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62"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67" r:id="rId24"/>
    <p:sldId id="365" r:id="rId25"/>
    <p:sldId id="366" r:id="rId26"/>
    <p:sldId id="368" r:id="rId27"/>
    <p:sldId id="378" r:id="rId28"/>
    <p:sldId id="379" r:id="rId29"/>
    <p:sldId id="369" r:id="rId30"/>
    <p:sldId id="381" r:id="rId31"/>
    <p:sldId id="370" r:id="rId32"/>
    <p:sldId id="371" r:id="rId33"/>
    <p:sldId id="372" r:id="rId34"/>
    <p:sldId id="373" r:id="rId35"/>
    <p:sldId id="374" r:id="rId36"/>
    <p:sldId id="375" r:id="rId37"/>
    <p:sldId id="376" r:id="rId38"/>
    <p:sldId id="377" r:id="rId39"/>
    <p:sldId id="380" r:id="rId40"/>
    <p:sldId id="382" r:id="rId41"/>
    <p:sldId id="383" r:id="rId42"/>
    <p:sldId id="384" r:id="rId43"/>
    <p:sldId id="385" r:id="rId44"/>
    <p:sldId id="386" r:id="rId45"/>
    <p:sldId id="387" r:id="rId46"/>
    <p:sldId id="388" r:id="rId47"/>
  </p:sldIdLst>
  <p:sldSz cx="9144000" cy="6858000" type="screen4x3"/>
  <p:notesSz cx="6858000" cy="9144000"/>
  <p:custShowLst>
    <p:custShow name="Shl" id="0">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FFAE5D"/>
    <a:srgbClr val="FFBA75"/>
    <a:srgbClr val="008000"/>
    <a:srgbClr val="FFCCFF"/>
    <a:srgbClr val="FFFFCC"/>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01" autoAdjust="0"/>
    <p:restoredTop sz="94660"/>
  </p:normalViewPr>
  <p:slideViewPr>
    <p:cSldViewPr>
      <p:cViewPr varScale="1">
        <p:scale>
          <a:sx n="109" d="100"/>
          <a:sy n="109" d="100"/>
        </p:scale>
        <p:origin x="-61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58989913" cy="58989913"/>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733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7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73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733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endParaRPr lang="en-US"/>
          </a:p>
        </p:txBody>
      </p:sp>
      <p:sp>
        <p:nvSpPr>
          <p:cNvPr id="22733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0F3FC046-F678-4AD6-A99F-CE4CE52D0662}" type="slidenum">
              <a:rPr lang="ar-SA"/>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800100"/>
            <a:ext cx="8229600" cy="20574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457200" y="3086100"/>
            <a:ext cx="8229600" cy="25527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11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11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43000"/>
            <a:ext cx="8229600" cy="51435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solidFill>
            <a:srgbClr val="CCCCFF"/>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143000"/>
            <a:ext cx="8229600" cy="5143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userDrawn="1"/>
        </p:nvSpPr>
        <p:spPr bwMode="auto">
          <a:xfrm>
            <a:off x="457200" y="6324600"/>
            <a:ext cx="8229600" cy="246221"/>
          </a:xfrm>
          <a:prstGeom prst="rect">
            <a:avLst/>
          </a:prstGeom>
          <a:solidFill>
            <a:srgbClr val="FFFF99"/>
          </a:solidFill>
          <a:ln w="9525">
            <a:noFill/>
            <a:miter lim="800000"/>
            <a:headEnd/>
            <a:tailEnd/>
          </a:ln>
          <a:effectLst/>
        </p:spPr>
        <p:txBody>
          <a:bodyPr>
            <a:spAutoFit/>
          </a:bodyPr>
          <a:lstStyle/>
          <a:p>
            <a:pPr>
              <a:spcBef>
                <a:spcPct val="50000"/>
              </a:spcBef>
              <a:tabLst>
                <a:tab pos="3943350" algn="ctr"/>
                <a:tab pos="8050213" algn="r"/>
              </a:tabLst>
            </a:pPr>
            <a:r>
              <a:rPr lang="en-US" sz="1000" i="1" dirty="0" smtClean="0"/>
              <a:t>Arithmetic Functions &amp; Circuits</a:t>
            </a:r>
            <a:r>
              <a:rPr lang="en-US" sz="1000" i="1" dirty="0">
                <a:latin typeface="Times New Roman" pitchFamily="18" charset="0"/>
                <a:cs typeface="Times New Roman" pitchFamily="18" charset="0"/>
              </a:rPr>
              <a:t>	                           COE </a:t>
            </a:r>
            <a:r>
              <a:rPr lang="en-US" sz="1000" i="1" dirty="0" smtClean="0">
                <a:latin typeface="Times New Roman" pitchFamily="18" charset="0"/>
                <a:cs typeface="Times New Roman" pitchFamily="18" charset="0"/>
              </a:rPr>
              <a:t>202– Digital Logic  Design </a:t>
            </a:r>
            <a:r>
              <a:rPr lang="en-US" sz="1000" i="1" dirty="0">
                <a:latin typeface="Times New Roman" pitchFamily="18" charset="0"/>
                <a:cs typeface="Times New Roman" pitchFamily="18" charset="0"/>
              </a:rPr>
              <a:t>– KFUPM                           	slide </a:t>
            </a:r>
            <a:fld id="{497C7F51-76D3-4B06-95E2-AD0B11897486}" type="slidenum">
              <a:rPr lang="ar-SA" sz="1000" i="1">
                <a:latin typeface="Times New Roman" pitchFamily="18" charset="0"/>
                <a:cs typeface="Times New Roman" pitchFamily="18" charset="0"/>
              </a:rPr>
              <a:pPr>
                <a:spcBef>
                  <a:spcPct val="50000"/>
                </a:spcBef>
                <a:tabLst>
                  <a:tab pos="3943350" algn="ctr"/>
                  <a:tab pos="8050213" algn="r"/>
                </a:tabLst>
              </a:pPr>
              <a:t>‹#›</a:t>
            </a:fld>
            <a:endParaRPr lang="en-US" sz="1000" i="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3600">
          <a:solidFill>
            <a:srgbClr val="000099"/>
          </a:solidFill>
          <a:latin typeface="+mj-lt"/>
          <a:ea typeface="+mj-ea"/>
          <a:cs typeface="+mj-cs"/>
        </a:defRPr>
      </a:lvl1pPr>
      <a:lvl2pPr algn="ctr" rtl="0" fontAlgn="base">
        <a:spcBef>
          <a:spcPct val="0"/>
        </a:spcBef>
        <a:spcAft>
          <a:spcPct val="0"/>
        </a:spcAft>
        <a:defRPr sz="3600">
          <a:solidFill>
            <a:srgbClr val="000099"/>
          </a:solidFill>
          <a:latin typeface="Comic Sans MS" pitchFamily="66" charset="0"/>
          <a:cs typeface="Arial" charset="0"/>
        </a:defRPr>
      </a:lvl2pPr>
      <a:lvl3pPr algn="ctr" rtl="0" fontAlgn="base">
        <a:spcBef>
          <a:spcPct val="0"/>
        </a:spcBef>
        <a:spcAft>
          <a:spcPct val="0"/>
        </a:spcAft>
        <a:defRPr sz="3600">
          <a:solidFill>
            <a:srgbClr val="000099"/>
          </a:solidFill>
          <a:latin typeface="Comic Sans MS" pitchFamily="66" charset="0"/>
          <a:cs typeface="Arial" charset="0"/>
        </a:defRPr>
      </a:lvl3pPr>
      <a:lvl4pPr algn="ctr" rtl="0" fontAlgn="base">
        <a:spcBef>
          <a:spcPct val="0"/>
        </a:spcBef>
        <a:spcAft>
          <a:spcPct val="0"/>
        </a:spcAft>
        <a:defRPr sz="3600">
          <a:solidFill>
            <a:srgbClr val="000099"/>
          </a:solidFill>
          <a:latin typeface="Comic Sans MS" pitchFamily="66" charset="0"/>
          <a:cs typeface="Arial" charset="0"/>
        </a:defRPr>
      </a:lvl4pPr>
      <a:lvl5pPr algn="ctr" rtl="0" fontAlgn="base">
        <a:spcBef>
          <a:spcPct val="0"/>
        </a:spcBef>
        <a:spcAft>
          <a:spcPct val="0"/>
        </a:spcAft>
        <a:defRPr sz="3600">
          <a:solidFill>
            <a:srgbClr val="000099"/>
          </a:solidFill>
          <a:latin typeface="Comic Sans MS" pitchFamily="66" charset="0"/>
          <a:cs typeface="Arial" charset="0"/>
        </a:defRPr>
      </a:lvl5pPr>
      <a:lvl6pPr marL="457200" algn="ctr" rtl="0" fontAlgn="base">
        <a:spcBef>
          <a:spcPct val="0"/>
        </a:spcBef>
        <a:spcAft>
          <a:spcPct val="0"/>
        </a:spcAft>
        <a:defRPr sz="3600">
          <a:solidFill>
            <a:srgbClr val="000099"/>
          </a:solidFill>
          <a:latin typeface="Comic Sans MS" pitchFamily="66" charset="0"/>
          <a:cs typeface="Arial" charset="0"/>
        </a:defRPr>
      </a:lvl6pPr>
      <a:lvl7pPr marL="914400" algn="ctr" rtl="0" fontAlgn="base">
        <a:spcBef>
          <a:spcPct val="0"/>
        </a:spcBef>
        <a:spcAft>
          <a:spcPct val="0"/>
        </a:spcAft>
        <a:defRPr sz="3600">
          <a:solidFill>
            <a:srgbClr val="000099"/>
          </a:solidFill>
          <a:latin typeface="Comic Sans MS" pitchFamily="66" charset="0"/>
          <a:cs typeface="Arial" charset="0"/>
        </a:defRPr>
      </a:lvl7pPr>
      <a:lvl8pPr marL="1371600" algn="ctr" rtl="0" fontAlgn="base">
        <a:spcBef>
          <a:spcPct val="0"/>
        </a:spcBef>
        <a:spcAft>
          <a:spcPct val="0"/>
        </a:spcAft>
        <a:defRPr sz="3600">
          <a:solidFill>
            <a:srgbClr val="000099"/>
          </a:solidFill>
          <a:latin typeface="Comic Sans MS" pitchFamily="66" charset="0"/>
          <a:cs typeface="Arial" charset="0"/>
        </a:defRPr>
      </a:lvl8pPr>
      <a:lvl9pPr marL="1828800" algn="ctr" rtl="0" fontAlgn="base">
        <a:spcBef>
          <a:spcPct val="0"/>
        </a:spcBef>
        <a:spcAft>
          <a:spcPct val="0"/>
        </a:spcAft>
        <a:defRPr sz="3600">
          <a:solidFill>
            <a:srgbClr val="000099"/>
          </a:solidFill>
          <a:latin typeface="Comic Sans MS" pitchFamily="66" charset="0"/>
          <a:cs typeface="Arial" charset="0"/>
        </a:defRPr>
      </a:lvl9pPr>
    </p:titleStyle>
    <p:bodyStyle>
      <a:lvl1pPr marL="347663" indent="-347663" algn="l" rtl="0" fontAlgn="base">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fontAlgn="base">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fontAlgn="base">
        <a:spcBef>
          <a:spcPct val="40000"/>
        </a:spcBef>
        <a:spcAft>
          <a:spcPct val="0"/>
        </a:spcAft>
        <a:buFont typeface="Wingdings" pitchFamily="2" charset="2"/>
        <a:buChar char="§"/>
        <a:defRPr>
          <a:solidFill>
            <a:schemeClr val="tx1"/>
          </a:solidFill>
          <a:latin typeface="+mn-lt"/>
          <a:cs typeface="+mn-cs"/>
        </a:defRPr>
      </a:lvl3pPr>
      <a:lvl4pPr marL="1481138" indent="-222250" algn="l" rtl="0" fontAlgn="base">
        <a:spcBef>
          <a:spcPct val="40000"/>
        </a:spcBef>
        <a:spcAft>
          <a:spcPct val="0"/>
        </a:spcAft>
        <a:buChar char="–"/>
        <a:defRPr sz="1600">
          <a:solidFill>
            <a:schemeClr val="tx1"/>
          </a:solidFill>
          <a:latin typeface="+mn-lt"/>
          <a:cs typeface="+mn-cs"/>
        </a:defRPr>
      </a:lvl4pPr>
      <a:lvl5pPr marL="1828800" indent="-233363" algn="l" rtl="0" fontAlgn="base">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42.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Arithmetic Functions &amp; Circuits</a:t>
            </a:r>
            <a:endParaRPr lang="en-US" dirty="0"/>
          </a:p>
        </p:txBody>
      </p:sp>
      <p:sp>
        <p:nvSpPr>
          <p:cNvPr id="2051" name="Rectangle 3"/>
          <p:cNvSpPr>
            <a:spLocks noGrp="1" noChangeArrowheads="1"/>
          </p:cNvSpPr>
          <p:nvPr>
            <p:ph type="subTitle" idx="1"/>
          </p:nvPr>
        </p:nvSpPr>
        <p:spPr/>
        <p:txBody>
          <a:bodyPr/>
          <a:lstStyle/>
          <a:p>
            <a:r>
              <a:rPr lang="en-US" smtClean="0"/>
              <a:t>COE 202</a:t>
            </a:r>
          </a:p>
          <a:p>
            <a:r>
              <a:rPr lang="en-US" smtClean="0"/>
              <a:t>Digital Logic Design</a:t>
            </a:r>
          </a:p>
          <a:p>
            <a:r>
              <a:rPr lang="en-US" smtClean="0"/>
              <a:t>Dr. Aiman El-Maleh</a:t>
            </a:r>
          </a:p>
          <a:p>
            <a:r>
              <a:rPr lang="en-US" smtClean="0"/>
              <a:t>College of Computer Sciences and Engineering</a:t>
            </a:r>
          </a:p>
          <a:p>
            <a:r>
              <a:rPr lang="en-US" smtClean="0"/>
              <a:t>King Fahd University of Petroleum and Minerals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Simplification: Half-Adder</a:t>
            </a:r>
            <a:endParaRPr lang="en-US" dirty="0"/>
          </a:p>
        </p:txBody>
      </p:sp>
      <p:sp>
        <p:nvSpPr>
          <p:cNvPr id="5" name="Content Placeholder 4"/>
          <p:cNvSpPr>
            <a:spLocks noGrp="1"/>
          </p:cNvSpPr>
          <p:nvPr>
            <p:ph idx="1"/>
          </p:nvPr>
        </p:nvSpPr>
        <p:spPr/>
        <p:txBody>
          <a:bodyPr/>
          <a:lstStyle/>
          <a:p>
            <a:pPr>
              <a:lnSpc>
                <a:spcPct val="80000"/>
              </a:lnSpc>
            </a:pPr>
            <a:r>
              <a:rPr lang="en-US" dirty="0" smtClean="0">
                <a:cs typeface="Times New Roman" pitchFamily="18" charset="0"/>
              </a:rPr>
              <a:t>The K-map for S, C is:</a:t>
            </a:r>
          </a:p>
          <a:p>
            <a:pPr>
              <a:lnSpc>
                <a:spcPct val="80000"/>
              </a:lnSpc>
            </a:pPr>
            <a:r>
              <a:rPr lang="en-US" dirty="0" smtClean="0">
                <a:cs typeface="Times New Roman" pitchFamily="18" charset="0"/>
              </a:rPr>
              <a:t>By inspection:</a:t>
            </a:r>
          </a:p>
          <a:p>
            <a:pPr>
              <a:lnSpc>
                <a:spcPct val="80000"/>
              </a:lnSpc>
            </a:pPr>
            <a:endParaRPr lang="en-US" dirty="0" smtClean="0">
              <a:cs typeface="Times New Roman" pitchFamily="18" charset="0"/>
            </a:endParaRPr>
          </a:p>
          <a:p>
            <a:pPr>
              <a:lnSpc>
                <a:spcPct val="80000"/>
              </a:lnSpc>
            </a:pPr>
            <a:endParaRPr lang="en-US" dirty="0" smtClean="0">
              <a:cs typeface="Times New Roman" pitchFamily="18" charset="0"/>
            </a:endParaRPr>
          </a:p>
          <a:p>
            <a:pPr>
              <a:lnSpc>
                <a:spcPct val="80000"/>
              </a:lnSpc>
            </a:pPr>
            <a:endParaRPr lang="en-US" dirty="0" smtClean="0">
              <a:cs typeface="Times New Roman" pitchFamily="18" charset="0"/>
            </a:endParaRPr>
          </a:p>
          <a:p>
            <a:pPr>
              <a:lnSpc>
                <a:spcPct val="80000"/>
              </a:lnSpc>
            </a:pPr>
            <a:endParaRPr lang="en-US" sz="800" dirty="0" smtClean="0">
              <a:cs typeface="Times New Roman" pitchFamily="18" charset="0"/>
            </a:endParaRPr>
          </a:p>
          <a:p>
            <a:pPr>
              <a:lnSpc>
                <a:spcPct val="80000"/>
              </a:lnSpc>
            </a:pPr>
            <a:r>
              <a:rPr lang="en-US" dirty="0" smtClean="0">
                <a:cs typeface="Times New Roman" pitchFamily="18" charset="0"/>
              </a:rPr>
              <a:t>and</a:t>
            </a:r>
          </a:p>
          <a:p>
            <a:pPr>
              <a:lnSpc>
                <a:spcPct val="80000"/>
              </a:lnSpc>
            </a:pPr>
            <a:endParaRPr lang="en-US" dirty="0" smtClean="0">
              <a:cs typeface="Times New Roman" pitchFamily="18" charset="0"/>
            </a:endParaRPr>
          </a:p>
          <a:p>
            <a:pPr>
              <a:lnSpc>
                <a:spcPct val="80000"/>
              </a:lnSpc>
            </a:pPr>
            <a:endParaRPr lang="en-US" dirty="0" smtClean="0">
              <a:cs typeface="Times New Roman" pitchFamily="18" charset="0"/>
            </a:endParaRPr>
          </a:p>
          <a:p>
            <a:pPr>
              <a:lnSpc>
                <a:spcPct val="80000"/>
              </a:lnSpc>
            </a:pPr>
            <a:endParaRPr lang="en-US" dirty="0" smtClean="0">
              <a:cs typeface="Times New Roman" pitchFamily="18" charset="0"/>
            </a:endParaRPr>
          </a:p>
          <a:p>
            <a:pPr>
              <a:lnSpc>
                <a:spcPct val="80000"/>
              </a:lnSpc>
            </a:pPr>
            <a:r>
              <a:rPr lang="en-US" dirty="0" smtClean="0">
                <a:cs typeface="Times New Roman" pitchFamily="18" charset="0"/>
              </a:rPr>
              <a:t>These equations lead to several implementations. </a:t>
            </a:r>
          </a:p>
          <a:p>
            <a:endParaRPr lang="en-US" dirty="0"/>
          </a:p>
        </p:txBody>
      </p:sp>
      <p:grpSp>
        <p:nvGrpSpPr>
          <p:cNvPr id="6" name="Group 4"/>
          <p:cNvGrpSpPr>
            <a:grpSpLocks/>
          </p:cNvGrpSpPr>
          <p:nvPr/>
        </p:nvGrpSpPr>
        <p:grpSpPr bwMode="auto">
          <a:xfrm>
            <a:off x="5029200" y="1379538"/>
            <a:ext cx="3300413" cy="1497012"/>
            <a:chOff x="1252" y="61"/>
            <a:chExt cx="2079" cy="943"/>
          </a:xfrm>
        </p:grpSpPr>
        <p:sp>
          <p:nvSpPr>
            <p:cNvPr id="7" name="Rectangle 5"/>
            <p:cNvSpPr>
              <a:spLocks noChangeArrowheads="1"/>
            </p:cNvSpPr>
            <p:nvPr/>
          </p:nvSpPr>
          <p:spPr bwMode="auto">
            <a:xfrm>
              <a:off x="1918" y="102"/>
              <a:ext cx="112"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Y</a:t>
              </a:r>
              <a:endParaRPr lang="en-US" sz="2400"/>
            </a:p>
          </p:txBody>
        </p:sp>
        <p:sp>
          <p:nvSpPr>
            <p:cNvPr id="8" name="Freeform 6"/>
            <p:cNvSpPr>
              <a:spLocks/>
            </p:cNvSpPr>
            <p:nvPr/>
          </p:nvSpPr>
          <p:spPr bwMode="auto">
            <a:xfrm>
              <a:off x="1461" y="333"/>
              <a:ext cx="657" cy="660"/>
            </a:xfrm>
            <a:custGeom>
              <a:avLst/>
              <a:gdLst>
                <a:gd name="T0" fmla="*/ 0 w 657"/>
                <a:gd name="T1" fmla="*/ 0 h 660"/>
                <a:gd name="T2" fmla="*/ 0 w 657"/>
                <a:gd name="T3" fmla="*/ 660 h 660"/>
                <a:gd name="T4" fmla="*/ 657 w 657"/>
                <a:gd name="T5" fmla="*/ 660 h 660"/>
                <a:gd name="T6" fmla="*/ 657 w 657"/>
                <a:gd name="T7" fmla="*/ 0 h 660"/>
                <a:gd name="T8" fmla="*/ 0 w 657"/>
                <a:gd name="T9" fmla="*/ 0 h 660"/>
                <a:gd name="T10" fmla="*/ 3 w 657"/>
                <a:gd name="T11" fmla="*/ 8 h 660"/>
                <a:gd name="T12" fmla="*/ 655 w 657"/>
                <a:gd name="T13" fmla="*/ 8 h 660"/>
                <a:gd name="T14" fmla="*/ 649 w 657"/>
                <a:gd name="T15" fmla="*/ 3 h 660"/>
                <a:gd name="T16" fmla="*/ 649 w 657"/>
                <a:gd name="T17" fmla="*/ 657 h 660"/>
                <a:gd name="T18" fmla="*/ 655 w 657"/>
                <a:gd name="T19" fmla="*/ 652 h 660"/>
                <a:gd name="T20" fmla="*/ 3 w 657"/>
                <a:gd name="T21" fmla="*/ 652 h 660"/>
                <a:gd name="T22" fmla="*/ 8 w 657"/>
                <a:gd name="T23" fmla="*/ 657 h 660"/>
                <a:gd name="T24" fmla="*/ 8 w 657"/>
                <a:gd name="T25" fmla="*/ 3 h 660"/>
                <a:gd name="T26" fmla="*/ 3 w 657"/>
                <a:gd name="T27" fmla="*/ 8 h 660"/>
                <a:gd name="T28" fmla="*/ 0 w 657"/>
                <a:gd name="T29" fmla="*/ 0 h 6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57"/>
                <a:gd name="T46" fmla="*/ 0 h 660"/>
                <a:gd name="T47" fmla="*/ 657 w 657"/>
                <a:gd name="T48" fmla="*/ 660 h 6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57" h="660">
                  <a:moveTo>
                    <a:pt x="0" y="0"/>
                  </a:moveTo>
                  <a:lnTo>
                    <a:pt x="0" y="660"/>
                  </a:lnTo>
                  <a:lnTo>
                    <a:pt x="657" y="660"/>
                  </a:lnTo>
                  <a:lnTo>
                    <a:pt x="657" y="0"/>
                  </a:lnTo>
                  <a:lnTo>
                    <a:pt x="0" y="0"/>
                  </a:lnTo>
                  <a:lnTo>
                    <a:pt x="3" y="8"/>
                  </a:lnTo>
                  <a:lnTo>
                    <a:pt x="655" y="8"/>
                  </a:lnTo>
                  <a:lnTo>
                    <a:pt x="649" y="3"/>
                  </a:lnTo>
                  <a:lnTo>
                    <a:pt x="649" y="657"/>
                  </a:lnTo>
                  <a:lnTo>
                    <a:pt x="655" y="652"/>
                  </a:lnTo>
                  <a:lnTo>
                    <a:pt x="3" y="652"/>
                  </a:lnTo>
                  <a:lnTo>
                    <a:pt x="8" y="657"/>
                  </a:lnTo>
                  <a:lnTo>
                    <a:pt x="8" y="3"/>
                  </a:lnTo>
                  <a:lnTo>
                    <a:pt x="3" y="8"/>
                  </a:lnTo>
                  <a:lnTo>
                    <a:pt x="0" y="0"/>
                  </a:lnTo>
                  <a:close/>
                </a:path>
              </a:pathLst>
            </a:custGeom>
            <a:solidFill>
              <a:srgbClr val="000000"/>
            </a:solidFill>
            <a:ln w="9525">
              <a:noFill/>
              <a:round/>
              <a:headEnd/>
              <a:tailEnd/>
            </a:ln>
          </p:spPr>
          <p:txBody>
            <a:bodyPr/>
            <a:lstStyle/>
            <a:p>
              <a:endParaRPr lang="en-US"/>
            </a:p>
          </p:txBody>
        </p:sp>
        <p:sp>
          <p:nvSpPr>
            <p:cNvPr id="9" name="Rectangle 7"/>
            <p:cNvSpPr>
              <a:spLocks noChangeArrowheads="1"/>
            </p:cNvSpPr>
            <p:nvPr/>
          </p:nvSpPr>
          <p:spPr bwMode="auto">
            <a:xfrm>
              <a:off x="1263" y="721"/>
              <a:ext cx="112"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X</a:t>
              </a:r>
              <a:endParaRPr lang="en-US" sz="2400"/>
            </a:p>
          </p:txBody>
        </p:sp>
        <p:sp>
          <p:nvSpPr>
            <p:cNvPr id="10" name="Freeform 8"/>
            <p:cNvSpPr>
              <a:spLocks/>
            </p:cNvSpPr>
            <p:nvPr/>
          </p:nvSpPr>
          <p:spPr bwMode="auto">
            <a:xfrm>
              <a:off x="1788" y="165"/>
              <a:ext cx="11" cy="839"/>
            </a:xfrm>
            <a:custGeom>
              <a:avLst/>
              <a:gdLst>
                <a:gd name="T0" fmla="*/ 11 w 11"/>
                <a:gd name="T1" fmla="*/ 6 h 839"/>
                <a:gd name="T2" fmla="*/ 11 w 11"/>
                <a:gd name="T3" fmla="*/ 3 h 839"/>
                <a:gd name="T4" fmla="*/ 9 w 11"/>
                <a:gd name="T5" fmla="*/ 3 h 839"/>
                <a:gd name="T6" fmla="*/ 9 w 11"/>
                <a:gd name="T7" fmla="*/ 0 h 839"/>
                <a:gd name="T8" fmla="*/ 3 w 11"/>
                <a:gd name="T9" fmla="*/ 0 h 839"/>
                <a:gd name="T10" fmla="*/ 3 w 11"/>
                <a:gd name="T11" fmla="*/ 3 h 839"/>
                <a:gd name="T12" fmla="*/ 0 w 11"/>
                <a:gd name="T13" fmla="*/ 3 h 839"/>
                <a:gd name="T14" fmla="*/ 0 w 11"/>
                <a:gd name="T15" fmla="*/ 836 h 839"/>
                <a:gd name="T16" fmla="*/ 3 w 11"/>
                <a:gd name="T17" fmla="*/ 836 h 839"/>
                <a:gd name="T18" fmla="*/ 3 w 11"/>
                <a:gd name="T19" fmla="*/ 839 h 839"/>
                <a:gd name="T20" fmla="*/ 9 w 11"/>
                <a:gd name="T21" fmla="*/ 839 h 839"/>
                <a:gd name="T22" fmla="*/ 9 w 11"/>
                <a:gd name="T23" fmla="*/ 836 h 839"/>
                <a:gd name="T24" fmla="*/ 11 w 11"/>
                <a:gd name="T25" fmla="*/ 836 h 839"/>
                <a:gd name="T26" fmla="*/ 11 w 11"/>
                <a:gd name="T27" fmla="*/ 833 h 839"/>
                <a:gd name="T28" fmla="*/ 11 w 11"/>
                <a:gd name="T29" fmla="*/ 6 h 8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
                <a:gd name="T46" fmla="*/ 0 h 839"/>
                <a:gd name="T47" fmla="*/ 11 w 11"/>
                <a:gd name="T48" fmla="*/ 839 h 8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 h="839">
                  <a:moveTo>
                    <a:pt x="11" y="6"/>
                  </a:moveTo>
                  <a:lnTo>
                    <a:pt x="11" y="3"/>
                  </a:lnTo>
                  <a:lnTo>
                    <a:pt x="9" y="3"/>
                  </a:lnTo>
                  <a:lnTo>
                    <a:pt x="9" y="0"/>
                  </a:lnTo>
                  <a:lnTo>
                    <a:pt x="3" y="0"/>
                  </a:lnTo>
                  <a:lnTo>
                    <a:pt x="3" y="3"/>
                  </a:lnTo>
                  <a:lnTo>
                    <a:pt x="0" y="3"/>
                  </a:lnTo>
                  <a:lnTo>
                    <a:pt x="0" y="836"/>
                  </a:lnTo>
                  <a:lnTo>
                    <a:pt x="3" y="836"/>
                  </a:lnTo>
                  <a:lnTo>
                    <a:pt x="3" y="839"/>
                  </a:lnTo>
                  <a:lnTo>
                    <a:pt x="9" y="839"/>
                  </a:lnTo>
                  <a:lnTo>
                    <a:pt x="9" y="836"/>
                  </a:lnTo>
                  <a:lnTo>
                    <a:pt x="11" y="836"/>
                  </a:lnTo>
                  <a:lnTo>
                    <a:pt x="11" y="833"/>
                  </a:lnTo>
                  <a:lnTo>
                    <a:pt x="11" y="6"/>
                  </a:lnTo>
                  <a:close/>
                </a:path>
              </a:pathLst>
            </a:custGeom>
            <a:solidFill>
              <a:srgbClr val="000000"/>
            </a:solidFill>
            <a:ln w="9525">
              <a:noFill/>
              <a:round/>
              <a:headEnd/>
              <a:tailEnd/>
            </a:ln>
          </p:spPr>
          <p:txBody>
            <a:bodyPr/>
            <a:lstStyle/>
            <a:p>
              <a:endParaRPr lang="en-US"/>
            </a:p>
          </p:txBody>
        </p:sp>
        <p:sp>
          <p:nvSpPr>
            <p:cNvPr id="11" name="Freeform 9"/>
            <p:cNvSpPr>
              <a:spLocks/>
            </p:cNvSpPr>
            <p:nvPr/>
          </p:nvSpPr>
          <p:spPr bwMode="auto">
            <a:xfrm>
              <a:off x="1252" y="663"/>
              <a:ext cx="875" cy="11"/>
            </a:xfrm>
            <a:custGeom>
              <a:avLst/>
              <a:gdLst>
                <a:gd name="T0" fmla="*/ 6 w 875"/>
                <a:gd name="T1" fmla="*/ 0 h 11"/>
                <a:gd name="T2" fmla="*/ 3 w 875"/>
                <a:gd name="T3" fmla="*/ 0 h 11"/>
                <a:gd name="T4" fmla="*/ 3 w 875"/>
                <a:gd name="T5" fmla="*/ 3 h 11"/>
                <a:gd name="T6" fmla="*/ 0 w 875"/>
                <a:gd name="T7" fmla="*/ 3 h 11"/>
                <a:gd name="T8" fmla="*/ 0 w 875"/>
                <a:gd name="T9" fmla="*/ 8 h 11"/>
                <a:gd name="T10" fmla="*/ 3 w 875"/>
                <a:gd name="T11" fmla="*/ 8 h 11"/>
                <a:gd name="T12" fmla="*/ 3 w 875"/>
                <a:gd name="T13" fmla="*/ 11 h 11"/>
                <a:gd name="T14" fmla="*/ 872 w 875"/>
                <a:gd name="T15" fmla="*/ 11 h 11"/>
                <a:gd name="T16" fmla="*/ 872 w 875"/>
                <a:gd name="T17" fmla="*/ 8 h 11"/>
                <a:gd name="T18" fmla="*/ 875 w 875"/>
                <a:gd name="T19" fmla="*/ 8 h 11"/>
                <a:gd name="T20" fmla="*/ 875 w 875"/>
                <a:gd name="T21" fmla="*/ 3 h 11"/>
                <a:gd name="T22" fmla="*/ 872 w 875"/>
                <a:gd name="T23" fmla="*/ 3 h 11"/>
                <a:gd name="T24" fmla="*/ 872 w 875"/>
                <a:gd name="T25" fmla="*/ 0 h 11"/>
                <a:gd name="T26" fmla="*/ 869 w 875"/>
                <a:gd name="T27" fmla="*/ 0 h 11"/>
                <a:gd name="T28" fmla="*/ 6 w 875"/>
                <a:gd name="T29" fmla="*/ 0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75"/>
                <a:gd name="T46" fmla="*/ 0 h 11"/>
                <a:gd name="T47" fmla="*/ 875 w 875"/>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75" h="11">
                  <a:moveTo>
                    <a:pt x="6" y="0"/>
                  </a:moveTo>
                  <a:lnTo>
                    <a:pt x="3" y="0"/>
                  </a:lnTo>
                  <a:lnTo>
                    <a:pt x="3" y="3"/>
                  </a:lnTo>
                  <a:lnTo>
                    <a:pt x="0" y="3"/>
                  </a:lnTo>
                  <a:lnTo>
                    <a:pt x="0" y="8"/>
                  </a:lnTo>
                  <a:lnTo>
                    <a:pt x="3" y="8"/>
                  </a:lnTo>
                  <a:lnTo>
                    <a:pt x="3" y="11"/>
                  </a:lnTo>
                  <a:lnTo>
                    <a:pt x="872" y="11"/>
                  </a:lnTo>
                  <a:lnTo>
                    <a:pt x="872" y="8"/>
                  </a:lnTo>
                  <a:lnTo>
                    <a:pt x="875" y="8"/>
                  </a:lnTo>
                  <a:lnTo>
                    <a:pt x="875" y="3"/>
                  </a:lnTo>
                  <a:lnTo>
                    <a:pt x="872" y="3"/>
                  </a:lnTo>
                  <a:lnTo>
                    <a:pt x="872" y="0"/>
                  </a:lnTo>
                  <a:lnTo>
                    <a:pt x="869" y="0"/>
                  </a:lnTo>
                  <a:lnTo>
                    <a:pt x="6" y="0"/>
                  </a:lnTo>
                  <a:close/>
                </a:path>
              </a:pathLst>
            </a:custGeom>
            <a:solidFill>
              <a:srgbClr val="000000"/>
            </a:solidFill>
            <a:ln w="9525">
              <a:noFill/>
              <a:round/>
              <a:headEnd/>
              <a:tailEnd/>
            </a:ln>
          </p:spPr>
          <p:txBody>
            <a:bodyPr/>
            <a:lstStyle/>
            <a:p>
              <a:endParaRPr lang="en-US"/>
            </a:p>
          </p:txBody>
        </p:sp>
        <p:sp>
          <p:nvSpPr>
            <p:cNvPr id="12" name="Rectangle 10"/>
            <p:cNvSpPr>
              <a:spLocks noChangeArrowheads="1"/>
            </p:cNvSpPr>
            <p:nvPr/>
          </p:nvSpPr>
          <p:spPr bwMode="auto">
            <a:xfrm>
              <a:off x="1711" y="539"/>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13" name="Rectangle 11"/>
            <p:cNvSpPr>
              <a:spLocks noChangeArrowheads="1"/>
            </p:cNvSpPr>
            <p:nvPr/>
          </p:nvSpPr>
          <p:spPr bwMode="auto">
            <a:xfrm>
              <a:off x="2041" y="539"/>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a:t>
              </a:r>
              <a:endParaRPr lang="en-US" sz="2400"/>
            </a:p>
          </p:txBody>
        </p:sp>
        <p:sp>
          <p:nvSpPr>
            <p:cNvPr id="14" name="Rectangle 12"/>
            <p:cNvSpPr>
              <a:spLocks noChangeArrowheads="1"/>
            </p:cNvSpPr>
            <p:nvPr/>
          </p:nvSpPr>
          <p:spPr bwMode="auto">
            <a:xfrm>
              <a:off x="2041" y="828"/>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a:t>
              </a:r>
              <a:endParaRPr lang="en-US" sz="2400"/>
            </a:p>
          </p:txBody>
        </p:sp>
        <p:sp>
          <p:nvSpPr>
            <p:cNvPr id="15" name="Rectangle 13"/>
            <p:cNvSpPr>
              <a:spLocks noChangeArrowheads="1"/>
            </p:cNvSpPr>
            <p:nvPr/>
          </p:nvSpPr>
          <p:spPr bwMode="auto">
            <a:xfrm>
              <a:off x="1711" y="828"/>
              <a:ext cx="53" cy="115"/>
            </a:xfrm>
            <a:prstGeom prst="rect">
              <a:avLst/>
            </a:prstGeom>
            <a:noFill/>
            <a:ln w="9525">
              <a:noFill/>
              <a:miter lim="800000"/>
              <a:headEnd/>
              <a:tailEnd/>
            </a:ln>
          </p:spPr>
          <p:txBody>
            <a:bodyPr wrap="none" lIns="0" tIns="0" rIns="0" bIns="0">
              <a:spAutoFit/>
            </a:bodyPr>
            <a:lstStyle/>
            <a:p>
              <a:r>
                <a:rPr lang="en-US" sz="1200" dirty="0">
                  <a:solidFill>
                    <a:srgbClr val="000000"/>
                  </a:solidFill>
                  <a:latin typeface="Arial" pitchFamily="34" charset="0"/>
                </a:rPr>
                <a:t>2</a:t>
              </a:r>
              <a:endParaRPr lang="en-US" sz="2400" dirty="0"/>
            </a:p>
          </p:txBody>
        </p:sp>
        <p:sp>
          <p:nvSpPr>
            <p:cNvPr id="16" name="Rectangle 14"/>
            <p:cNvSpPr>
              <a:spLocks noChangeArrowheads="1"/>
            </p:cNvSpPr>
            <p:nvPr/>
          </p:nvSpPr>
          <p:spPr bwMode="auto">
            <a:xfrm>
              <a:off x="1588" y="699"/>
              <a:ext cx="102" cy="221"/>
            </a:xfrm>
            <a:prstGeom prst="rect">
              <a:avLst/>
            </a:prstGeom>
            <a:noFill/>
            <a:ln w="9525">
              <a:noFill/>
              <a:miter lim="800000"/>
              <a:headEnd/>
              <a:tailEnd/>
            </a:ln>
          </p:spPr>
          <p:txBody>
            <a:bodyPr wrap="none" lIns="0" tIns="0" rIns="0" bIns="0">
              <a:spAutoFit/>
            </a:bodyPr>
            <a:lstStyle/>
            <a:p>
              <a:r>
                <a:rPr lang="en-US" sz="2300">
                  <a:solidFill>
                    <a:srgbClr val="000000"/>
                  </a:solidFill>
                  <a:latin typeface="Arial" pitchFamily="34" charset="0"/>
                </a:rPr>
                <a:t>1</a:t>
              </a:r>
              <a:endParaRPr lang="en-US" sz="2400"/>
            </a:p>
          </p:txBody>
        </p:sp>
        <p:sp>
          <p:nvSpPr>
            <p:cNvPr id="17" name="Rectangle 15"/>
            <p:cNvSpPr>
              <a:spLocks noChangeArrowheads="1"/>
            </p:cNvSpPr>
            <p:nvPr/>
          </p:nvSpPr>
          <p:spPr bwMode="auto">
            <a:xfrm>
              <a:off x="1918" y="410"/>
              <a:ext cx="102" cy="221"/>
            </a:xfrm>
            <a:prstGeom prst="rect">
              <a:avLst/>
            </a:prstGeom>
            <a:noFill/>
            <a:ln w="9525">
              <a:noFill/>
              <a:miter lim="800000"/>
              <a:headEnd/>
              <a:tailEnd/>
            </a:ln>
          </p:spPr>
          <p:txBody>
            <a:bodyPr wrap="none" lIns="0" tIns="0" rIns="0" bIns="0">
              <a:spAutoFit/>
            </a:bodyPr>
            <a:lstStyle/>
            <a:p>
              <a:r>
                <a:rPr lang="en-US" sz="2300">
                  <a:solidFill>
                    <a:srgbClr val="000000"/>
                  </a:solidFill>
                  <a:latin typeface="Arial" pitchFamily="34" charset="0"/>
                </a:rPr>
                <a:t>1</a:t>
              </a:r>
              <a:endParaRPr lang="en-US" sz="2400"/>
            </a:p>
          </p:txBody>
        </p:sp>
        <p:sp>
          <p:nvSpPr>
            <p:cNvPr id="18" name="Rectangle 16"/>
            <p:cNvSpPr>
              <a:spLocks noChangeArrowheads="1"/>
            </p:cNvSpPr>
            <p:nvPr/>
          </p:nvSpPr>
          <p:spPr bwMode="auto">
            <a:xfrm>
              <a:off x="1258" y="61"/>
              <a:ext cx="112"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S</a:t>
              </a:r>
              <a:endParaRPr lang="en-US" sz="2400"/>
            </a:p>
          </p:txBody>
        </p:sp>
        <p:sp>
          <p:nvSpPr>
            <p:cNvPr id="19" name="Rectangle 17"/>
            <p:cNvSpPr>
              <a:spLocks noChangeArrowheads="1"/>
            </p:cNvSpPr>
            <p:nvPr/>
          </p:nvSpPr>
          <p:spPr bwMode="auto">
            <a:xfrm>
              <a:off x="3120" y="102"/>
              <a:ext cx="112"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Y</a:t>
              </a:r>
              <a:endParaRPr lang="en-US" sz="2400"/>
            </a:p>
          </p:txBody>
        </p:sp>
        <p:sp>
          <p:nvSpPr>
            <p:cNvPr id="20" name="Freeform 18"/>
            <p:cNvSpPr>
              <a:spLocks/>
            </p:cNvSpPr>
            <p:nvPr/>
          </p:nvSpPr>
          <p:spPr bwMode="auto">
            <a:xfrm>
              <a:off x="2663" y="333"/>
              <a:ext cx="657" cy="660"/>
            </a:xfrm>
            <a:custGeom>
              <a:avLst/>
              <a:gdLst>
                <a:gd name="T0" fmla="*/ 0 w 657"/>
                <a:gd name="T1" fmla="*/ 0 h 660"/>
                <a:gd name="T2" fmla="*/ 0 w 657"/>
                <a:gd name="T3" fmla="*/ 660 h 660"/>
                <a:gd name="T4" fmla="*/ 657 w 657"/>
                <a:gd name="T5" fmla="*/ 660 h 660"/>
                <a:gd name="T6" fmla="*/ 657 w 657"/>
                <a:gd name="T7" fmla="*/ 0 h 660"/>
                <a:gd name="T8" fmla="*/ 0 w 657"/>
                <a:gd name="T9" fmla="*/ 0 h 660"/>
                <a:gd name="T10" fmla="*/ 3 w 657"/>
                <a:gd name="T11" fmla="*/ 8 h 660"/>
                <a:gd name="T12" fmla="*/ 655 w 657"/>
                <a:gd name="T13" fmla="*/ 8 h 660"/>
                <a:gd name="T14" fmla="*/ 649 w 657"/>
                <a:gd name="T15" fmla="*/ 3 h 660"/>
                <a:gd name="T16" fmla="*/ 649 w 657"/>
                <a:gd name="T17" fmla="*/ 657 h 660"/>
                <a:gd name="T18" fmla="*/ 655 w 657"/>
                <a:gd name="T19" fmla="*/ 652 h 660"/>
                <a:gd name="T20" fmla="*/ 3 w 657"/>
                <a:gd name="T21" fmla="*/ 652 h 660"/>
                <a:gd name="T22" fmla="*/ 8 w 657"/>
                <a:gd name="T23" fmla="*/ 657 h 660"/>
                <a:gd name="T24" fmla="*/ 8 w 657"/>
                <a:gd name="T25" fmla="*/ 3 h 660"/>
                <a:gd name="T26" fmla="*/ 3 w 657"/>
                <a:gd name="T27" fmla="*/ 8 h 660"/>
                <a:gd name="T28" fmla="*/ 0 w 657"/>
                <a:gd name="T29" fmla="*/ 0 h 6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57"/>
                <a:gd name="T46" fmla="*/ 0 h 660"/>
                <a:gd name="T47" fmla="*/ 657 w 657"/>
                <a:gd name="T48" fmla="*/ 660 h 6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57" h="660">
                  <a:moveTo>
                    <a:pt x="0" y="0"/>
                  </a:moveTo>
                  <a:lnTo>
                    <a:pt x="0" y="660"/>
                  </a:lnTo>
                  <a:lnTo>
                    <a:pt x="657" y="660"/>
                  </a:lnTo>
                  <a:lnTo>
                    <a:pt x="657" y="0"/>
                  </a:lnTo>
                  <a:lnTo>
                    <a:pt x="0" y="0"/>
                  </a:lnTo>
                  <a:lnTo>
                    <a:pt x="3" y="8"/>
                  </a:lnTo>
                  <a:lnTo>
                    <a:pt x="655" y="8"/>
                  </a:lnTo>
                  <a:lnTo>
                    <a:pt x="649" y="3"/>
                  </a:lnTo>
                  <a:lnTo>
                    <a:pt x="649" y="657"/>
                  </a:lnTo>
                  <a:lnTo>
                    <a:pt x="655" y="652"/>
                  </a:lnTo>
                  <a:lnTo>
                    <a:pt x="3" y="652"/>
                  </a:lnTo>
                  <a:lnTo>
                    <a:pt x="8" y="657"/>
                  </a:lnTo>
                  <a:lnTo>
                    <a:pt x="8" y="3"/>
                  </a:lnTo>
                  <a:lnTo>
                    <a:pt x="3" y="8"/>
                  </a:lnTo>
                  <a:lnTo>
                    <a:pt x="0" y="0"/>
                  </a:lnTo>
                  <a:close/>
                </a:path>
              </a:pathLst>
            </a:custGeom>
            <a:solidFill>
              <a:srgbClr val="000000"/>
            </a:solidFill>
            <a:ln w="9525">
              <a:noFill/>
              <a:round/>
              <a:headEnd/>
              <a:tailEnd/>
            </a:ln>
          </p:spPr>
          <p:txBody>
            <a:bodyPr/>
            <a:lstStyle/>
            <a:p>
              <a:endParaRPr lang="en-US"/>
            </a:p>
          </p:txBody>
        </p:sp>
        <p:sp>
          <p:nvSpPr>
            <p:cNvPr id="21" name="Rectangle 19"/>
            <p:cNvSpPr>
              <a:spLocks noChangeArrowheads="1"/>
            </p:cNvSpPr>
            <p:nvPr/>
          </p:nvSpPr>
          <p:spPr bwMode="auto">
            <a:xfrm>
              <a:off x="2465" y="721"/>
              <a:ext cx="112"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X</a:t>
              </a:r>
              <a:endParaRPr lang="en-US" sz="2400"/>
            </a:p>
          </p:txBody>
        </p:sp>
        <p:sp>
          <p:nvSpPr>
            <p:cNvPr id="22" name="Freeform 20"/>
            <p:cNvSpPr>
              <a:spLocks/>
            </p:cNvSpPr>
            <p:nvPr/>
          </p:nvSpPr>
          <p:spPr bwMode="auto">
            <a:xfrm>
              <a:off x="2990" y="165"/>
              <a:ext cx="11" cy="839"/>
            </a:xfrm>
            <a:custGeom>
              <a:avLst/>
              <a:gdLst>
                <a:gd name="T0" fmla="*/ 11 w 11"/>
                <a:gd name="T1" fmla="*/ 6 h 839"/>
                <a:gd name="T2" fmla="*/ 11 w 11"/>
                <a:gd name="T3" fmla="*/ 3 h 839"/>
                <a:gd name="T4" fmla="*/ 9 w 11"/>
                <a:gd name="T5" fmla="*/ 3 h 839"/>
                <a:gd name="T6" fmla="*/ 9 w 11"/>
                <a:gd name="T7" fmla="*/ 0 h 839"/>
                <a:gd name="T8" fmla="*/ 3 w 11"/>
                <a:gd name="T9" fmla="*/ 0 h 839"/>
                <a:gd name="T10" fmla="*/ 3 w 11"/>
                <a:gd name="T11" fmla="*/ 3 h 839"/>
                <a:gd name="T12" fmla="*/ 0 w 11"/>
                <a:gd name="T13" fmla="*/ 3 h 839"/>
                <a:gd name="T14" fmla="*/ 0 w 11"/>
                <a:gd name="T15" fmla="*/ 836 h 839"/>
                <a:gd name="T16" fmla="*/ 3 w 11"/>
                <a:gd name="T17" fmla="*/ 836 h 839"/>
                <a:gd name="T18" fmla="*/ 3 w 11"/>
                <a:gd name="T19" fmla="*/ 839 h 839"/>
                <a:gd name="T20" fmla="*/ 9 w 11"/>
                <a:gd name="T21" fmla="*/ 839 h 839"/>
                <a:gd name="T22" fmla="*/ 9 w 11"/>
                <a:gd name="T23" fmla="*/ 836 h 839"/>
                <a:gd name="T24" fmla="*/ 11 w 11"/>
                <a:gd name="T25" fmla="*/ 836 h 839"/>
                <a:gd name="T26" fmla="*/ 11 w 11"/>
                <a:gd name="T27" fmla="*/ 833 h 839"/>
                <a:gd name="T28" fmla="*/ 11 w 11"/>
                <a:gd name="T29" fmla="*/ 6 h 8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
                <a:gd name="T46" fmla="*/ 0 h 839"/>
                <a:gd name="T47" fmla="*/ 11 w 11"/>
                <a:gd name="T48" fmla="*/ 839 h 8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 h="839">
                  <a:moveTo>
                    <a:pt x="11" y="6"/>
                  </a:moveTo>
                  <a:lnTo>
                    <a:pt x="11" y="3"/>
                  </a:lnTo>
                  <a:lnTo>
                    <a:pt x="9" y="3"/>
                  </a:lnTo>
                  <a:lnTo>
                    <a:pt x="9" y="0"/>
                  </a:lnTo>
                  <a:lnTo>
                    <a:pt x="3" y="0"/>
                  </a:lnTo>
                  <a:lnTo>
                    <a:pt x="3" y="3"/>
                  </a:lnTo>
                  <a:lnTo>
                    <a:pt x="0" y="3"/>
                  </a:lnTo>
                  <a:lnTo>
                    <a:pt x="0" y="836"/>
                  </a:lnTo>
                  <a:lnTo>
                    <a:pt x="3" y="836"/>
                  </a:lnTo>
                  <a:lnTo>
                    <a:pt x="3" y="839"/>
                  </a:lnTo>
                  <a:lnTo>
                    <a:pt x="9" y="839"/>
                  </a:lnTo>
                  <a:lnTo>
                    <a:pt x="9" y="836"/>
                  </a:lnTo>
                  <a:lnTo>
                    <a:pt x="11" y="836"/>
                  </a:lnTo>
                  <a:lnTo>
                    <a:pt x="11" y="833"/>
                  </a:lnTo>
                  <a:lnTo>
                    <a:pt x="11" y="6"/>
                  </a:lnTo>
                  <a:close/>
                </a:path>
              </a:pathLst>
            </a:custGeom>
            <a:solidFill>
              <a:srgbClr val="000000"/>
            </a:solidFill>
            <a:ln w="9525">
              <a:noFill/>
              <a:round/>
              <a:headEnd/>
              <a:tailEnd/>
            </a:ln>
          </p:spPr>
          <p:txBody>
            <a:bodyPr/>
            <a:lstStyle/>
            <a:p>
              <a:endParaRPr lang="en-US"/>
            </a:p>
          </p:txBody>
        </p:sp>
        <p:sp>
          <p:nvSpPr>
            <p:cNvPr id="23" name="Freeform 21"/>
            <p:cNvSpPr>
              <a:spLocks/>
            </p:cNvSpPr>
            <p:nvPr/>
          </p:nvSpPr>
          <p:spPr bwMode="auto">
            <a:xfrm>
              <a:off x="2454" y="663"/>
              <a:ext cx="877" cy="11"/>
            </a:xfrm>
            <a:custGeom>
              <a:avLst/>
              <a:gdLst>
                <a:gd name="T0" fmla="*/ 6 w 877"/>
                <a:gd name="T1" fmla="*/ 0 h 11"/>
                <a:gd name="T2" fmla="*/ 3 w 877"/>
                <a:gd name="T3" fmla="*/ 0 h 11"/>
                <a:gd name="T4" fmla="*/ 3 w 877"/>
                <a:gd name="T5" fmla="*/ 3 h 11"/>
                <a:gd name="T6" fmla="*/ 0 w 877"/>
                <a:gd name="T7" fmla="*/ 3 h 11"/>
                <a:gd name="T8" fmla="*/ 0 w 877"/>
                <a:gd name="T9" fmla="*/ 8 h 11"/>
                <a:gd name="T10" fmla="*/ 3 w 877"/>
                <a:gd name="T11" fmla="*/ 8 h 11"/>
                <a:gd name="T12" fmla="*/ 3 w 877"/>
                <a:gd name="T13" fmla="*/ 11 h 11"/>
                <a:gd name="T14" fmla="*/ 875 w 877"/>
                <a:gd name="T15" fmla="*/ 11 h 11"/>
                <a:gd name="T16" fmla="*/ 875 w 877"/>
                <a:gd name="T17" fmla="*/ 8 h 11"/>
                <a:gd name="T18" fmla="*/ 877 w 877"/>
                <a:gd name="T19" fmla="*/ 8 h 11"/>
                <a:gd name="T20" fmla="*/ 877 w 877"/>
                <a:gd name="T21" fmla="*/ 3 h 11"/>
                <a:gd name="T22" fmla="*/ 875 w 877"/>
                <a:gd name="T23" fmla="*/ 3 h 11"/>
                <a:gd name="T24" fmla="*/ 875 w 877"/>
                <a:gd name="T25" fmla="*/ 0 h 11"/>
                <a:gd name="T26" fmla="*/ 872 w 877"/>
                <a:gd name="T27" fmla="*/ 0 h 11"/>
                <a:gd name="T28" fmla="*/ 6 w 877"/>
                <a:gd name="T29" fmla="*/ 0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77"/>
                <a:gd name="T46" fmla="*/ 0 h 11"/>
                <a:gd name="T47" fmla="*/ 877 w 877"/>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77" h="11">
                  <a:moveTo>
                    <a:pt x="6" y="0"/>
                  </a:moveTo>
                  <a:lnTo>
                    <a:pt x="3" y="0"/>
                  </a:lnTo>
                  <a:lnTo>
                    <a:pt x="3" y="3"/>
                  </a:lnTo>
                  <a:lnTo>
                    <a:pt x="0" y="3"/>
                  </a:lnTo>
                  <a:lnTo>
                    <a:pt x="0" y="8"/>
                  </a:lnTo>
                  <a:lnTo>
                    <a:pt x="3" y="8"/>
                  </a:lnTo>
                  <a:lnTo>
                    <a:pt x="3" y="11"/>
                  </a:lnTo>
                  <a:lnTo>
                    <a:pt x="875" y="11"/>
                  </a:lnTo>
                  <a:lnTo>
                    <a:pt x="875" y="8"/>
                  </a:lnTo>
                  <a:lnTo>
                    <a:pt x="877" y="8"/>
                  </a:lnTo>
                  <a:lnTo>
                    <a:pt x="877" y="3"/>
                  </a:lnTo>
                  <a:lnTo>
                    <a:pt x="875" y="3"/>
                  </a:lnTo>
                  <a:lnTo>
                    <a:pt x="875" y="0"/>
                  </a:lnTo>
                  <a:lnTo>
                    <a:pt x="872" y="0"/>
                  </a:lnTo>
                  <a:lnTo>
                    <a:pt x="6" y="0"/>
                  </a:lnTo>
                  <a:close/>
                </a:path>
              </a:pathLst>
            </a:custGeom>
            <a:solidFill>
              <a:srgbClr val="000000"/>
            </a:solidFill>
            <a:ln w="9525">
              <a:noFill/>
              <a:round/>
              <a:headEnd/>
              <a:tailEnd/>
            </a:ln>
          </p:spPr>
          <p:txBody>
            <a:bodyPr/>
            <a:lstStyle/>
            <a:p>
              <a:endParaRPr lang="en-US"/>
            </a:p>
          </p:txBody>
        </p:sp>
        <p:sp>
          <p:nvSpPr>
            <p:cNvPr id="24" name="Rectangle 22"/>
            <p:cNvSpPr>
              <a:spLocks noChangeArrowheads="1"/>
            </p:cNvSpPr>
            <p:nvPr/>
          </p:nvSpPr>
          <p:spPr bwMode="auto">
            <a:xfrm>
              <a:off x="2913" y="539"/>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25" name="Rectangle 23"/>
            <p:cNvSpPr>
              <a:spLocks noChangeArrowheads="1"/>
            </p:cNvSpPr>
            <p:nvPr/>
          </p:nvSpPr>
          <p:spPr bwMode="auto">
            <a:xfrm>
              <a:off x="3243" y="539"/>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a:t>
              </a:r>
              <a:endParaRPr lang="en-US" sz="2400"/>
            </a:p>
          </p:txBody>
        </p:sp>
        <p:sp>
          <p:nvSpPr>
            <p:cNvPr id="26" name="Rectangle 24"/>
            <p:cNvSpPr>
              <a:spLocks noChangeArrowheads="1"/>
            </p:cNvSpPr>
            <p:nvPr/>
          </p:nvSpPr>
          <p:spPr bwMode="auto">
            <a:xfrm>
              <a:off x="3243" y="828"/>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a:t>
              </a:r>
              <a:endParaRPr lang="en-US" sz="2400"/>
            </a:p>
          </p:txBody>
        </p:sp>
        <p:sp>
          <p:nvSpPr>
            <p:cNvPr id="27" name="Rectangle 25"/>
            <p:cNvSpPr>
              <a:spLocks noChangeArrowheads="1"/>
            </p:cNvSpPr>
            <p:nvPr/>
          </p:nvSpPr>
          <p:spPr bwMode="auto">
            <a:xfrm>
              <a:off x="2913" y="828"/>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a:t>
              </a:r>
              <a:endParaRPr lang="en-US" sz="2400"/>
            </a:p>
          </p:txBody>
        </p:sp>
        <p:sp>
          <p:nvSpPr>
            <p:cNvPr id="28" name="Rectangle 26"/>
            <p:cNvSpPr>
              <a:spLocks noChangeArrowheads="1"/>
            </p:cNvSpPr>
            <p:nvPr/>
          </p:nvSpPr>
          <p:spPr bwMode="auto">
            <a:xfrm>
              <a:off x="3120" y="699"/>
              <a:ext cx="102" cy="221"/>
            </a:xfrm>
            <a:prstGeom prst="rect">
              <a:avLst/>
            </a:prstGeom>
            <a:noFill/>
            <a:ln w="9525">
              <a:noFill/>
              <a:miter lim="800000"/>
              <a:headEnd/>
              <a:tailEnd/>
            </a:ln>
          </p:spPr>
          <p:txBody>
            <a:bodyPr wrap="none" lIns="0" tIns="0" rIns="0" bIns="0">
              <a:spAutoFit/>
            </a:bodyPr>
            <a:lstStyle/>
            <a:p>
              <a:r>
                <a:rPr lang="en-US" sz="2300">
                  <a:solidFill>
                    <a:srgbClr val="000000"/>
                  </a:solidFill>
                  <a:latin typeface="Arial" pitchFamily="34" charset="0"/>
                </a:rPr>
                <a:t>1</a:t>
              </a:r>
              <a:endParaRPr lang="en-US" sz="2400"/>
            </a:p>
          </p:txBody>
        </p:sp>
        <p:sp>
          <p:nvSpPr>
            <p:cNvPr id="29" name="Rectangle 27"/>
            <p:cNvSpPr>
              <a:spLocks noChangeArrowheads="1"/>
            </p:cNvSpPr>
            <p:nvPr/>
          </p:nvSpPr>
          <p:spPr bwMode="auto">
            <a:xfrm>
              <a:off x="2460" y="61"/>
              <a:ext cx="121"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C</a:t>
              </a:r>
              <a:endParaRPr lang="en-US" sz="2400"/>
            </a:p>
          </p:txBody>
        </p:sp>
      </p:grpSp>
      <p:grpSp>
        <p:nvGrpSpPr>
          <p:cNvPr id="30" name="Group 28"/>
          <p:cNvGrpSpPr>
            <a:grpSpLocks/>
          </p:cNvGrpSpPr>
          <p:nvPr/>
        </p:nvGrpSpPr>
        <p:grpSpPr bwMode="auto">
          <a:xfrm>
            <a:off x="827545" y="2171460"/>
            <a:ext cx="3641725" cy="1027112"/>
            <a:chOff x="688" y="1676"/>
            <a:chExt cx="2294" cy="647"/>
          </a:xfrm>
        </p:grpSpPr>
        <p:sp>
          <p:nvSpPr>
            <p:cNvPr id="31" name="Line 29"/>
            <p:cNvSpPr>
              <a:spLocks noChangeShapeType="1"/>
            </p:cNvSpPr>
            <p:nvPr/>
          </p:nvSpPr>
          <p:spPr bwMode="auto">
            <a:xfrm>
              <a:off x="1341" y="1709"/>
              <a:ext cx="154" cy="1"/>
            </a:xfrm>
            <a:prstGeom prst="line">
              <a:avLst/>
            </a:prstGeom>
            <a:noFill/>
            <a:ln w="6350">
              <a:solidFill>
                <a:srgbClr val="000000"/>
              </a:solidFill>
              <a:round/>
              <a:headEnd/>
              <a:tailEnd/>
            </a:ln>
          </p:spPr>
          <p:txBody>
            <a:bodyPr/>
            <a:lstStyle/>
            <a:p>
              <a:endParaRPr lang="en-US"/>
            </a:p>
          </p:txBody>
        </p:sp>
        <p:sp>
          <p:nvSpPr>
            <p:cNvPr id="32" name="Line 30"/>
            <p:cNvSpPr>
              <a:spLocks noChangeShapeType="1"/>
            </p:cNvSpPr>
            <p:nvPr/>
          </p:nvSpPr>
          <p:spPr bwMode="auto">
            <a:xfrm>
              <a:off x="1715" y="1709"/>
              <a:ext cx="159" cy="1"/>
            </a:xfrm>
            <a:prstGeom prst="line">
              <a:avLst/>
            </a:prstGeom>
            <a:noFill/>
            <a:ln w="6350">
              <a:solidFill>
                <a:srgbClr val="000000"/>
              </a:solidFill>
              <a:round/>
              <a:headEnd/>
              <a:tailEnd/>
            </a:ln>
          </p:spPr>
          <p:txBody>
            <a:bodyPr/>
            <a:lstStyle/>
            <a:p>
              <a:endParaRPr lang="en-US"/>
            </a:p>
          </p:txBody>
        </p:sp>
        <p:sp>
          <p:nvSpPr>
            <p:cNvPr id="33" name="Line 31"/>
            <p:cNvSpPr>
              <a:spLocks noChangeShapeType="1"/>
            </p:cNvSpPr>
            <p:nvPr/>
          </p:nvSpPr>
          <p:spPr bwMode="auto">
            <a:xfrm>
              <a:off x="1879" y="2062"/>
              <a:ext cx="242" cy="1"/>
            </a:xfrm>
            <a:prstGeom prst="line">
              <a:avLst/>
            </a:prstGeom>
            <a:noFill/>
            <a:ln w="6350">
              <a:solidFill>
                <a:srgbClr val="000000"/>
              </a:solidFill>
              <a:round/>
              <a:headEnd/>
              <a:tailEnd/>
            </a:ln>
          </p:spPr>
          <p:txBody>
            <a:bodyPr/>
            <a:lstStyle/>
            <a:p>
              <a:endParaRPr lang="en-US"/>
            </a:p>
          </p:txBody>
        </p:sp>
        <p:sp>
          <p:nvSpPr>
            <p:cNvPr id="34" name="Line 32"/>
            <p:cNvSpPr>
              <a:spLocks noChangeShapeType="1"/>
            </p:cNvSpPr>
            <p:nvPr/>
          </p:nvSpPr>
          <p:spPr bwMode="auto">
            <a:xfrm>
              <a:off x="2341" y="2062"/>
              <a:ext cx="236" cy="1"/>
            </a:xfrm>
            <a:prstGeom prst="line">
              <a:avLst/>
            </a:prstGeom>
            <a:noFill/>
            <a:ln w="6350">
              <a:solidFill>
                <a:srgbClr val="000000"/>
              </a:solidFill>
              <a:round/>
              <a:headEnd/>
              <a:tailEnd/>
            </a:ln>
          </p:spPr>
          <p:txBody>
            <a:bodyPr/>
            <a:lstStyle/>
            <a:p>
              <a:endParaRPr lang="en-US"/>
            </a:p>
          </p:txBody>
        </p:sp>
        <p:sp>
          <p:nvSpPr>
            <p:cNvPr id="35" name="Rectangle 33"/>
            <p:cNvSpPr>
              <a:spLocks noChangeArrowheads="1"/>
            </p:cNvSpPr>
            <p:nvPr/>
          </p:nvSpPr>
          <p:spPr bwMode="auto">
            <a:xfrm>
              <a:off x="2510" y="2054"/>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6" name="Rectangle 34"/>
            <p:cNvSpPr>
              <a:spLocks noChangeArrowheads="1"/>
            </p:cNvSpPr>
            <p:nvPr/>
          </p:nvSpPr>
          <p:spPr bwMode="auto">
            <a:xfrm>
              <a:off x="2338" y="205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37" name="Rectangle 35"/>
            <p:cNvSpPr>
              <a:spLocks noChangeArrowheads="1"/>
            </p:cNvSpPr>
            <p:nvPr/>
          </p:nvSpPr>
          <p:spPr bwMode="auto">
            <a:xfrm>
              <a:off x="1959" y="205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38" name="Rectangle 36"/>
            <p:cNvSpPr>
              <a:spLocks noChangeArrowheads="1"/>
            </p:cNvSpPr>
            <p:nvPr/>
          </p:nvSpPr>
          <p:spPr bwMode="auto">
            <a:xfrm>
              <a:off x="1871" y="2054"/>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9" name="Rectangle 37"/>
            <p:cNvSpPr>
              <a:spLocks noChangeArrowheads="1"/>
            </p:cNvSpPr>
            <p:nvPr/>
          </p:nvSpPr>
          <p:spPr bwMode="auto">
            <a:xfrm>
              <a:off x="1684" y="2054"/>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40" name="Rectangle 38"/>
            <p:cNvSpPr>
              <a:spLocks noChangeArrowheads="1"/>
            </p:cNvSpPr>
            <p:nvPr/>
          </p:nvSpPr>
          <p:spPr bwMode="auto">
            <a:xfrm>
              <a:off x="1512" y="205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1" name="Rectangle 39"/>
            <p:cNvSpPr>
              <a:spLocks noChangeArrowheads="1"/>
            </p:cNvSpPr>
            <p:nvPr/>
          </p:nvSpPr>
          <p:spPr bwMode="auto">
            <a:xfrm>
              <a:off x="1133" y="205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42" name="Rectangle 40"/>
            <p:cNvSpPr>
              <a:spLocks noChangeArrowheads="1"/>
            </p:cNvSpPr>
            <p:nvPr/>
          </p:nvSpPr>
          <p:spPr bwMode="auto">
            <a:xfrm>
              <a:off x="1045" y="2054"/>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43" name="Rectangle 41"/>
            <p:cNvSpPr>
              <a:spLocks noChangeArrowheads="1"/>
            </p:cNvSpPr>
            <p:nvPr/>
          </p:nvSpPr>
          <p:spPr bwMode="auto">
            <a:xfrm>
              <a:off x="688" y="2054"/>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44" name="Rectangle 42"/>
            <p:cNvSpPr>
              <a:spLocks noChangeArrowheads="1"/>
            </p:cNvSpPr>
            <p:nvPr/>
          </p:nvSpPr>
          <p:spPr bwMode="auto">
            <a:xfrm>
              <a:off x="2820"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5" name="Rectangle 43"/>
            <p:cNvSpPr>
              <a:spLocks noChangeArrowheads="1"/>
            </p:cNvSpPr>
            <p:nvPr/>
          </p:nvSpPr>
          <p:spPr bwMode="auto">
            <a:xfrm>
              <a:off x="2401"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46" name="Rectangle 44"/>
            <p:cNvSpPr>
              <a:spLocks noChangeArrowheads="1"/>
            </p:cNvSpPr>
            <p:nvPr/>
          </p:nvSpPr>
          <p:spPr bwMode="auto">
            <a:xfrm>
              <a:off x="2000"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7" name="Rectangle 45"/>
            <p:cNvSpPr>
              <a:spLocks noChangeArrowheads="1"/>
            </p:cNvSpPr>
            <p:nvPr/>
          </p:nvSpPr>
          <p:spPr bwMode="auto">
            <a:xfrm>
              <a:off x="1712"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48" name="Rectangle 46"/>
            <p:cNvSpPr>
              <a:spLocks noChangeArrowheads="1"/>
            </p:cNvSpPr>
            <p:nvPr/>
          </p:nvSpPr>
          <p:spPr bwMode="auto">
            <a:xfrm>
              <a:off x="1338"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9" name="Rectangle 47"/>
            <p:cNvSpPr>
              <a:spLocks noChangeArrowheads="1"/>
            </p:cNvSpPr>
            <p:nvPr/>
          </p:nvSpPr>
          <p:spPr bwMode="auto">
            <a:xfrm>
              <a:off x="1050"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50" name="Rectangle 48"/>
            <p:cNvSpPr>
              <a:spLocks noChangeArrowheads="1"/>
            </p:cNvSpPr>
            <p:nvPr/>
          </p:nvSpPr>
          <p:spPr bwMode="auto">
            <a:xfrm>
              <a:off x="688" y="1701"/>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51" name="Rectangle 49"/>
            <p:cNvSpPr>
              <a:spLocks noChangeArrowheads="1"/>
            </p:cNvSpPr>
            <p:nvPr/>
          </p:nvSpPr>
          <p:spPr bwMode="auto">
            <a:xfrm>
              <a:off x="2168" y="2029"/>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2" name="Rectangle 50"/>
            <p:cNvSpPr>
              <a:spLocks noChangeArrowheads="1"/>
            </p:cNvSpPr>
            <p:nvPr/>
          </p:nvSpPr>
          <p:spPr bwMode="auto">
            <a:xfrm>
              <a:off x="1787" y="2029"/>
              <a:ext cx="0" cy="233"/>
            </a:xfrm>
            <a:prstGeom prst="rect">
              <a:avLst/>
            </a:prstGeom>
            <a:noFill/>
            <a:ln w="9525">
              <a:noFill/>
              <a:miter lim="800000"/>
              <a:headEnd/>
              <a:tailEnd/>
            </a:ln>
          </p:spPr>
          <p:txBody>
            <a:bodyPr wrap="none" lIns="0" tIns="0" rIns="0" bIns="0">
              <a:spAutoFit/>
            </a:bodyPr>
            <a:lstStyle/>
            <a:p>
              <a:endParaRPr lang="en-US" sz="2400" dirty="0"/>
            </a:p>
          </p:txBody>
        </p:sp>
        <p:sp>
          <p:nvSpPr>
            <p:cNvPr id="53" name="Rectangle 51"/>
            <p:cNvSpPr>
              <a:spLocks noChangeArrowheads="1"/>
            </p:cNvSpPr>
            <p:nvPr/>
          </p:nvSpPr>
          <p:spPr bwMode="auto">
            <a:xfrm>
              <a:off x="1342" y="2029"/>
              <a:ext cx="123" cy="269"/>
            </a:xfrm>
            <a:prstGeom prst="rect">
              <a:avLst/>
            </a:prstGeom>
            <a:noFill/>
            <a:ln w="9525">
              <a:noFill/>
              <a:miter lim="800000"/>
              <a:headEnd/>
              <a:tailEnd/>
            </a:ln>
          </p:spPr>
          <p:txBody>
            <a:bodyPr wrap="none" lIns="0" tIns="0" rIns="0" bIns="0">
              <a:spAutoFit/>
            </a:bodyPr>
            <a:lstStyle/>
            <a:p>
              <a:r>
                <a:rPr lang="en-US" sz="2800" b="1" dirty="0">
                  <a:solidFill>
                    <a:srgbClr val="000000"/>
                  </a:solidFill>
                  <a:latin typeface="Symbol" pitchFamily="18" charset="2"/>
                </a:rPr>
                <a:t>+</a:t>
              </a:r>
              <a:endParaRPr lang="en-US" sz="2400" dirty="0"/>
            </a:p>
          </p:txBody>
        </p:sp>
        <p:sp>
          <p:nvSpPr>
            <p:cNvPr id="54" name="Rectangle 52"/>
            <p:cNvSpPr>
              <a:spLocks noChangeArrowheads="1"/>
            </p:cNvSpPr>
            <p:nvPr/>
          </p:nvSpPr>
          <p:spPr bwMode="auto">
            <a:xfrm>
              <a:off x="868" y="2029"/>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5" name="Rectangle 53"/>
            <p:cNvSpPr>
              <a:spLocks noChangeArrowheads="1"/>
            </p:cNvSpPr>
            <p:nvPr/>
          </p:nvSpPr>
          <p:spPr bwMode="auto">
            <a:xfrm>
              <a:off x="2605" y="1676"/>
              <a:ext cx="172"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Å</a:t>
              </a:r>
              <a:endParaRPr lang="en-US" sz="2400"/>
            </a:p>
          </p:txBody>
        </p:sp>
        <p:sp>
          <p:nvSpPr>
            <p:cNvPr id="56" name="Rectangle 54"/>
            <p:cNvSpPr>
              <a:spLocks noChangeArrowheads="1"/>
            </p:cNvSpPr>
            <p:nvPr/>
          </p:nvSpPr>
          <p:spPr bwMode="auto">
            <a:xfrm>
              <a:off x="2219" y="167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7" name="Rectangle 56"/>
            <p:cNvSpPr>
              <a:spLocks noChangeArrowheads="1"/>
            </p:cNvSpPr>
            <p:nvPr/>
          </p:nvSpPr>
          <p:spPr bwMode="auto">
            <a:xfrm>
              <a:off x="1542" y="167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8" name="Rectangle 58"/>
            <p:cNvSpPr>
              <a:spLocks noChangeArrowheads="1"/>
            </p:cNvSpPr>
            <p:nvPr/>
          </p:nvSpPr>
          <p:spPr bwMode="auto">
            <a:xfrm>
              <a:off x="868" y="167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grpSp>
      <p:grpSp>
        <p:nvGrpSpPr>
          <p:cNvPr id="59" name="Group 59"/>
          <p:cNvGrpSpPr>
            <a:grpSpLocks/>
          </p:cNvGrpSpPr>
          <p:nvPr/>
        </p:nvGrpSpPr>
        <p:grpSpPr bwMode="auto">
          <a:xfrm>
            <a:off x="1057973" y="4005070"/>
            <a:ext cx="1597025" cy="1027113"/>
            <a:chOff x="741" y="2674"/>
            <a:chExt cx="1006" cy="647"/>
          </a:xfrm>
        </p:grpSpPr>
        <p:sp>
          <p:nvSpPr>
            <p:cNvPr id="60" name="Line 60"/>
            <p:cNvSpPr>
              <a:spLocks noChangeShapeType="1"/>
            </p:cNvSpPr>
            <p:nvPr/>
          </p:nvSpPr>
          <p:spPr bwMode="auto">
            <a:xfrm>
              <a:off x="1222" y="3101"/>
              <a:ext cx="435" cy="1"/>
            </a:xfrm>
            <a:prstGeom prst="line">
              <a:avLst/>
            </a:prstGeom>
            <a:noFill/>
            <a:ln w="4763">
              <a:solidFill>
                <a:srgbClr val="000000"/>
              </a:solidFill>
              <a:round/>
              <a:headEnd/>
              <a:tailEnd/>
            </a:ln>
          </p:spPr>
          <p:txBody>
            <a:bodyPr/>
            <a:lstStyle/>
            <a:p>
              <a:endParaRPr lang="en-US"/>
            </a:p>
          </p:txBody>
        </p:sp>
        <p:sp>
          <p:nvSpPr>
            <p:cNvPr id="61" name="Line 61"/>
            <p:cNvSpPr>
              <a:spLocks noChangeShapeType="1"/>
            </p:cNvSpPr>
            <p:nvPr/>
          </p:nvSpPr>
          <p:spPr bwMode="auto">
            <a:xfrm>
              <a:off x="1139" y="3061"/>
              <a:ext cx="600" cy="1"/>
            </a:xfrm>
            <a:prstGeom prst="line">
              <a:avLst/>
            </a:prstGeom>
            <a:noFill/>
            <a:ln w="6350">
              <a:solidFill>
                <a:srgbClr val="000000"/>
              </a:solidFill>
              <a:round/>
              <a:headEnd/>
              <a:tailEnd/>
            </a:ln>
          </p:spPr>
          <p:txBody>
            <a:bodyPr/>
            <a:lstStyle/>
            <a:p>
              <a:endParaRPr lang="en-US"/>
            </a:p>
          </p:txBody>
        </p:sp>
        <p:sp>
          <p:nvSpPr>
            <p:cNvPr id="62" name="Rectangle 62"/>
            <p:cNvSpPr>
              <a:spLocks noChangeArrowheads="1"/>
            </p:cNvSpPr>
            <p:nvPr/>
          </p:nvSpPr>
          <p:spPr bwMode="auto">
            <a:xfrm>
              <a:off x="1672" y="305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63" name="Rectangle 63"/>
            <p:cNvSpPr>
              <a:spLocks noChangeArrowheads="1"/>
            </p:cNvSpPr>
            <p:nvPr/>
          </p:nvSpPr>
          <p:spPr bwMode="auto">
            <a:xfrm>
              <a:off x="1131" y="305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64" name="Rectangle 64"/>
            <p:cNvSpPr>
              <a:spLocks noChangeArrowheads="1"/>
            </p:cNvSpPr>
            <p:nvPr/>
          </p:nvSpPr>
          <p:spPr bwMode="auto">
            <a:xfrm>
              <a:off x="741" y="305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65" name="Rectangle 65"/>
            <p:cNvSpPr>
              <a:spLocks noChangeArrowheads="1"/>
            </p:cNvSpPr>
            <p:nvPr/>
          </p:nvSpPr>
          <p:spPr bwMode="auto">
            <a:xfrm>
              <a:off x="1424" y="269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66" name="Rectangle 66"/>
            <p:cNvSpPr>
              <a:spLocks noChangeArrowheads="1"/>
            </p:cNvSpPr>
            <p:nvPr/>
          </p:nvSpPr>
          <p:spPr bwMode="auto">
            <a:xfrm>
              <a:off x="1137" y="269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67" name="Rectangle 67"/>
            <p:cNvSpPr>
              <a:spLocks noChangeArrowheads="1"/>
            </p:cNvSpPr>
            <p:nvPr/>
          </p:nvSpPr>
          <p:spPr bwMode="auto">
            <a:xfrm>
              <a:off x="741" y="269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68" name="Rectangle 68"/>
            <p:cNvSpPr>
              <a:spLocks noChangeArrowheads="1"/>
            </p:cNvSpPr>
            <p:nvPr/>
          </p:nvSpPr>
          <p:spPr bwMode="auto">
            <a:xfrm>
              <a:off x="1604" y="3095"/>
              <a:ext cx="59" cy="211"/>
            </a:xfrm>
            <a:prstGeom prst="rect">
              <a:avLst/>
            </a:prstGeom>
            <a:noFill/>
            <a:ln w="9525">
              <a:noFill/>
              <a:miter lim="800000"/>
              <a:headEnd/>
              <a:tailEnd/>
            </a:ln>
          </p:spPr>
          <p:txBody>
            <a:bodyPr wrap="none" lIns="0" tIns="0" rIns="0" bIns="0">
              <a:spAutoFit/>
            </a:bodyPr>
            <a:lstStyle/>
            <a:p>
              <a:r>
                <a:rPr lang="en-US" sz="2200" b="1">
                  <a:solidFill>
                    <a:srgbClr val="000000"/>
                  </a:solidFill>
                </a:rPr>
                <a:t>)</a:t>
              </a:r>
              <a:endParaRPr lang="en-US" sz="2400"/>
            </a:p>
          </p:txBody>
        </p:sp>
        <p:sp>
          <p:nvSpPr>
            <p:cNvPr id="69" name="Rectangle 69"/>
            <p:cNvSpPr>
              <a:spLocks noChangeArrowheads="1"/>
            </p:cNvSpPr>
            <p:nvPr/>
          </p:nvSpPr>
          <p:spPr bwMode="auto">
            <a:xfrm>
              <a:off x="1465" y="3095"/>
              <a:ext cx="127" cy="211"/>
            </a:xfrm>
            <a:prstGeom prst="rect">
              <a:avLst/>
            </a:prstGeom>
            <a:noFill/>
            <a:ln w="9525">
              <a:noFill/>
              <a:miter lim="800000"/>
              <a:headEnd/>
              <a:tailEnd/>
            </a:ln>
          </p:spPr>
          <p:txBody>
            <a:bodyPr wrap="none" lIns="0" tIns="0" rIns="0" bIns="0">
              <a:spAutoFit/>
            </a:bodyPr>
            <a:lstStyle/>
            <a:p>
              <a:r>
                <a:rPr lang="en-US" sz="2200" b="1">
                  <a:solidFill>
                    <a:srgbClr val="000000"/>
                  </a:solidFill>
                </a:rPr>
                <a:t>Y</a:t>
              </a:r>
              <a:endParaRPr lang="en-US" sz="2400"/>
            </a:p>
          </p:txBody>
        </p:sp>
        <p:sp>
          <p:nvSpPr>
            <p:cNvPr id="70" name="Rectangle 70"/>
            <p:cNvSpPr>
              <a:spLocks noChangeArrowheads="1"/>
            </p:cNvSpPr>
            <p:nvPr/>
          </p:nvSpPr>
          <p:spPr bwMode="auto">
            <a:xfrm>
              <a:off x="1288" y="3095"/>
              <a:ext cx="127" cy="211"/>
            </a:xfrm>
            <a:prstGeom prst="rect">
              <a:avLst/>
            </a:prstGeom>
            <a:noFill/>
            <a:ln w="9525">
              <a:noFill/>
              <a:miter lim="800000"/>
              <a:headEnd/>
              <a:tailEnd/>
            </a:ln>
          </p:spPr>
          <p:txBody>
            <a:bodyPr wrap="none" lIns="0" tIns="0" rIns="0" bIns="0">
              <a:spAutoFit/>
            </a:bodyPr>
            <a:lstStyle/>
            <a:p>
              <a:r>
                <a:rPr lang="en-US" sz="2200" b="1">
                  <a:solidFill>
                    <a:srgbClr val="000000"/>
                  </a:solidFill>
                </a:rPr>
                <a:t>X</a:t>
              </a:r>
              <a:endParaRPr lang="en-US" sz="2400"/>
            </a:p>
          </p:txBody>
        </p:sp>
        <p:sp>
          <p:nvSpPr>
            <p:cNvPr id="71" name="Rectangle 71"/>
            <p:cNvSpPr>
              <a:spLocks noChangeArrowheads="1"/>
            </p:cNvSpPr>
            <p:nvPr/>
          </p:nvSpPr>
          <p:spPr bwMode="auto">
            <a:xfrm>
              <a:off x="1215" y="3095"/>
              <a:ext cx="59" cy="211"/>
            </a:xfrm>
            <a:prstGeom prst="rect">
              <a:avLst/>
            </a:prstGeom>
            <a:noFill/>
            <a:ln w="9525">
              <a:noFill/>
              <a:miter lim="800000"/>
              <a:headEnd/>
              <a:tailEnd/>
            </a:ln>
          </p:spPr>
          <p:txBody>
            <a:bodyPr wrap="none" lIns="0" tIns="0" rIns="0" bIns="0">
              <a:spAutoFit/>
            </a:bodyPr>
            <a:lstStyle/>
            <a:p>
              <a:r>
                <a:rPr lang="en-US" sz="2200" b="1">
                  <a:solidFill>
                    <a:srgbClr val="000000"/>
                  </a:solidFill>
                </a:rPr>
                <a:t>(</a:t>
              </a:r>
              <a:endParaRPr lang="en-US" sz="2400"/>
            </a:p>
          </p:txBody>
        </p:sp>
        <p:sp>
          <p:nvSpPr>
            <p:cNvPr id="72" name="Rectangle 72"/>
            <p:cNvSpPr>
              <a:spLocks noChangeArrowheads="1"/>
            </p:cNvSpPr>
            <p:nvPr/>
          </p:nvSpPr>
          <p:spPr bwMode="auto">
            <a:xfrm>
              <a:off x="1419" y="3075"/>
              <a:ext cx="0" cy="233"/>
            </a:xfrm>
            <a:prstGeom prst="rect">
              <a:avLst/>
            </a:prstGeom>
            <a:noFill/>
            <a:ln w="9525">
              <a:noFill/>
              <a:miter lim="800000"/>
              <a:headEnd/>
              <a:tailEnd/>
            </a:ln>
          </p:spPr>
          <p:txBody>
            <a:bodyPr wrap="none" lIns="0" tIns="0" rIns="0" bIns="0">
              <a:spAutoFit/>
            </a:bodyPr>
            <a:lstStyle/>
            <a:p>
              <a:endParaRPr lang="en-US" sz="2400" dirty="0"/>
            </a:p>
          </p:txBody>
        </p:sp>
        <p:sp>
          <p:nvSpPr>
            <p:cNvPr id="73" name="Rectangle 73"/>
            <p:cNvSpPr>
              <a:spLocks noChangeArrowheads="1"/>
            </p:cNvSpPr>
            <p:nvPr/>
          </p:nvSpPr>
          <p:spPr bwMode="auto">
            <a:xfrm>
              <a:off x="954" y="302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74" name="Rectangle 74"/>
            <p:cNvSpPr>
              <a:spLocks noChangeArrowheads="1"/>
            </p:cNvSpPr>
            <p:nvPr/>
          </p:nvSpPr>
          <p:spPr bwMode="auto">
            <a:xfrm>
              <a:off x="1335" y="2674"/>
              <a:ext cx="0" cy="233"/>
            </a:xfrm>
            <a:prstGeom prst="rect">
              <a:avLst/>
            </a:prstGeom>
            <a:noFill/>
            <a:ln w="9525">
              <a:noFill/>
              <a:miter lim="800000"/>
              <a:headEnd/>
              <a:tailEnd/>
            </a:ln>
          </p:spPr>
          <p:txBody>
            <a:bodyPr wrap="none" lIns="0" tIns="0" rIns="0" bIns="0">
              <a:spAutoFit/>
            </a:bodyPr>
            <a:lstStyle/>
            <a:p>
              <a:endParaRPr lang="en-US" sz="2400" dirty="0"/>
            </a:p>
          </p:txBody>
        </p:sp>
        <p:sp>
          <p:nvSpPr>
            <p:cNvPr id="75" name="Rectangle 75"/>
            <p:cNvSpPr>
              <a:spLocks noChangeArrowheads="1"/>
            </p:cNvSpPr>
            <p:nvPr/>
          </p:nvSpPr>
          <p:spPr bwMode="auto">
            <a:xfrm>
              <a:off x="954" y="2674"/>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Implementations: Half-Adder</a:t>
            </a:r>
            <a:endParaRPr lang="en-US" dirty="0"/>
          </a:p>
        </p:txBody>
      </p:sp>
      <p:sp>
        <p:nvSpPr>
          <p:cNvPr id="5" name="Content Placeholder 4"/>
          <p:cNvSpPr>
            <a:spLocks noGrp="1"/>
          </p:cNvSpPr>
          <p:nvPr>
            <p:ph idx="1"/>
          </p:nvPr>
        </p:nvSpPr>
        <p:spPr/>
        <p:txBody>
          <a:bodyPr/>
          <a:lstStyle/>
          <a:p>
            <a:pPr>
              <a:lnSpc>
                <a:spcPct val="90000"/>
              </a:lnSpc>
            </a:pPr>
            <a:r>
              <a:rPr lang="en-US" dirty="0" smtClean="0"/>
              <a:t>We can derive following sets of equivalent equations for the half-adder:</a:t>
            </a:r>
          </a:p>
          <a:p>
            <a:pPr>
              <a:lnSpc>
                <a:spcPct val="90000"/>
              </a:lnSpc>
            </a:pPr>
            <a:endParaRPr lang="en-US" dirty="0" smtClean="0"/>
          </a:p>
          <a:p>
            <a:pPr>
              <a:lnSpc>
                <a:spcPct val="90000"/>
              </a:lnSpc>
            </a:pPr>
            <a:endParaRPr lang="en-US" dirty="0" smtClean="0"/>
          </a:p>
          <a:p>
            <a:pPr>
              <a:lnSpc>
                <a:spcPct val="90000"/>
              </a:lnSpc>
              <a:spcAft>
                <a:spcPts val="600"/>
              </a:spcAft>
            </a:pPr>
            <a:endParaRPr lang="en-US" dirty="0" smtClean="0"/>
          </a:p>
          <a:p>
            <a:pPr>
              <a:lnSpc>
                <a:spcPct val="90000"/>
              </a:lnSpc>
              <a:spcAft>
                <a:spcPts val="600"/>
              </a:spcAft>
            </a:pPr>
            <a:endParaRPr lang="en-US" dirty="0" smtClean="0"/>
          </a:p>
          <a:p>
            <a:pPr>
              <a:lnSpc>
                <a:spcPct val="90000"/>
              </a:lnSpc>
              <a:spcAft>
                <a:spcPts val="600"/>
              </a:spcAft>
              <a:buNone/>
            </a:pPr>
            <a:endParaRPr lang="en-US" dirty="0" smtClean="0"/>
          </a:p>
          <a:p>
            <a:endParaRPr lang="en-US" dirty="0"/>
          </a:p>
        </p:txBody>
      </p:sp>
      <p:grpSp>
        <p:nvGrpSpPr>
          <p:cNvPr id="6" name="Group 4"/>
          <p:cNvGrpSpPr>
            <a:grpSpLocks/>
          </p:cNvGrpSpPr>
          <p:nvPr/>
        </p:nvGrpSpPr>
        <p:grpSpPr bwMode="auto">
          <a:xfrm>
            <a:off x="1117600" y="2260528"/>
            <a:ext cx="3571875" cy="2298700"/>
            <a:chOff x="689" y="1382"/>
            <a:chExt cx="2250" cy="1448"/>
          </a:xfrm>
        </p:grpSpPr>
        <p:sp>
          <p:nvSpPr>
            <p:cNvPr id="7" name="Line 5"/>
            <p:cNvSpPr>
              <a:spLocks noChangeShapeType="1"/>
            </p:cNvSpPr>
            <p:nvPr/>
          </p:nvSpPr>
          <p:spPr bwMode="auto">
            <a:xfrm>
              <a:off x="1678" y="1416"/>
              <a:ext cx="154" cy="1"/>
            </a:xfrm>
            <a:prstGeom prst="line">
              <a:avLst/>
            </a:prstGeom>
            <a:noFill/>
            <a:ln w="28575">
              <a:solidFill>
                <a:srgbClr val="000000"/>
              </a:solidFill>
              <a:round/>
              <a:headEnd/>
              <a:tailEnd/>
            </a:ln>
          </p:spPr>
          <p:txBody>
            <a:bodyPr/>
            <a:lstStyle/>
            <a:p>
              <a:endParaRPr lang="en-US"/>
            </a:p>
          </p:txBody>
        </p:sp>
        <p:sp>
          <p:nvSpPr>
            <p:cNvPr id="8" name="Line 6"/>
            <p:cNvSpPr>
              <a:spLocks noChangeShapeType="1"/>
            </p:cNvSpPr>
            <p:nvPr/>
          </p:nvSpPr>
          <p:spPr bwMode="auto">
            <a:xfrm>
              <a:off x="2052" y="1416"/>
              <a:ext cx="160" cy="1"/>
            </a:xfrm>
            <a:prstGeom prst="line">
              <a:avLst/>
            </a:prstGeom>
            <a:noFill/>
            <a:ln w="28575">
              <a:solidFill>
                <a:srgbClr val="000000"/>
              </a:solidFill>
              <a:round/>
              <a:headEnd/>
              <a:tailEnd/>
            </a:ln>
          </p:spPr>
          <p:txBody>
            <a:bodyPr/>
            <a:lstStyle/>
            <a:p>
              <a:endParaRPr lang="en-US"/>
            </a:p>
          </p:txBody>
        </p:sp>
        <p:sp>
          <p:nvSpPr>
            <p:cNvPr id="9" name="Line 7"/>
            <p:cNvSpPr>
              <a:spLocks noChangeShapeType="1"/>
            </p:cNvSpPr>
            <p:nvPr/>
          </p:nvSpPr>
          <p:spPr bwMode="auto">
            <a:xfrm>
              <a:off x="2316" y="1881"/>
              <a:ext cx="159" cy="1"/>
            </a:xfrm>
            <a:prstGeom prst="line">
              <a:avLst/>
            </a:prstGeom>
            <a:noFill/>
            <a:ln w="28575">
              <a:solidFill>
                <a:srgbClr val="000000"/>
              </a:solidFill>
              <a:round/>
              <a:headEnd/>
              <a:tailEnd/>
            </a:ln>
          </p:spPr>
          <p:txBody>
            <a:bodyPr/>
            <a:lstStyle/>
            <a:p>
              <a:endParaRPr lang="en-US"/>
            </a:p>
          </p:txBody>
        </p:sp>
        <p:sp>
          <p:nvSpPr>
            <p:cNvPr id="10" name="Line 8"/>
            <p:cNvSpPr>
              <a:spLocks noChangeShapeType="1"/>
            </p:cNvSpPr>
            <p:nvPr/>
          </p:nvSpPr>
          <p:spPr bwMode="auto">
            <a:xfrm>
              <a:off x="2695" y="1881"/>
              <a:ext cx="154" cy="1"/>
            </a:xfrm>
            <a:prstGeom prst="line">
              <a:avLst/>
            </a:prstGeom>
            <a:noFill/>
            <a:ln w="28575">
              <a:solidFill>
                <a:srgbClr val="000000"/>
              </a:solidFill>
              <a:round/>
              <a:headEnd/>
              <a:tailEnd/>
            </a:ln>
          </p:spPr>
          <p:txBody>
            <a:bodyPr/>
            <a:lstStyle/>
            <a:p>
              <a:endParaRPr lang="en-US"/>
            </a:p>
          </p:txBody>
        </p:sp>
        <p:sp>
          <p:nvSpPr>
            <p:cNvPr id="11" name="Line 9"/>
            <p:cNvSpPr>
              <a:spLocks noChangeShapeType="1"/>
            </p:cNvSpPr>
            <p:nvPr/>
          </p:nvSpPr>
          <p:spPr bwMode="auto">
            <a:xfrm>
              <a:off x="1771" y="2386"/>
              <a:ext cx="125" cy="1"/>
            </a:xfrm>
            <a:prstGeom prst="line">
              <a:avLst/>
            </a:prstGeom>
            <a:noFill/>
            <a:ln w="28575">
              <a:solidFill>
                <a:srgbClr val="000000"/>
              </a:solidFill>
              <a:round/>
              <a:headEnd/>
              <a:tailEnd/>
            </a:ln>
          </p:spPr>
          <p:txBody>
            <a:bodyPr/>
            <a:lstStyle/>
            <a:p>
              <a:endParaRPr lang="en-US"/>
            </a:p>
          </p:txBody>
        </p:sp>
        <p:sp>
          <p:nvSpPr>
            <p:cNvPr id="12" name="Line 10"/>
            <p:cNvSpPr>
              <a:spLocks noChangeShapeType="1"/>
            </p:cNvSpPr>
            <p:nvPr/>
          </p:nvSpPr>
          <p:spPr bwMode="auto">
            <a:xfrm>
              <a:off x="2018" y="2386"/>
              <a:ext cx="121" cy="1"/>
            </a:xfrm>
            <a:prstGeom prst="line">
              <a:avLst/>
            </a:prstGeom>
            <a:noFill/>
            <a:ln w="28575">
              <a:solidFill>
                <a:srgbClr val="000000"/>
              </a:solidFill>
              <a:round/>
              <a:headEnd/>
              <a:tailEnd/>
            </a:ln>
          </p:spPr>
          <p:txBody>
            <a:bodyPr/>
            <a:lstStyle/>
            <a:p>
              <a:endParaRPr lang="en-US"/>
            </a:p>
          </p:txBody>
        </p:sp>
        <p:sp>
          <p:nvSpPr>
            <p:cNvPr id="13" name="Line 11"/>
            <p:cNvSpPr>
              <a:spLocks noChangeShapeType="1"/>
            </p:cNvSpPr>
            <p:nvPr/>
          </p:nvSpPr>
          <p:spPr bwMode="auto">
            <a:xfrm>
              <a:off x="1382" y="2346"/>
              <a:ext cx="839" cy="1"/>
            </a:xfrm>
            <a:prstGeom prst="line">
              <a:avLst/>
            </a:prstGeom>
            <a:noFill/>
            <a:ln w="28575">
              <a:solidFill>
                <a:srgbClr val="000000"/>
              </a:solidFill>
              <a:round/>
              <a:headEnd/>
              <a:tailEnd/>
            </a:ln>
          </p:spPr>
          <p:txBody>
            <a:bodyPr/>
            <a:lstStyle/>
            <a:p>
              <a:endParaRPr lang="en-US"/>
            </a:p>
          </p:txBody>
        </p:sp>
        <p:sp>
          <p:nvSpPr>
            <p:cNvPr id="14" name="Rectangle 12"/>
            <p:cNvSpPr>
              <a:spLocks noChangeArrowheads="1"/>
            </p:cNvSpPr>
            <p:nvPr/>
          </p:nvSpPr>
          <p:spPr bwMode="auto">
            <a:xfrm>
              <a:off x="1692" y="256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15" name="Rectangle 13"/>
            <p:cNvSpPr>
              <a:spLocks noChangeArrowheads="1"/>
            </p:cNvSpPr>
            <p:nvPr/>
          </p:nvSpPr>
          <p:spPr bwMode="auto">
            <a:xfrm>
              <a:off x="1405" y="256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16" name="Rectangle 14"/>
            <p:cNvSpPr>
              <a:spLocks noChangeArrowheads="1"/>
            </p:cNvSpPr>
            <p:nvPr/>
          </p:nvSpPr>
          <p:spPr bwMode="auto">
            <a:xfrm>
              <a:off x="1009" y="256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17" name="Rectangle 15"/>
            <p:cNvSpPr>
              <a:spLocks noChangeArrowheads="1"/>
            </p:cNvSpPr>
            <p:nvPr/>
          </p:nvSpPr>
          <p:spPr bwMode="auto">
            <a:xfrm>
              <a:off x="2154" y="233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18" name="Rectangle 16"/>
            <p:cNvSpPr>
              <a:spLocks noChangeArrowheads="1"/>
            </p:cNvSpPr>
            <p:nvPr/>
          </p:nvSpPr>
          <p:spPr bwMode="auto">
            <a:xfrm>
              <a:off x="1374" y="233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19" name="Rectangle 17"/>
            <p:cNvSpPr>
              <a:spLocks noChangeArrowheads="1"/>
            </p:cNvSpPr>
            <p:nvPr/>
          </p:nvSpPr>
          <p:spPr bwMode="auto">
            <a:xfrm>
              <a:off x="1017" y="2337"/>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20" name="Rectangle 18"/>
            <p:cNvSpPr>
              <a:spLocks noChangeArrowheads="1"/>
            </p:cNvSpPr>
            <p:nvPr/>
          </p:nvSpPr>
          <p:spPr bwMode="auto">
            <a:xfrm>
              <a:off x="881" y="233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21" name="Rectangle 19"/>
            <p:cNvSpPr>
              <a:spLocks noChangeArrowheads="1"/>
            </p:cNvSpPr>
            <p:nvPr/>
          </p:nvSpPr>
          <p:spPr bwMode="auto">
            <a:xfrm>
              <a:off x="771" y="2337"/>
              <a:ext cx="99"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22" name="Rectangle 20"/>
            <p:cNvSpPr>
              <a:spLocks noChangeArrowheads="1"/>
            </p:cNvSpPr>
            <p:nvPr/>
          </p:nvSpPr>
          <p:spPr bwMode="auto">
            <a:xfrm>
              <a:off x="689" y="233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23" name="Rectangle 21"/>
            <p:cNvSpPr>
              <a:spLocks noChangeArrowheads="1"/>
            </p:cNvSpPr>
            <p:nvPr/>
          </p:nvSpPr>
          <p:spPr bwMode="auto">
            <a:xfrm>
              <a:off x="1692" y="20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24" name="Rectangle 22"/>
            <p:cNvSpPr>
              <a:spLocks noChangeArrowheads="1"/>
            </p:cNvSpPr>
            <p:nvPr/>
          </p:nvSpPr>
          <p:spPr bwMode="auto">
            <a:xfrm>
              <a:off x="1405" y="20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25" name="Rectangle 23"/>
            <p:cNvSpPr>
              <a:spLocks noChangeArrowheads="1"/>
            </p:cNvSpPr>
            <p:nvPr/>
          </p:nvSpPr>
          <p:spPr bwMode="auto">
            <a:xfrm>
              <a:off x="1009" y="20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26" name="Rectangle 24"/>
            <p:cNvSpPr>
              <a:spLocks noChangeArrowheads="1"/>
            </p:cNvSpPr>
            <p:nvPr/>
          </p:nvSpPr>
          <p:spPr bwMode="auto">
            <a:xfrm>
              <a:off x="2864"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27" name="Rectangle 25"/>
            <p:cNvSpPr>
              <a:spLocks noChangeArrowheads="1"/>
            </p:cNvSpPr>
            <p:nvPr/>
          </p:nvSpPr>
          <p:spPr bwMode="auto">
            <a:xfrm>
              <a:off x="2693" y="18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28" name="Rectangle 26"/>
            <p:cNvSpPr>
              <a:spLocks noChangeArrowheads="1"/>
            </p:cNvSpPr>
            <p:nvPr/>
          </p:nvSpPr>
          <p:spPr bwMode="auto">
            <a:xfrm>
              <a:off x="2313" y="18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29" name="Rectangle 27"/>
            <p:cNvSpPr>
              <a:spLocks noChangeArrowheads="1"/>
            </p:cNvSpPr>
            <p:nvPr/>
          </p:nvSpPr>
          <p:spPr bwMode="auto">
            <a:xfrm>
              <a:off x="2225"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0" name="Rectangle 28"/>
            <p:cNvSpPr>
              <a:spLocks noChangeArrowheads="1"/>
            </p:cNvSpPr>
            <p:nvPr/>
          </p:nvSpPr>
          <p:spPr bwMode="auto">
            <a:xfrm>
              <a:off x="2038"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1" name="Rectangle 29"/>
            <p:cNvSpPr>
              <a:spLocks noChangeArrowheads="1"/>
            </p:cNvSpPr>
            <p:nvPr/>
          </p:nvSpPr>
          <p:spPr bwMode="auto">
            <a:xfrm>
              <a:off x="1867" y="18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32" name="Rectangle 30"/>
            <p:cNvSpPr>
              <a:spLocks noChangeArrowheads="1"/>
            </p:cNvSpPr>
            <p:nvPr/>
          </p:nvSpPr>
          <p:spPr bwMode="auto">
            <a:xfrm>
              <a:off x="1487" y="18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33" name="Rectangle 31"/>
            <p:cNvSpPr>
              <a:spLocks noChangeArrowheads="1"/>
            </p:cNvSpPr>
            <p:nvPr/>
          </p:nvSpPr>
          <p:spPr bwMode="auto">
            <a:xfrm>
              <a:off x="1399"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4" name="Rectangle 32"/>
            <p:cNvSpPr>
              <a:spLocks noChangeArrowheads="1"/>
            </p:cNvSpPr>
            <p:nvPr/>
          </p:nvSpPr>
          <p:spPr bwMode="auto">
            <a:xfrm>
              <a:off x="1042" y="1872"/>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35" name="Rectangle 33"/>
            <p:cNvSpPr>
              <a:spLocks noChangeArrowheads="1"/>
            </p:cNvSpPr>
            <p:nvPr/>
          </p:nvSpPr>
          <p:spPr bwMode="auto">
            <a:xfrm>
              <a:off x="906"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6" name="Rectangle 34"/>
            <p:cNvSpPr>
              <a:spLocks noChangeArrowheads="1"/>
            </p:cNvSpPr>
            <p:nvPr/>
          </p:nvSpPr>
          <p:spPr bwMode="auto">
            <a:xfrm>
              <a:off x="774" y="1872"/>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b</a:t>
              </a:r>
              <a:endParaRPr lang="en-US" sz="2400"/>
            </a:p>
          </p:txBody>
        </p:sp>
        <p:sp>
          <p:nvSpPr>
            <p:cNvPr id="37" name="Rectangle 35"/>
            <p:cNvSpPr>
              <a:spLocks noChangeArrowheads="1"/>
            </p:cNvSpPr>
            <p:nvPr/>
          </p:nvSpPr>
          <p:spPr bwMode="auto">
            <a:xfrm>
              <a:off x="689"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8" name="Rectangle 36"/>
            <p:cNvSpPr>
              <a:spLocks noChangeArrowheads="1"/>
            </p:cNvSpPr>
            <p:nvPr/>
          </p:nvSpPr>
          <p:spPr bwMode="auto">
            <a:xfrm>
              <a:off x="1692" y="163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39" name="Rectangle 37"/>
            <p:cNvSpPr>
              <a:spLocks noChangeArrowheads="1"/>
            </p:cNvSpPr>
            <p:nvPr/>
          </p:nvSpPr>
          <p:spPr bwMode="auto">
            <a:xfrm>
              <a:off x="1405" y="163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40" name="Rectangle 38"/>
            <p:cNvSpPr>
              <a:spLocks noChangeArrowheads="1"/>
            </p:cNvSpPr>
            <p:nvPr/>
          </p:nvSpPr>
          <p:spPr bwMode="auto">
            <a:xfrm>
              <a:off x="1009" y="163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41" name="Rectangle 39"/>
            <p:cNvSpPr>
              <a:spLocks noChangeArrowheads="1"/>
            </p:cNvSpPr>
            <p:nvPr/>
          </p:nvSpPr>
          <p:spPr bwMode="auto">
            <a:xfrm>
              <a:off x="2337" y="1407"/>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2" name="Rectangle 40"/>
            <p:cNvSpPr>
              <a:spLocks noChangeArrowheads="1"/>
            </p:cNvSpPr>
            <p:nvPr/>
          </p:nvSpPr>
          <p:spPr bwMode="auto">
            <a:xfrm>
              <a:off x="2050" y="1407"/>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43" name="Rectangle 41"/>
            <p:cNvSpPr>
              <a:spLocks noChangeArrowheads="1"/>
            </p:cNvSpPr>
            <p:nvPr/>
          </p:nvSpPr>
          <p:spPr bwMode="auto">
            <a:xfrm>
              <a:off x="1675" y="1407"/>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4" name="Rectangle 42"/>
            <p:cNvSpPr>
              <a:spLocks noChangeArrowheads="1"/>
            </p:cNvSpPr>
            <p:nvPr/>
          </p:nvSpPr>
          <p:spPr bwMode="auto">
            <a:xfrm>
              <a:off x="1388" y="1407"/>
              <a:ext cx="162"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X</a:t>
              </a:r>
              <a:endParaRPr lang="en-US" sz="2400" dirty="0"/>
            </a:p>
          </p:txBody>
        </p:sp>
        <p:sp>
          <p:nvSpPr>
            <p:cNvPr id="45" name="Rectangle 43"/>
            <p:cNvSpPr>
              <a:spLocks noChangeArrowheads="1"/>
            </p:cNvSpPr>
            <p:nvPr/>
          </p:nvSpPr>
          <p:spPr bwMode="auto">
            <a:xfrm>
              <a:off x="1026" y="1407"/>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46" name="Rectangle 44"/>
            <p:cNvSpPr>
              <a:spLocks noChangeArrowheads="1"/>
            </p:cNvSpPr>
            <p:nvPr/>
          </p:nvSpPr>
          <p:spPr bwMode="auto">
            <a:xfrm>
              <a:off x="890" y="140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47" name="Rectangle 45"/>
            <p:cNvSpPr>
              <a:spLocks noChangeArrowheads="1"/>
            </p:cNvSpPr>
            <p:nvPr/>
          </p:nvSpPr>
          <p:spPr bwMode="auto">
            <a:xfrm>
              <a:off x="771" y="1407"/>
              <a:ext cx="112" cy="269"/>
            </a:xfrm>
            <a:prstGeom prst="rect">
              <a:avLst/>
            </a:prstGeom>
            <a:noFill/>
            <a:ln w="9525">
              <a:noFill/>
              <a:miter lim="800000"/>
              <a:headEnd/>
              <a:tailEnd/>
            </a:ln>
          </p:spPr>
          <p:txBody>
            <a:bodyPr wrap="none" lIns="0" tIns="0" rIns="0" bIns="0">
              <a:spAutoFit/>
            </a:bodyPr>
            <a:lstStyle/>
            <a:p>
              <a:r>
                <a:rPr lang="en-US" sz="2800" b="1">
                  <a:solidFill>
                    <a:srgbClr val="000000"/>
                  </a:solidFill>
                </a:rPr>
                <a:t>a</a:t>
              </a:r>
              <a:endParaRPr lang="en-US" sz="2400"/>
            </a:p>
          </p:txBody>
        </p:sp>
        <p:sp>
          <p:nvSpPr>
            <p:cNvPr id="48" name="Rectangle 46"/>
            <p:cNvSpPr>
              <a:spLocks noChangeArrowheads="1"/>
            </p:cNvSpPr>
            <p:nvPr/>
          </p:nvSpPr>
          <p:spPr bwMode="auto">
            <a:xfrm>
              <a:off x="689" y="140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49" name="Rectangle 47"/>
            <p:cNvSpPr>
              <a:spLocks noChangeArrowheads="1"/>
            </p:cNvSpPr>
            <p:nvPr/>
          </p:nvSpPr>
          <p:spPr bwMode="auto">
            <a:xfrm>
              <a:off x="2016" y="23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800"/>
            </a:p>
          </p:txBody>
        </p:sp>
        <p:sp>
          <p:nvSpPr>
            <p:cNvPr id="50" name="Rectangle 48"/>
            <p:cNvSpPr>
              <a:spLocks noChangeArrowheads="1"/>
            </p:cNvSpPr>
            <p:nvPr/>
          </p:nvSpPr>
          <p:spPr bwMode="auto">
            <a:xfrm>
              <a:off x="1769" y="23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800"/>
            </a:p>
          </p:txBody>
        </p:sp>
        <p:sp>
          <p:nvSpPr>
            <p:cNvPr id="51" name="Rectangle 49"/>
            <p:cNvSpPr>
              <a:spLocks noChangeArrowheads="1"/>
            </p:cNvSpPr>
            <p:nvPr/>
          </p:nvSpPr>
          <p:spPr bwMode="auto">
            <a:xfrm>
              <a:off x="1458" y="236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800"/>
            </a:p>
          </p:txBody>
        </p:sp>
        <p:sp>
          <p:nvSpPr>
            <p:cNvPr id="52" name="Rectangle 51"/>
            <p:cNvSpPr>
              <a:spLocks noChangeArrowheads="1"/>
            </p:cNvSpPr>
            <p:nvPr/>
          </p:nvSpPr>
          <p:spPr bwMode="auto">
            <a:xfrm>
              <a:off x="1222" y="253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3" name="Rectangle 52"/>
            <p:cNvSpPr>
              <a:spLocks noChangeArrowheads="1"/>
            </p:cNvSpPr>
            <p:nvPr/>
          </p:nvSpPr>
          <p:spPr bwMode="auto">
            <a:xfrm>
              <a:off x="1197" y="2312"/>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4" name="Rectangle 54"/>
            <p:cNvSpPr>
              <a:spLocks noChangeArrowheads="1"/>
            </p:cNvSpPr>
            <p:nvPr/>
          </p:nvSpPr>
          <p:spPr bwMode="auto">
            <a:xfrm>
              <a:off x="1222" y="2071"/>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5" name="Rectangle 55"/>
            <p:cNvSpPr>
              <a:spLocks noChangeArrowheads="1"/>
            </p:cNvSpPr>
            <p:nvPr/>
          </p:nvSpPr>
          <p:spPr bwMode="auto">
            <a:xfrm>
              <a:off x="2522" y="184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6" name="Rectangle 57"/>
            <p:cNvSpPr>
              <a:spLocks noChangeArrowheads="1"/>
            </p:cNvSpPr>
            <p:nvPr/>
          </p:nvSpPr>
          <p:spPr bwMode="auto">
            <a:xfrm>
              <a:off x="1696" y="184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7" name="Rectangle 58"/>
            <p:cNvSpPr>
              <a:spLocks noChangeArrowheads="1"/>
            </p:cNvSpPr>
            <p:nvPr/>
          </p:nvSpPr>
          <p:spPr bwMode="auto">
            <a:xfrm>
              <a:off x="1222" y="184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8" name="Rectangle 60"/>
            <p:cNvSpPr>
              <a:spLocks noChangeArrowheads="1"/>
            </p:cNvSpPr>
            <p:nvPr/>
          </p:nvSpPr>
          <p:spPr bwMode="auto">
            <a:xfrm>
              <a:off x="1222" y="160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9" name="Rectangle 62"/>
            <p:cNvSpPr>
              <a:spLocks noChangeArrowheads="1"/>
            </p:cNvSpPr>
            <p:nvPr/>
          </p:nvSpPr>
          <p:spPr bwMode="auto">
            <a:xfrm>
              <a:off x="1879" y="1382"/>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60" name="Rectangle 64"/>
            <p:cNvSpPr>
              <a:spLocks noChangeArrowheads="1"/>
            </p:cNvSpPr>
            <p:nvPr/>
          </p:nvSpPr>
          <p:spPr bwMode="auto">
            <a:xfrm>
              <a:off x="1205" y="1382"/>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61" name="Rectangle 66"/>
            <p:cNvSpPr>
              <a:spLocks noChangeArrowheads="1"/>
            </p:cNvSpPr>
            <p:nvPr/>
          </p:nvSpPr>
          <p:spPr bwMode="auto">
            <a:xfrm>
              <a:off x="1624" y="2360"/>
              <a:ext cx="114" cy="250"/>
            </a:xfrm>
            <a:prstGeom prst="rect">
              <a:avLst/>
            </a:prstGeom>
            <a:noFill/>
            <a:ln w="9525">
              <a:noFill/>
              <a:miter lim="800000"/>
              <a:headEnd/>
              <a:tailEnd/>
            </a:ln>
          </p:spPr>
          <p:txBody>
            <a:bodyPr wrap="none" lIns="0" tIns="0" rIns="0" bIns="0">
              <a:spAutoFit/>
            </a:bodyPr>
            <a:lstStyle/>
            <a:p>
              <a:r>
                <a:rPr lang="en-US" sz="2600" b="1">
                  <a:solidFill>
                    <a:srgbClr val="000000"/>
                  </a:solidFill>
                  <a:latin typeface="Symbol" pitchFamily="18" charset="2"/>
                </a:rPr>
                <a:t>+</a:t>
              </a:r>
              <a:endParaRPr lang="en-US" sz="2800"/>
            </a:p>
          </p:txBody>
        </p:sp>
      </p:grpSp>
      <p:grpSp>
        <p:nvGrpSpPr>
          <p:cNvPr id="62" name="Group 67"/>
          <p:cNvGrpSpPr>
            <a:grpSpLocks/>
          </p:cNvGrpSpPr>
          <p:nvPr/>
        </p:nvGrpSpPr>
        <p:grpSpPr bwMode="auto">
          <a:xfrm>
            <a:off x="5002213" y="2219253"/>
            <a:ext cx="2695575" cy="1560512"/>
            <a:chOff x="3136" y="1356"/>
            <a:chExt cx="1698" cy="983"/>
          </a:xfrm>
        </p:grpSpPr>
        <p:sp>
          <p:nvSpPr>
            <p:cNvPr id="63" name="Line 68"/>
            <p:cNvSpPr>
              <a:spLocks noChangeShapeType="1"/>
            </p:cNvSpPr>
            <p:nvPr/>
          </p:nvSpPr>
          <p:spPr bwMode="auto">
            <a:xfrm>
              <a:off x="4680" y="1390"/>
              <a:ext cx="143" cy="1"/>
            </a:xfrm>
            <a:prstGeom prst="line">
              <a:avLst/>
            </a:prstGeom>
            <a:noFill/>
            <a:ln w="28575">
              <a:solidFill>
                <a:srgbClr val="000000"/>
              </a:solidFill>
              <a:round/>
              <a:headEnd/>
              <a:tailEnd/>
            </a:ln>
          </p:spPr>
          <p:txBody>
            <a:bodyPr/>
            <a:lstStyle/>
            <a:p>
              <a:endParaRPr lang="en-US"/>
            </a:p>
          </p:txBody>
        </p:sp>
        <p:sp>
          <p:nvSpPr>
            <p:cNvPr id="64" name="Line 69"/>
            <p:cNvSpPr>
              <a:spLocks noChangeShapeType="1"/>
            </p:cNvSpPr>
            <p:nvPr/>
          </p:nvSpPr>
          <p:spPr bwMode="auto">
            <a:xfrm>
              <a:off x="3464" y="1631"/>
              <a:ext cx="143" cy="1"/>
            </a:xfrm>
            <a:prstGeom prst="line">
              <a:avLst/>
            </a:prstGeom>
            <a:noFill/>
            <a:ln w="28575">
              <a:solidFill>
                <a:srgbClr val="000000"/>
              </a:solidFill>
              <a:round/>
              <a:headEnd/>
              <a:tailEnd/>
            </a:ln>
          </p:spPr>
          <p:txBody>
            <a:bodyPr/>
            <a:lstStyle/>
            <a:p>
              <a:endParaRPr lang="en-US"/>
            </a:p>
          </p:txBody>
        </p:sp>
        <p:sp>
          <p:nvSpPr>
            <p:cNvPr id="65" name="Line 70"/>
            <p:cNvSpPr>
              <a:spLocks noChangeShapeType="1"/>
            </p:cNvSpPr>
            <p:nvPr/>
          </p:nvSpPr>
          <p:spPr bwMode="auto">
            <a:xfrm>
              <a:off x="3937" y="1631"/>
              <a:ext cx="159" cy="1"/>
            </a:xfrm>
            <a:prstGeom prst="line">
              <a:avLst/>
            </a:prstGeom>
            <a:noFill/>
            <a:ln w="28575">
              <a:solidFill>
                <a:srgbClr val="000000"/>
              </a:solidFill>
              <a:round/>
              <a:headEnd/>
              <a:tailEnd/>
            </a:ln>
          </p:spPr>
          <p:txBody>
            <a:bodyPr/>
            <a:lstStyle/>
            <a:p>
              <a:endParaRPr lang="en-US"/>
            </a:p>
          </p:txBody>
        </p:sp>
        <p:sp>
          <p:nvSpPr>
            <p:cNvPr id="66" name="Line 71"/>
            <p:cNvSpPr>
              <a:spLocks noChangeShapeType="1"/>
            </p:cNvSpPr>
            <p:nvPr/>
          </p:nvSpPr>
          <p:spPr bwMode="auto">
            <a:xfrm>
              <a:off x="4316" y="1631"/>
              <a:ext cx="154" cy="1"/>
            </a:xfrm>
            <a:prstGeom prst="line">
              <a:avLst/>
            </a:prstGeom>
            <a:noFill/>
            <a:ln w="28575">
              <a:solidFill>
                <a:srgbClr val="000000"/>
              </a:solidFill>
              <a:round/>
              <a:headEnd/>
              <a:tailEnd/>
            </a:ln>
          </p:spPr>
          <p:txBody>
            <a:bodyPr/>
            <a:lstStyle/>
            <a:p>
              <a:endParaRPr lang="en-US"/>
            </a:p>
          </p:txBody>
        </p:sp>
        <p:sp>
          <p:nvSpPr>
            <p:cNvPr id="67" name="Rectangle 72"/>
            <p:cNvSpPr>
              <a:spLocks noChangeArrowheads="1"/>
            </p:cNvSpPr>
            <p:nvPr/>
          </p:nvSpPr>
          <p:spPr bwMode="auto">
            <a:xfrm>
              <a:off x="4139" y="2070"/>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68" name="Rectangle 73"/>
            <p:cNvSpPr>
              <a:spLocks noChangeArrowheads="1"/>
            </p:cNvSpPr>
            <p:nvPr/>
          </p:nvSpPr>
          <p:spPr bwMode="auto">
            <a:xfrm>
              <a:off x="3852" y="2070"/>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69" name="Rectangle 74"/>
            <p:cNvSpPr>
              <a:spLocks noChangeArrowheads="1"/>
            </p:cNvSpPr>
            <p:nvPr/>
          </p:nvSpPr>
          <p:spPr bwMode="auto">
            <a:xfrm>
              <a:off x="3456" y="2070"/>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70" name="Rectangle 75"/>
            <p:cNvSpPr>
              <a:spLocks noChangeArrowheads="1"/>
            </p:cNvSpPr>
            <p:nvPr/>
          </p:nvSpPr>
          <p:spPr bwMode="auto">
            <a:xfrm>
              <a:off x="4246" y="184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71" name="Rectangle 76"/>
            <p:cNvSpPr>
              <a:spLocks noChangeArrowheads="1"/>
            </p:cNvSpPr>
            <p:nvPr/>
          </p:nvSpPr>
          <p:spPr bwMode="auto">
            <a:xfrm>
              <a:off x="3826" y="184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72" name="Rectangle 77"/>
            <p:cNvSpPr>
              <a:spLocks noChangeArrowheads="1"/>
            </p:cNvSpPr>
            <p:nvPr/>
          </p:nvSpPr>
          <p:spPr bwMode="auto">
            <a:xfrm>
              <a:off x="3464" y="1846"/>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73" name="Rectangle 78"/>
            <p:cNvSpPr>
              <a:spLocks noChangeArrowheads="1"/>
            </p:cNvSpPr>
            <p:nvPr/>
          </p:nvSpPr>
          <p:spPr bwMode="auto">
            <a:xfrm>
              <a:off x="3328" y="1846"/>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74" name="Rectangle 79"/>
            <p:cNvSpPr>
              <a:spLocks noChangeArrowheads="1"/>
            </p:cNvSpPr>
            <p:nvPr/>
          </p:nvSpPr>
          <p:spPr bwMode="auto">
            <a:xfrm>
              <a:off x="3218" y="1846"/>
              <a:ext cx="99" cy="269"/>
            </a:xfrm>
            <a:prstGeom prst="rect">
              <a:avLst/>
            </a:prstGeom>
            <a:noFill/>
            <a:ln w="9525">
              <a:noFill/>
              <a:miter lim="800000"/>
              <a:headEnd/>
              <a:tailEnd/>
            </a:ln>
          </p:spPr>
          <p:txBody>
            <a:bodyPr wrap="none" lIns="0" tIns="0" rIns="0" bIns="0">
              <a:spAutoFit/>
            </a:bodyPr>
            <a:lstStyle/>
            <a:p>
              <a:r>
                <a:rPr lang="en-US" sz="2800" b="1">
                  <a:solidFill>
                    <a:srgbClr val="000000"/>
                  </a:solidFill>
                </a:rPr>
                <a:t>e</a:t>
              </a:r>
              <a:endParaRPr lang="en-US" sz="2400"/>
            </a:p>
          </p:txBody>
        </p:sp>
        <p:sp>
          <p:nvSpPr>
            <p:cNvPr id="75" name="Rectangle 80"/>
            <p:cNvSpPr>
              <a:spLocks noChangeArrowheads="1"/>
            </p:cNvSpPr>
            <p:nvPr/>
          </p:nvSpPr>
          <p:spPr bwMode="auto">
            <a:xfrm>
              <a:off x="3136" y="1846"/>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76" name="Rectangle 81"/>
            <p:cNvSpPr>
              <a:spLocks noChangeArrowheads="1"/>
            </p:cNvSpPr>
            <p:nvPr/>
          </p:nvSpPr>
          <p:spPr bwMode="auto">
            <a:xfrm>
              <a:off x="4485" y="162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77" name="Rectangle 82"/>
            <p:cNvSpPr>
              <a:spLocks noChangeArrowheads="1"/>
            </p:cNvSpPr>
            <p:nvPr/>
          </p:nvSpPr>
          <p:spPr bwMode="auto">
            <a:xfrm>
              <a:off x="4314" y="162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78" name="Rectangle 83"/>
            <p:cNvSpPr>
              <a:spLocks noChangeArrowheads="1"/>
            </p:cNvSpPr>
            <p:nvPr/>
          </p:nvSpPr>
          <p:spPr bwMode="auto">
            <a:xfrm>
              <a:off x="3934" y="162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79" name="Rectangle 84"/>
            <p:cNvSpPr>
              <a:spLocks noChangeArrowheads="1"/>
            </p:cNvSpPr>
            <p:nvPr/>
          </p:nvSpPr>
          <p:spPr bwMode="auto">
            <a:xfrm>
              <a:off x="3846" y="162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80" name="Rectangle 85"/>
            <p:cNvSpPr>
              <a:spLocks noChangeArrowheads="1"/>
            </p:cNvSpPr>
            <p:nvPr/>
          </p:nvSpPr>
          <p:spPr bwMode="auto">
            <a:xfrm>
              <a:off x="3456" y="162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81" name="Rectangle 86"/>
            <p:cNvSpPr>
              <a:spLocks noChangeArrowheads="1"/>
            </p:cNvSpPr>
            <p:nvPr/>
          </p:nvSpPr>
          <p:spPr bwMode="auto">
            <a:xfrm>
              <a:off x="4672" y="1381"/>
              <a:ext cx="162"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C</a:t>
              </a:r>
              <a:endParaRPr lang="en-US" sz="2400" dirty="0"/>
            </a:p>
          </p:txBody>
        </p:sp>
        <p:sp>
          <p:nvSpPr>
            <p:cNvPr id="82" name="Rectangle 87"/>
            <p:cNvSpPr>
              <a:spLocks noChangeArrowheads="1"/>
            </p:cNvSpPr>
            <p:nvPr/>
          </p:nvSpPr>
          <p:spPr bwMode="auto">
            <a:xfrm>
              <a:off x="4485" y="1381"/>
              <a:ext cx="75"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a:t>
              </a:r>
              <a:endParaRPr lang="en-US" sz="2400" dirty="0"/>
            </a:p>
          </p:txBody>
        </p:sp>
        <p:sp>
          <p:nvSpPr>
            <p:cNvPr id="83" name="Rectangle 88"/>
            <p:cNvSpPr>
              <a:spLocks noChangeArrowheads="1"/>
            </p:cNvSpPr>
            <p:nvPr/>
          </p:nvSpPr>
          <p:spPr bwMode="auto">
            <a:xfrm>
              <a:off x="4314" y="138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84" name="Rectangle 89"/>
            <p:cNvSpPr>
              <a:spLocks noChangeArrowheads="1"/>
            </p:cNvSpPr>
            <p:nvPr/>
          </p:nvSpPr>
          <p:spPr bwMode="auto">
            <a:xfrm>
              <a:off x="3934" y="138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85" name="Rectangle 90"/>
            <p:cNvSpPr>
              <a:spLocks noChangeArrowheads="1"/>
            </p:cNvSpPr>
            <p:nvPr/>
          </p:nvSpPr>
          <p:spPr bwMode="auto">
            <a:xfrm>
              <a:off x="3846" y="1381"/>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86" name="Rectangle 91"/>
            <p:cNvSpPr>
              <a:spLocks noChangeArrowheads="1"/>
            </p:cNvSpPr>
            <p:nvPr/>
          </p:nvSpPr>
          <p:spPr bwMode="auto">
            <a:xfrm>
              <a:off x="3489" y="1381"/>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87" name="Rectangle 92"/>
            <p:cNvSpPr>
              <a:spLocks noChangeArrowheads="1"/>
            </p:cNvSpPr>
            <p:nvPr/>
          </p:nvSpPr>
          <p:spPr bwMode="auto">
            <a:xfrm>
              <a:off x="3353" y="1381"/>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88" name="Rectangle 93"/>
            <p:cNvSpPr>
              <a:spLocks noChangeArrowheads="1"/>
            </p:cNvSpPr>
            <p:nvPr/>
          </p:nvSpPr>
          <p:spPr bwMode="auto">
            <a:xfrm>
              <a:off x="3218" y="1381"/>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d</a:t>
              </a:r>
              <a:endParaRPr lang="en-US" sz="2400"/>
            </a:p>
          </p:txBody>
        </p:sp>
        <p:sp>
          <p:nvSpPr>
            <p:cNvPr id="89" name="Rectangle 94"/>
            <p:cNvSpPr>
              <a:spLocks noChangeArrowheads="1"/>
            </p:cNvSpPr>
            <p:nvPr/>
          </p:nvSpPr>
          <p:spPr bwMode="auto">
            <a:xfrm>
              <a:off x="3136" y="1381"/>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90" name="Rectangle 96"/>
            <p:cNvSpPr>
              <a:spLocks noChangeArrowheads="1"/>
            </p:cNvSpPr>
            <p:nvPr/>
          </p:nvSpPr>
          <p:spPr bwMode="auto">
            <a:xfrm>
              <a:off x="3669" y="2045"/>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91" name="Rectangle 97"/>
            <p:cNvSpPr>
              <a:spLocks noChangeArrowheads="1"/>
            </p:cNvSpPr>
            <p:nvPr/>
          </p:nvSpPr>
          <p:spPr bwMode="auto">
            <a:xfrm>
              <a:off x="4030" y="1821"/>
              <a:ext cx="172"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Å</a:t>
              </a:r>
              <a:endParaRPr lang="en-US" sz="2400"/>
            </a:p>
          </p:txBody>
        </p:sp>
        <p:sp>
          <p:nvSpPr>
            <p:cNvPr id="92" name="Rectangle 98"/>
            <p:cNvSpPr>
              <a:spLocks noChangeArrowheads="1"/>
            </p:cNvSpPr>
            <p:nvPr/>
          </p:nvSpPr>
          <p:spPr bwMode="auto">
            <a:xfrm>
              <a:off x="3644" y="1821"/>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93" name="Rectangle 99"/>
            <p:cNvSpPr>
              <a:spLocks noChangeArrowheads="1"/>
            </p:cNvSpPr>
            <p:nvPr/>
          </p:nvSpPr>
          <p:spPr bwMode="auto">
            <a:xfrm>
              <a:off x="4143" y="159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94" name="Rectangle 100"/>
            <p:cNvSpPr>
              <a:spLocks noChangeArrowheads="1"/>
            </p:cNvSpPr>
            <p:nvPr/>
          </p:nvSpPr>
          <p:spPr bwMode="auto">
            <a:xfrm>
              <a:off x="3669" y="159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95" name="Rectangle 102"/>
            <p:cNvSpPr>
              <a:spLocks noChangeArrowheads="1"/>
            </p:cNvSpPr>
            <p:nvPr/>
          </p:nvSpPr>
          <p:spPr bwMode="auto">
            <a:xfrm>
              <a:off x="4143" y="135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96" name="Rectangle 103"/>
            <p:cNvSpPr>
              <a:spLocks noChangeArrowheads="1"/>
            </p:cNvSpPr>
            <p:nvPr/>
          </p:nvSpPr>
          <p:spPr bwMode="auto">
            <a:xfrm>
              <a:off x="3669" y="135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grpSp>
      <p:sp>
        <p:nvSpPr>
          <p:cNvPr id="97" name="Rectangle 104"/>
          <p:cNvSpPr>
            <a:spLocks noChangeArrowheads="1"/>
          </p:cNvSpPr>
          <p:nvPr/>
        </p:nvSpPr>
        <p:spPr bwMode="auto">
          <a:xfrm>
            <a:off x="4898254" y="3012957"/>
            <a:ext cx="2384425" cy="811213"/>
          </a:xfrm>
          <a:prstGeom prst="rect">
            <a:avLst/>
          </a:prstGeom>
          <a:solidFill>
            <a:srgbClr val="FFCC99">
              <a:alpha val="43137"/>
            </a:srgbClr>
          </a:solidFill>
          <a:ln w="9525">
            <a:solidFill>
              <a:schemeClr val="tx1"/>
            </a:solidFill>
            <a:miter lim="800000"/>
            <a:headEnd/>
            <a:tailEnd/>
          </a:ln>
        </p:spPr>
        <p:txBody>
          <a:bodyPr wrap="none" anchor="ctr"/>
          <a:lstStyle/>
          <a:p>
            <a:endParaRPr lang="en-US"/>
          </a:p>
        </p:txBody>
      </p:sp>
      <p:sp>
        <p:nvSpPr>
          <p:cNvPr id="98" name="Text Box 105"/>
          <p:cNvSpPr txBox="1">
            <a:spLocks noChangeArrowheads="1"/>
          </p:cNvSpPr>
          <p:nvPr/>
        </p:nvSpPr>
        <p:spPr bwMode="auto">
          <a:xfrm>
            <a:off x="5451475" y="3954390"/>
            <a:ext cx="3486150" cy="641350"/>
          </a:xfrm>
          <a:prstGeom prst="rect">
            <a:avLst/>
          </a:prstGeom>
          <a:noFill/>
          <a:ln w="9525">
            <a:noFill/>
            <a:miter lim="800000"/>
            <a:headEnd/>
            <a:tailEnd/>
          </a:ln>
        </p:spPr>
        <p:txBody>
          <a:bodyPr wrap="none">
            <a:spAutoFit/>
          </a:bodyPr>
          <a:lstStyle/>
          <a:p>
            <a:r>
              <a:rPr lang="en-US" b="1" dirty="0">
                <a:solidFill>
                  <a:srgbClr val="CC0000"/>
                </a:solidFill>
                <a:latin typeface="Arial" pitchFamily="34" charset="0"/>
              </a:rPr>
              <a:t>Most common implementation</a:t>
            </a:r>
          </a:p>
          <a:p>
            <a:r>
              <a:rPr lang="en-US" b="1" dirty="0">
                <a:solidFill>
                  <a:srgbClr val="CC0000"/>
                </a:solidFill>
                <a:latin typeface="Arial" pitchFamily="34" charset="0"/>
              </a:rPr>
              <a:t>For the half-adder</a:t>
            </a:r>
          </a:p>
        </p:txBody>
      </p:sp>
      <p:sp>
        <p:nvSpPr>
          <p:cNvPr id="99" name="Line 106"/>
          <p:cNvSpPr>
            <a:spLocks noChangeShapeType="1"/>
          </p:cNvSpPr>
          <p:nvPr/>
        </p:nvSpPr>
        <p:spPr bwMode="auto">
          <a:xfrm flipV="1">
            <a:off x="5297488" y="3641653"/>
            <a:ext cx="0" cy="45085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Implementations: Half-Adder</a:t>
            </a:r>
            <a:endParaRPr lang="en-US" dirty="0"/>
          </a:p>
        </p:txBody>
      </p:sp>
      <p:sp>
        <p:nvSpPr>
          <p:cNvPr id="5" name="Content Placeholder 4"/>
          <p:cNvSpPr>
            <a:spLocks noGrp="1"/>
          </p:cNvSpPr>
          <p:nvPr>
            <p:ph idx="1"/>
          </p:nvPr>
        </p:nvSpPr>
        <p:spPr/>
        <p:txBody>
          <a:bodyPr/>
          <a:lstStyle/>
          <a:p>
            <a:pPr>
              <a:spcBef>
                <a:spcPct val="0"/>
              </a:spcBef>
            </a:pPr>
            <a:r>
              <a:rPr lang="en-US" dirty="0" smtClean="0">
                <a:solidFill>
                  <a:srgbClr val="000000"/>
                </a:solidFill>
              </a:rPr>
              <a:t>The most common half                                                        adder implementation is:</a:t>
            </a:r>
          </a:p>
          <a:p>
            <a:pPr>
              <a:spcBef>
                <a:spcPct val="0"/>
              </a:spcBef>
            </a:pPr>
            <a:endParaRPr lang="en-US" dirty="0" smtClean="0">
              <a:solidFill>
                <a:srgbClr val="000000"/>
              </a:solidFill>
            </a:endParaRPr>
          </a:p>
          <a:p>
            <a:pPr>
              <a:spcBef>
                <a:spcPct val="0"/>
              </a:spcBef>
            </a:pPr>
            <a:endParaRPr lang="en-US" dirty="0" smtClean="0">
              <a:solidFill>
                <a:srgbClr val="000000"/>
              </a:solidFill>
            </a:endParaRPr>
          </a:p>
          <a:p>
            <a:pPr>
              <a:spcBef>
                <a:spcPct val="0"/>
              </a:spcBef>
            </a:pPr>
            <a:endParaRPr lang="en-US" dirty="0" smtClean="0">
              <a:solidFill>
                <a:srgbClr val="000000"/>
              </a:solidFill>
            </a:endParaRPr>
          </a:p>
          <a:p>
            <a:pPr>
              <a:spcBef>
                <a:spcPct val="0"/>
              </a:spcBef>
            </a:pPr>
            <a:endParaRPr lang="en-US" dirty="0" smtClean="0">
              <a:solidFill>
                <a:srgbClr val="000000"/>
              </a:solidFill>
              <a:cs typeface="Times New Roman" pitchFamily="18" charset="0"/>
            </a:endParaRPr>
          </a:p>
          <a:p>
            <a:pPr>
              <a:spcBef>
                <a:spcPct val="0"/>
              </a:spcBef>
            </a:pPr>
            <a:r>
              <a:rPr lang="en-US" dirty="0" smtClean="0">
                <a:solidFill>
                  <a:srgbClr val="000000"/>
                </a:solidFill>
                <a:cs typeface="Times New Roman" pitchFamily="18" charset="0"/>
              </a:rPr>
              <a:t>A NAND only implementation is:</a:t>
            </a:r>
            <a:endParaRPr lang="en-US" dirty="0"/>
          </a:p>
        </p:txBody>
      </p:sp>
      <p:grpSp>
        <p:nvGrpSpPr>
          <p:cNvPr id="110" name="Group 5"/>
          <p:cNvGrpSpPr>
            <a:grpSpLocks/>
          </p:cNvGrpSpPr>
          <p:nvPr/>
        </p:nvGrpSpPr>
        <p:grpSpPr bwMode="auto">
          <a:xfrm>
            <a:off x="1531938" y="2236788"/>
            <a:ext cx="1498600" cy="822325"/>
            <a:chOff x="965" y="1625"/>
            <a:chExt cx="944" cy="518"/>
          </a:xfrm>
        </p:grpSpPr>
        <p:sp>
          <p:nvSpPr>
            <p:cNvPr id="111" name="Rectangle 6"/>
            <p:cNvSpPr>
              <a:spLocks noChangeArrowheads="1"/>
            </p:cNvSpPr>
            <p:nvPr/>
          </p:nvSpPr>
          <p:spPr bwMode="auto">
            <a:xfrm>
              <a:off x="1651" y="1874"/>
              <a:ext cx="162"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Y</a:t>
              </a:r>
              <a:endParaRPr lang="en-US" sz="2400" dirty="0"/>
            </a:p>
          </p:txBody>
        </p:sp>
        <p:sp>
          <p:nvSpPr>
            <p:cNvPr id="112" name="Rectangle 7"/>
            <p:cNvSpPr>
              <a:spLocks noChangeArrowheads="1"/>
            </p:cNvSpPr>
            <p:nvPr/>
          </p:nvSpPr>
          <p:spPr bwMode="auto">
            <a:xfrm>
              <a:off x="1364" y="187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113" name="Rectangle 8"/>
            <p:cNvSpPr>
              <a:spLocks noChangeArrowheads="1"/>
            </p:cNvSpPr>
            <p:nvPr/>
          </p:nvSpPr>
          <p:spPr bwMode="auto">
            <a:xfrm>
              <a:off x="968" y="187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114" name="Rectangle 9"/>
            <p:cNvSpPr>
              <a:spLocks noChangeArrowheads="1"/>
            </p:cNvSpPr>
            <p:nvPr/>
          </p:nvSpPr>
          <p:spPr bwMode="auto">
            <a:xfrm>
              <a:off x="1747" y="1650"/>
              <a:ext cx="162"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Y</a:t>
              </a:r>
              <a:endParaRPr lang="en-US" sz="2400" dirty="0"/>
            </a:p>
          </p:txBody>
        </p:sp>
        <p:sp>
          <p:nvSpPr>
            <p:cNvPr id="115" name="Rectangle 10"/>
            <p:cNvSpPr>
              <a:spLocks noChangeArrowheads="1"/>
            </p:cNvSpPr>
            <p:nvPr/>
          </p:nvSpPr>
          <p:spPr bwMode="auto">
            <a:xfrm>
              <a:off x="1327" y="1650"/>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116" name="Rectangle 11"/>
            <p:cNvSpPr>
              <a:spLocks noChangeArrowheads="1"/>
            </p:cNvSpPr>
            <p:nvPr/>
          </p:nvSpPr>
          <p:spPr bwMode="auto">
            <a:xfrm>
              <a:off x="965" y="1650"/>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117" name="Rectangle 13"/>
            <p:cNvSpPr>
              <a:spLocks noChangeArrowheads="1"/>
            </p:cNvSpPr>
            <p:nvPr/>
          </p:nvSpPr>
          <p:spPr bwMode="auto">
            <a:xfrm>
              <a:off x="1181" y="1849"/>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118" name="Rectangle 14"/>
            <p:cNvSpPr>
              <a:spLocks noChangeArrowheads="1"/>
            </p:cNvSpPr>
            <p:nvPr/>
          </p:nvSpPr>
          <p:spPr bwMode="auto">
            <a:xfrm>
              <a:off x="1531" y="1625"/>
              <a:ext cx="172"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Å</a:t>
              </a:r>
              <a:endParaRPr lang="en-US" sz="2400"/>
            </a:p>
          </p:txBody>
        </p:sp>
        <p:sp>
          <p:nvSpPr>
            <p:cNvPr id="119" name="Rectangle 15"/>
            <p:cNvSpPr>
              <a:spLocks noChangeArrowheads="1"/>
            </p:cNvSpPr>
            <p:nvPr/>
          </p:nvSpPr>
          <p:spPr bwMode="auto">
            <a:xfrm>
              <a:off x="1145" y="1625"/>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grpSp>
      <p:pic>
        <p:nvPicPr>
          <p:cNvPr id="3074" name="Picture 2"/>
          <p:cNvPicPr>
            <a:picLocks noChangeAspect="1" noChangeArrowheads="1"/>
          </p:cNvPicPr>
          <p:nvPr/>
        </p:nvPicPr>
        <p:blipFill>
          <a:blip r:embed="rId2" cstate="print"/>
          <a:srcRect/>
          <a:stretch>
            <a:fillRect/>
          </a:stretch>
        </p:blipFill>
        <p:spPr bwMode="auto">
          <a:xfrm>
            <a:off x="1461222" y="3889856"/>
            <a:ext cx="2235152" cy="1036926"/>
          </a:xfrm>
          <a:prstGeom prst="rect">
            <a:avLst/>
          </a:prstGeom>
          <a:noFill/>
          <a:ln w="9525">
            <a:noFill/>
            <a:miter lim="800000"/>
            <a:headEnd/>
            <a:tailEnd/>
          </a:ln>
        </p:spPr>
      </p:pic>
      <p:grpSp>
        <p:nvGrpSpPr>
          <p:cNvPr id="140" name="Group 37"/>
          <p:cNvGrpSpPr>
            <a:grpSpLocks/>
          </p:cNvGrpSpPr>
          <p:nvPr/>
        </p:nvGrpSpPr>
        <p:grpSpPr bwMode="auto">
          <a:xfrm>
            <a:off x="4606925" y="1438275"/>
            <a:ext cx="3105150" cy="1384300"/>
            <a:chOff x="2902" y="906"/>
            <a:chExt cx="1956" cy="872"/>
          </a:xfrm>
        </p:grpSpPr>
        <p:sp>
          <p:nvSpPr>
            <p:cNvPr id="141" name="Freeform 38"/>
            <p:cNvSpPr>
              <a:spLocks noChangeAspect="1"/>
            </p:cNvSpPr>
            <p:nvPr/>
          </p:nvSpPr>
          <p:spPr bwMode="auto">
            <a:xfrm>
              <a:off x="3627" y="1190"/>
              <a:ext cx="46" cy="47"/>
            </a:xfrm>
            <a:custGeom>
              <a:avLst/>
              <a:gdLst>
                <a:gd name="T0" fmla="*/ 25 w 62"/>
                <a:gd name="T1" fmla="*/ 13 h 64"/>
                <a:gd name="T2" fmla="*/ 24 w 62"/>
                <a:gd name="T3" fmla="*/ 16 h 64"/>
                <a:gd name="T4" fmla="*/ 23 w 62"/>
                <a:gd name="T5" fmla="*/ 19 h 64"/>
                <a:gd name="T6" fmla="*/ 22 w 62"/>
                <a:gd name="T7" fmla="*/ 22 h 64"/>
                <a:gd name="T8" fmla="*/ 18 w 62"/>
                <a:gd name="T9" fmla="*/ 25 h 64"/>
                <a:gd name="T10" fmla="*/ 14 w 62"/>
                <a:gd name="T11" fmla="*/ 26 h 64"/>
                <a:gd name="T12" fmla="*/ 11 w 62"/>
                <a:gd name="T13" fmla="*/ 26 h 64"/>
                <a:gd name="T14" fmla="*/ 7 w 62"/>
                <a:gd name="T15" fmla="*/ 25 h 64"/>
                <a:gd name="T16" fmla="*/ 4 w 62"/>
                <a:gd name="T17" fmla="*/ 22 h 64"/>
                <a:gd name="T18" fmla="*/ 2 w 62"/>
                <a:gd name="T19" fmla="*/ 19 h 64"/>
                <a:gd name="T20" fmla="*/ 1 w 62"/>
                <a:gd name="T21" fmla="*/ 16 h 64"/>
                <a:gd name="T22" fmla="*/ 0 w 62"/>
                <a:gd name="T23" fmla="*/ 13 h 64"/>
                <a:gd name="T24" fmla="*/ 1 w 62"/>
                <a:gd name="T25" fmla="*/ 9 h 64"/>
                <a:gd name="T26" fmla="*/ 2 w 62"/>
                <a:gd name="T27" fmla="*/ 5 h 64"/>
                <a:gd name="T28" fmla="*/ 4 w 62"/>
                <a:gd name="T29" fmla="*/ 3 h 64"/>
                <a:gd name="T30" fmla="*/ 7 w 62"/>
                <a:gd name="T31" fmla="*/ 1 h 64"/>
                <a:gd name="T32" fmla="*/ 11 w 62"/>
                <a:gd name="T33" fmla="*/ 0 h 64"/>
                <a:gd name="T34" fmla="*/ 14 w 62"/>
                <a:gd name="T35" fmla="*/ 0 h 64"/>
                <a:gd name="T36" fmla="*/ 18 w 62"/>
                <a:gd name="T37" fmla="*/ 1 h 64"/>
                <a:gd name="T38" fmla="*/ 22 w 62"/>
                <a:gd name="T39" fmla="*/ 3 h 64"/>
                <a:gd name="T40" fmla="*/ 23 w 62"/>
                <a:gd name="T41" fmla="*/ 5 h 64"/>
                <a:gd name="T42" fmla="*/ 24 w 62"/>
                <a:gd name="T43" fmla="*/ 9 h 64"/>
                <a:gd name="T44" fmla="*/ 25 w 62"/>
                <a:gd name="T45" fmla="*/ 13 h 64"/>
                <a:gd name="T46" fmla="*/ 25 w 62"/>
                <a:gd name="T47" fmla="*/ 13 h 6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64"/>
                <a:gd name="T74" fmla="*/ 62 w 62"/>
                <a:gd name="T75" fmla="*/ 64 h 6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64">
                  <a:moveTo>
                    <a:pt x="62" y="32"/>
                  </a:moveTo>
                  <a:lnTo>
                    <a:pt x="61" y="41"/>
                  </a:lnTo>
                  <a:lnTo>
                    <a:pt x="57" y="49"/>
                  </a:lnTo>
                  <a:lnTo>
                    <a:pt x="52" y="56"/>
                  </a:lnTo>
                  <a:lnTo>
                    <a:pt x="44" y="62"/>
                  </a:lnTo>
                  <a:lnTo>
                    <a:pt x="35" y="64"/>
                  </a:lnTo>
                  <a:lnTo>
                    <a:pt x="27" y="64"/>
                  </a:lnTo>
                  <a:lnTo>
                    <a:pt x="18" y="62"/>
                  </a:lnTo>
                  <a:lnTo>
                    <a:pt x="10" y="56"/>
                  </a:lnTo>
                  <a:lnTo>
                    <a:pt x="5" y="49"/>
                  </a:lnTo>
                  <a:lnTo>
                    <a:pt x="1" y="41"/>
                  </a:lnTo>
                  <a:lnTo>
                    <a:pt x="0" y="32"/>
                  </a:lnTo>
                  <a:lnTo>
                    <a:pt x="1" y="22"/>
                  </a:lnTo>
                  <a:lnTo>
                    <a:pt x="5" y="14"/>
                  </a:lnTo>
                  <a:lnTo>
                    <a:pt x="10" y="8"/>
                  </a:lnTo>
                  <a:lnTo>
                    <a:pt x="18" y="2"/>
                  </a:lnTo>
                  <a:lnTo>
                    <a:pt x="27" y="0"/>
                  </a:lnTo>
                  <a:lnTo>
                    <a:pt x="35" y="0"/>
                  </a:lnTo>
                  <a:lnTo>
                    <a:pt x="44" y="2"/>
                  </a:lnTo>
                  <a:lnTo>
                    <a:pt x="52" y="8"/>
                  </a:lnTo>
                  <a:lnTo>
                    <a:pt x="57" y="14"/>
                  </a:lnTo>
                  <a:lnTo>
                    <a:pt x="61" y="22"/>
                  </a:lnTo>
                  <a:lnTo>
                    <a:pt x="62" y="32"/>
                  </a:lnTo>
                  <a:close/>
                </a:path>
              </a:pathLst>
            </a:custGeom>
            <a:solidFill>
              <a:srgbClr val="000000"/>
            </a:solidFill>
            <a:ln w="41275">
              <a:solidFill>
                <a:srgbClr val="000000"/>
              </a:solidFill>
              <a:round/>
              <a:headEnd/>
              <a:tailEnd/>
            </a:ln>
          </p:spPr>
          <p:txBody>
            <a:bodyPr/>
            <a:lstStyle/>
            <a:p>
              <a:endParaRPr lang="en-US"/>
            </a:p>
          </p:txBody>
        </p:sp>
        <p:sp>
          <p:nvSpPr>
            <p:cNvPr id="142" name="AutoShape 39"/>
            <p:cNvSpPr>
              <a:spLocks noChangeAspect="1" noChangeArrowheads="1"/>
            </p:cNvSpPr>
            <p:nvPr/>
          </p:nvSpPr>
          <p:spPr bwMode="auto">
            <a:xfrm>
              <a:off x="3852" y="1488"/>
              <a:ext cx="357" cy="290"/>
            </a:xfrm>
            <a:prstGeom prst="flowChartDelay">
              <a:avLst/>
            </a:prstGeom>
            <a:noFill/>
            <a:ln w="38100">
              <a:solidFill>
                <a:schemeClr val="tx1"/>
              </a:solidFill>
              <a:miter lim="800000"/>
              <a:headEnd/>
              <a:tailEnd/>
            </a:ln>
          </p:spPr>
          <p:txBody>
            <a:bodyPr wrap="none" anchor="ctr"/>
            <a:lstStyle/>
            <a:p>
              <a:endParaRPr lang="en-US"/>
            </a:p>
          </p:txBody>
        </p:sp>
        <p:grpSp>
          <p:nvGrpSpPr>
            <p:cNvPr id="143" name="Group 40"/>
            <p:cNvGrpSpPr>
              <a:grpSpLocks noChangeAspect="1"/>
            </p:cNvGrpSpPr>
            <p:nvPr/>
          </p:nvGrpSpPr>
          <p:grpSpPr bwMode="auto">
            <a:xfrm>
              <a:off x="3814" y="1003"/>
              <a:ext cx="386" cy="287"/>
              <a:chOff x="750" y="2323"/>
              <a:chExt cx="774" cy="576"/>
            </a:xfrm>
          </p:grpSpPr>
          <p:sp>
            <p:nvSpPr>
              <p:cNvPr id="157" name="Freeform 41"/>
              <p:cNvSpPr>
                <a:spLocks noChangeAspect="1"/>
              </p:cNvSpPr>
              <p:nvPr/>
            </p:nvSpPr>
            <p:spPr bwMode="auto">
              <a:xfrm>
                <a:off x="816" y="2323"/>
                <a:ext cx="708" cy="576"/>
              </a:xfrm>
              <a:custGeom>
                <a:avLst/>
                <a:gdLst>
                  <a:gd name="T0" fmla="*/ 0 w 708"/>
                  <a:gd name="T1" fmla="*/ 0 h 576"/>
                  <a:gd name="T2" fmla="*/ 17 w 708"/>
                  <a:gd name="T3" fmla="*/ 40 h 576"/>
                  <a:gd name="T4" fmla="*/ 39 w 708"/>
                  <a:gd name="T5" fmla="*/ 95 h 576"/>
                  <a:gd name="T6" fmla="*/ 54 w 708"/>
                  <a:gd name="T7" fmla="*/ 157 h 576"/>
                  <a:gd name="T8" fmla="*/ 66 w 708"/>
                  <a:gd name="T9" fmla="*/ 227 h 576"/>
                  <a:gd name="T10" fmla="*/ 74 w 708"/>
                  <a:gd name="T11" fmla="*/ 284 h 576"/>
                  <a:gd name="T12" fmla="*/ 69 w 708"/>
                  <a:gd name="T13" fmla="*/ 338 h 576"/>
                  <a:gd name="T14" fmla="*/ 58 w 708"/>
                  <a:gd name="T15" fmla="*/ 399 h 576"/>
                  <a:gd name="T16" fmla="*/ 45 w 708"/>
                  <a:gd name="T17" fmla="*/ 458 h 576"/>
                  <a:gd name="T18" fmla="*/ 28 w 708"/>
                  <a:gd name="T19" fmla="*/ 512 h 576"/>
                  <a:gd name="T20" fmla="*/ 0 w 708"/>
                  <a:gd name="T21" fmla="*/ 572 h 576"/>
                  <a:gd name="T22" fmla="*/ 210 w 708"/>
                  <a:gd name="T23" fmla="*/ 576 h 576"/>
                  <a:gd name="T24" fmla="*/ 297 w 708"/>
                  <a:gd name="T25" fmla="*/ 570 h 576"/>
                  <a:gd name="T26" fmla="*/ 342 w 708"/>
                  <a:gd name="T27" fmla="*/ 567 h 576"/>
                  <a:gd name="T28" fmla="*/ 375 w 708"/>
                  <a:gd name="T29" fmla="*/ 559 h 576"/>
                  <a:gd name="T30" fmla="*/ 409 w 708"/>
                  <a:gd name="T31" fmla="*/ 549 h 576"/>
                  <a:gd name="T32" fmla="*/ 445 w 708"/>
                  <a:gd name="T33" fmla="*/ 533 h 576"/>
                  <a:gd name="T34" fmla="*/ 486 w 708"/>
                  <a:gd name="T35" fmla="*/ 515 h 576"/>
                  <a:gd name="T36" fmla="*/ 526 w 708"/>
                  <a:gd name="T37" fmla="*/ 490 h 576"/>
                  <a:gd name="T38" fmla="*/ 552 w 708"/>
                  <a:gd name="T39" fmla="*/ 470 h 576"/>
                  <a:gd name="T40" fmla="*/ 577 w 708"/>
                  <a:gd name="T41" fmla="*/ 447 h 576"/>
                  <a:gd name="T42" fmla="*/ 604 w 708"/>
                  <a:gd name="T43" fmla="*/ 420 h 576"/>
                  <a:gd name="T44" fmla="*/ 628 w 708"/>
                  <a:gd name="T45" fmla="*/ 398 h 576"/>
                  <a:gd name="T46" fmla="*/ 651 w 708"/>
                  <a:gd name="T47" fmla="*/ 370 h 576"/>
                  <a:gd name="T48" fmla="*/ 680 w 708"/>
                  <a:gd name="T49" fmla="*/ 333 h 576"/>
                  <a:gd name="T50" fmla="*/ 708 w 708"/>
                  <a:gd name="T51" fmla="*/ 286 h 576"/>
                  <a:gd name="T52" fmla="*/ 682 w 708"/>
                  <a:gd name="T53" fmla="*/ 245 h 576"/>
                  <a:gd name="T54" fmla="*/ 658 w 708"/>
                  <a:gd name="T55" fmla="*/ 210 h 576"/>
                  <a:gd name="T56" fmla="*/ 638 w 708"/>
                  <a:gd name="T57" fmla="*/ 185 h 576"/>
                  <a:gd name="T58" fmla="*/ 616 w 708"/>
                  <a:gd name="T59" fmla="*/ 161 h 576"/>
                  <a:gd name="T60" fmla="*/ 592 w 708"/>
                  <a:gd name="T61" fmla="*/ 138 h 576"/>
                  <a:gd name="T62" fmla="*/ 572 w 708"/>
                  <a:gd name="T63" fmla="*/ 120 h 576"/>
                  <a:gd name="T64" fmla="*/ 552 w 708"/>
                  <a:gd name="T65" fmla="*/ 103 h 576"/>
                  <a:gd name="T66" fmla="*/ 528 w 708"/>
                  <a:gd name="T67" fmla="*/ 85 h 576"/>
                  <a:gd name="T68" fmla="*/ 506 w 708"/>
                  <a:gd name="T69" fmla="*/ 72 h 576"/>
                  <a:gd name="T70" fmla="*/ 480 w 708"/>
                  <a:gd name="T71" fmla="*/ 58 h 576"/>
                  <a:gd name="T72" fmla="*/ 451 w 708"/>
                  <a:gd name="T73" fmla="*/ 43 h 576"/>
                  <a:gd name="T74" fmla="*/ 415 w 708"/>
                  <a:gd name="T75" fmla="*/ 29 h 576"/>
                  <a:gd name="T76" fmla="*/ 385 w 708"/>
                  <a:gd name="T77" fmla="*/ 20 h 576"/>
                  <a:gd name="T78" fmla="*/ 350 w 708"/>
                  <a:gd name="T79" fmla="*/ 11 h 576"/>
                  <a:gd name="T80" fmla="*/ 313 w 708"/>
                  <a:gd name="T81" fmla="*/ 5 h 576"/>
                  <a:gd name="T82" fmla="*/ 278 w 708"/>
                  <a:gd name="T83" fmla="*/ 1 h 576"/>
                  <a:gd name="T84" fmla="*/ 253 w 708"/>
                  <a:gd name="T85" fmla="*/ 1 h 576"/>
                  <a:gd name="T86" fmla="*/ 227 w 708"/>
                  <a:gd name="T87" fmla="*/ 0 h 576"/>
                  <a:gd name="T88" fmla="*/ 0 w 708"/>
                  <a:gd name="T89" fmla="*/ 0 h 5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8"/>
                  <a:gd name="T136" fmla="*/ 0 h 576"/>
                  <a:gd name="T137" fmla="*/ 708 w 708"/>
                  <a:gd name="T138" fmla="*/ 576 h 5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8" h="576">
                    <a:moveTo>
                      <a:pt x="0" y="0"/>
                    </a:moveTo>
                    <a:lnTo>
                      <a:pt x="17" y="40"/>
                    </a:lnTo>
                    <a:lnTo>
                      <a:pt x="39" y="95"/>
                    </a:lnTo>
                    <a:lnTo>
                      <a:pt x="54" y="157"/>
                    </a:lnTo>
                    <a:lnTo>
                      <a:pt x="66" y="227"/>
                    </a:lnTo>
                    <a:lnTo>
                      <a:pt x="74" y="284"/>
                    </a:lnTo>
                    <a:lnTo>
                      <a:pt x="69" y="338"/>
                    </a:lnTo>
                    <a:lnTo>
                      <a:pt x="58" y="399"/>
                    </a:lnTo>
                    <a:lnTo>
                      <a:pt x="45" y="458"/>
                    </a:lnTo>
                    <a:lnTo>
                      <a:pt x="28" y="512"/>
                    </a:lnTo>
                    <a:lnTo>
                      <a:pt x="0" y="572"/>
                    </a:lnTo>
                    <a:lnTo>
                      <a:pt x="210" y="576"/>
                    </a:lnTo>
                    <a:lnTo>
                      <a:pt x="297" y="570"/>
                    </a:lnTo>
                    <a:lnTo>
                      <a:pt x="342" y="567"/>
                    </a:lnTo>
                    <a:lnTo>
                      <a:pt x="375" y="559"/>
                    </a:lnTo>
                    <a:lnTo>
                      <a:pt x="409" y="549"/>
                    </a:lnTo>
                    <a:lnTo>
                      <a:pt x="445" y="533"/>
                    </a:lnTo>
                    <a:lnTo>
                      <a:pt x="486" y="515"/>
                    </a:lnTo>
                    <a:lnTo>
                      <a:pt x="526" y="490"/>
                    </a:lnTo>
                    <a:lnTo>
                      <a:pt x="552" y="470"/>
                    </a:lnTo>
                    <a:lnTo>
                      <a:pt x="577" y="447"/>
                    </a:lnTo>
                    <a:lnTo>
                      <a:pt x="604" y="420"/>
                    </a:lnTo>
                    <a:lnTo>
                      <a:pt x="628" y="398"/>
                    </a:lnTo>
                    <a:lnTo>
                      <a:pt x="651" y="370"/>
                    </a:lnTo>
                    <a:lnTo>
                      <a:pt x="680" y="333"/>
                    </a:lnTo>
                    <a:lnTo>
                      <a:pt x="708" y="286"/>
                    </a:lnTo>
                    <a:lnTo>
                      <a:pt x="682" y="245"/>
                    </a:lnTo>
                    <a:lnTo>
                      <a:pt x="658" y="210"/>
                    </a:lnTo>
                    <a:lnTo>
                      <a:pt x="638" y="185"/>
                    </a:lnTo>
                    <a:lnTo>
                      <a:pt x="616" y="161"/>
                    </a:lnTo>
                    <a:lnTo>
                      <a:pt x="592" y="138"/>
                    </a:lnTo>
                    <a:lnTo>
                      <a:pt x="572" y="120"/>
                    </a:lnTo>
                    <a:lnTo>
                      <a:pt x="552" y="103"/>
                    </a:lnTo>
                    <a:lnTo>
                      <a:pt x="528" y="85"/>
                    </a:lnTo>
                    <a:lnTo>
                      <a:pt x="506" y="72"/>
                    </a:lnTo>
                    <a:lnTo>
                      <a:pt x="480" y="58"/>
                    </a:lnTo>
                    <a:lnTo>
                      <a:pt x="451" y="43"/>
                    </a:lnTo>
                    <a:lnTo>
                      <a:pt x="415" y="29"/>
                    </a:lnTo>
                    <a:lnTo>
                      <a:pt x="385" y="20"/>
                    </a:lnTo>
                    <a:lnTo>
                      <a:pt x="350" y="11"/>
                    </a:lnTo>
                    <a:lnTo>
                      <a:pt x="313" y="5"/>
                    </a:lnTo>
                    <a:lnTo>
                      <a:pt x="278" y="1"/>
                    </a:lnTo>
                    <a:lnTo>
                      <a:pt x="253" y="1"/>
                    </a:lnTo>
                    <a:lnTo>
                      <a:pt x="227" y="0"/>
                    </a:lnTo>
                    <a:lnTo>
                      <a:pt x="0" y="0"/>
                    </a:lnTo>
                    <a:close/>
                  </a:path>
                </a:pathLst>
              </a:custGeom>
              <a:noFill/>
              <a:ln w="38100">
                <a:solidFill>
                  <a:schemeClr val="tx1"/>
                </a:solidFill>
                <a:round/>
                <a:headEnd/>
                <a:tailEnd/>
              </a:ln>
            </p:spPr>
            <p:txBody>
              <a:bodyPr/>
              <a:lstStyle/>
              <a:p>
                <a:endParaRPr lang="en-US"/>
              </a:p>
            </p:txBody>
          </p:sp>
          <p:sp>
            <p:nvSpPr>
              <p:cNvPr id="158" name="Freeform 42"/>
              <p:cNvSpPr>
                <a:spLocks noChangeAspect="1"/>
              </p:cNvSpPr>
              <p:nvPr/>
            </p:nvSpPr>
            <p:spPr bwMode="auto">
              <a:xfrm>
                <a:off x="750" y="2326"/>
                <a:ext cx="76" cy="573"/>
              </a:xfrm>
              <a:custGeom>
                <a:avLst/>
                <a:gdLst>
                  <a:gd name="T0" fmla="*/ 3 w 76"/>
                  <a:gd name="T1" fmla="*/ 0 h 573"/>
                  <a:gd name="T2" fmla="*/ 30 w 76"/>
                  <a:gd name="T3" fmla="*/ 71 h 573"/>
                  <a:gd name="T4" fmla="*/ 48 w 76"/>
                  <a:gd name="T5" fmla="*/ 135 h 573"/>
                  <a:gd name="T6" fmla="*/ 62 w 76"/>
                  <a:gd name="T7" fmla="*/ 194 h 573"/>
                  <a:gd name="T8" fmla="*/ 75 w 76"/>
                  <a:gd name="T9" fmla="*/ 279 h 573"/>
                  <a:gd name="T10" fmla="*/ 66 w 76"/>
                  <a:gd name="T11" fmla="*/ 354 h 573"/>
                  <a:gd name="T12" fmla="*/ 54 w 76"/>
                  <a:gd name="T13" fmla="*/ 411 h 573"/>
                  <a:gd name="T14" fmla="*/ 35 w 76"/>
                  <a:gd name="T15" fmla="*/ 488 h 573"/>
                  <a:gd name="T16" fmla="*/ 0 w 76"/>
                  <a:gd name="T17" fmla="*/ 573 h 5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573"/>
                  <a:gd name="T29" fmla="*/ 76 w 76"/>
                  <a:gd name="T30" fmla="*/ 573 h 5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573">
                    <a:moveTo>
                      <a:pt x="3" y="0"/>
                    </a:moveTo>
                    <a:cubicBezTo>
                      <a:pt x="7" y="12"/>
                      <a:pt x="23" y="49"/>
                      <a:pt x="30" y="71"/>
                    </a:cubicBezTo>
                    <a:cubicBezTo>
                      <a:pt x="37" y="93"/>
                      <a:pt x="43" y="115"/>
                      <a:pt x="48" y="135"/>
                    </a:cubicBezTo>
                    <a:cubicBezTo>
                      <a:pt x="53" y="155"/>
                      <a:pt x="58" y="170"/>
                      <a:pt x="62" y="194"/>
                    </a:cubicBezTo>
                    <a:cubicBezTo>
                      <a:pt x="66" y="218"/>
                      <a:pt x="74" y="252"/>
                      <a:pt x="75" y="279"/>
                    </a:cubicBezTo>
                    <a:cubicBezTo>
                      <a:pt x="76" y="306"/>
                      <a:pt x="69" y="332"/>
                      <a:pt x="66" y="354"/>
                    </a:cubicBezTo>
                    <a:cubicBezTo>
                      <a:pt x="63" y="376"/>
                      <a:pt x="59" y="389"/>
                      <a:pt x="54" y="411"/>
                    </a:cubicBezTo>
                    <a:cubicBezTo>
                      <a:pt x="49" y="433"/>
                      <a:pt x="44" y="461"/>
                      <a:pt x="35" y="488"/>
                    </a:cubicBezTo>
                    <a:cubicBezTo>
                      <a:pt x="26" y="515"/>
                      <a:pt x="7" y="555"/>
                      <a:pt x="0" y="573"/>
                    </a:cubicBezTo>
                  </a:path>
                </a:pathLst>
              </a:custGeom>
              <a:noFill/>
              <a:ln w="38100">
                <a:solidFill>
                  <a:schemeClr val="tx1"/>
                </a:solidFill>
                <a:round/>
                <a:headEnd/>
                <a:tailEnd/>
              </a:ln>
            </p:spPr>
            <p:txBody>
              <a:bodyPr/>
              <a:lstStyle/>
              <a:p>
                <a:endParaRPr lang="en-US"/>
              </a:p>
            </p:txBody>
          </p:sp>
        </p:grpSp>
        <p:sp>
          <p:nvSpPr>
            <p:cNvPr id="144" name="Line 43"/>
            <p:cNvSpPr>
              <a:spLocks noChangeShapeType="1"/>
            </p:cNvSpPr>
            <p:nvPr/>
          </p:nvSpPr>
          <p:spPr bwMode="auto">
            <a:xfrm>
              <a:off x="4192" y="1152"/>
              <a:ext cx="440" cy="0"/>
            </a:xfrm>
            <a:prstGeom prst="line">
              <a:avLst/>
            </a:prstGeom>
            <a:noFill/>
            <a:ln w="9525">
              <a:solidFill>
                <a:schemeClr val="tx1"/>
              </a:solidFill>
              <a:round/>
              <a:headEnd/>
              <a:tailEnd/>
            </a:ln>
          </p:spPr>
          <p:txBody>
            <a:bodyPr/>
            <a:lstStyle/>
            <a:p>
              <a:endParaRPr lang="en-US"/>
            </a:p>
          </p:txBody>
        </p:sp>
        <p:sp>
          <p:nvSpPr>
            <p:cNvPr id="145" name="Line 44"/>
            <p:cNvSpPr>
              <a:spLocks noChangeShapeType="1"/>
            </p:cNvSpPr>
            <p:nvPr/>
          </p:nvSpPr>
          <p:spPr bwMode="auto">
            <a:xfrm>
              <a:off x="4200" y="1624"/>
              <a:ext cx="440" cy="0"/>
            </a:xfrm>
            <a:prstGeom prst="line">
              <a:avLst/>
            </a:prstGeom>
            <a:noFill/>
            <a:ln w="9525">
              <a:solidFill>
                <a:schemeClr val="tx1"/>
              </a:solidFill>
              <a:round/>
              <a:headEnd/>
              <a:tailEnd/>
            </a:ln>
          </p:spPr>
          <p:txBody>
            <a:bodyPr/>
            <a:lstStyle/>
            <a:p>
              <a:endParaRPr lang="en-US"/>
            </a:p>
          </p:txBody>
        </p:sp>
        <p:sp>
          <p:nvSpPr>
            <p:cNvPr id="146" name="Line 45"/>
            <p:cNvSpPr>
              <a:spLocks noChangeShapeType="1"/>
            </p:cNvSpPr>
            <p:nvPr/>
          </p:nvSpPr>
          <p:spPr bwMode="auto">
            <a:xfrm>
              <a:off x="3136" y="1064"/>
              <a:ext cx="736" cy="0"/>
            </a:xfrm>
            <a:prstGeom prst="line">
              <a:avLst/>
            </a:prstGeom>
            <a:noFill/>
            <a:ln w="9525">
              <a:solidFill>
                <a:schemeClr val="tx1"/>
              </a:solidFill>
              <a:round/>
              <a:headEnd/>
              <a:tailEnd/>
            </a:ln>
          </p:spPr>
          <p:txBody>
            <a:bodyPr/>
            <a:lstStyle/>
            <a:p>
              <a:endParaRPr lang="en-US"/>
            </a:p>
          </p:txBody>
        </p:sp>
        <p:sp>
          <p:nvSpPr>
            <p:cNvPr id="147" name="Line 46"/>
            <p:cNvSpPr>
              <a:spLocks noChangeShapeType="1"/>
            </p:cNvSpPr>
            <p:nvPr/>
          </p:nvSpPr>
          <p:spPr bwMode="auto">
            <a:xfrm>
              <a:off x="3136" y="1216"/>
              <a:ext cx="736" cy="0"/>
            </a:xfrm>
            <a:prstGeom prst="line">
              <a:avLst/>
            </a:prstGeom>
            <a:noFill/>
            <a:ln w="9525">
              <a:solidFill>
                <a:schemeClr val="tx1"/>
              </a:solidFill>
              <a:round/>
              <a:headEnd/>
              <a:tailEnd/>
            </a:ln>
          </p:spPr>
          <p:txBody>
            <a:bodyPr/>
            <a:lstStyle/>
            <a:p>
              <a:endParaRPr lang="en-US"/>
            </a:p>
          </p:txBody>
        </p:sp>
        <p:sp>
          <p:nvSpPr>
            <p:cNvPr id="148" name="Line 47"/>
            <p:cNvSpPr>
              <a:spLocks noChangeShapeType="1"/>
            </p:cNvSpPr>
            <p:nvPr/>
          </p:nvSpPr>
          <p:spPr bwMode="auto">
            <a:xfrm flipH="1">
              <a:off x="3656" y="1552"/>
              <a:ext cx="200" cy="0"/>
            </a:xfrm>
            <a:prstGeom prst="line">
              <a:avLst/>
            </a:prstGeom>
            <a:noFill/>
            <a:ln w="9525">
              <a:solidFill>
                <a:schemeClr val="tx1"/>
              </a:solidFill>
              <a:round/>
              <a:headEnd/>
              <a:tailEnd/>
            </a:ln>
          </p:spPr>
          <p:txBody>
            <a:bodyPr/>
            <a:lstStyle/>
            <a:p>
              <a:endParaRPr lang="en-US"/>
            </a:p>
          </p:txBody>
        </p:sp>
        <p:sp>
          <p:nvSpPr>
            <p:cNvPr id="149" name="Line 48"/>
            <p:cNvSpPr>
              <a:spLocks noChangeShapeType="1"/>
            </p:cNvSpPr>
            <p:nvPr/>
          </p:nvSpPr>
          <p:spPr bwMode="auto">
            <a:xfrm flipH="1">
              <a:off x="3424" y="1704"/>
              <a:ext cx="424" cy="0"/>
            </a:xfrm>
            <a:prstGeom prst="line">
              <a:avLst/>
            </a:prstGeom>
            <a:noFill/>
            <a:ln w="9525">
              <a:solidFill>
                <a:schemeClr val="tx1"/>
              </a:solidFill>
              <a:round/>
              <a:headEnd/>
              <a:tailEnd/>
            </a:ln>
          </p:spPr>
          <p:txBody>
            <a:bodyPr/>
            <a:lstStyle/>
            <a:p>
              <a:endParaRPr lang="en-US"/>
            </a:p>
          </p:txBody>
        </p:sp>
        <p:sp>
          <p:nvSpPr>
            <p:cNvPr id="150" name="Line 49"/>
            <p:cNvSpPr>
              <a:spLocks noChangeShapeType="1"/>
            </p:cNvSpPr>
            <p:nvPr/>
          </p:nvSpPr>
          <p:spPr bwMode="auto">
            <a:xfrm flipV="1">
              <a:off x="3648" y="1216"/>
              <a:ext cx="0" cy="336"/>
            </a:xfrm>
            <a:prstGeom prst="line">
              <a:avLst/>
            </a:prstGeom>
            <a:noFill/>
            <a:ln w="9525">
              <a:solidFill>
                <a:schemeClr val="tx1"/>
              </a:solidFill>
              <a:round/>
              <a:headEnd/>
              <a:tailEnd/>
            </a:ln>
          </p:spPr>
          <p:txBody>
            <a:bodyPr/>
            <a:lstStyle/>
            <a:p>
              <a:endParaRPr lang="en-US"/>
            </a:p>
          </p:txBody>
        </p:sp>
        <p:sp>
          <p:nvSpPr>
            <p:cNvPr id="151" name="Line 50"/>
            <p:cNvSpPr>
              <a:spLocks noChangeShapeType="1"/>
            </p:cNvSpPr>
            <p:nvPr/>
          </p:nvSpPr>
          <p:spPr bwMode="auto">
            <a:xfrm flipV="1">
              <a:off x="3424" y="1072"/>
              <a:ext cx="0" cy="640"/>
            </a:xfrm>
            <a:prstGeom prst="line">
              <a:avLst/>
            </a:prstGeom>
            <a:noFill/>
            <a:ln w="9525">
              <a:solidFill>
                <a:schemeClr val="tx1"/>
              </a:solidFill>
              <a:round/>
              <a:headEnd/>
              <a:tailEnd/>
            </a:ln>
          </p:spPr>
          <p:txBody>
            <a:bodyPr/>
            <a:lstStyle/>
            <a:p>
              <a:endParaRPr lang="en-US"/>
            </a:p>
          </p:txBody>
        </p:sp>
        <p:sp>
          <p:nvSpPr>
            <p:cNvPr id="152" name="Freeform 51"/>
            <p:cNvSpPr>
              <a:spLocks noChangeAspect="1"/>
            </p:cNvSpPr>
            <p:nvPr/>
          </p:nvSpPr>
          <p:spPr bwMode="auto">
            <a:xfrm>
              <a:off x="3403" y="1038"/>
              <a:ext cx="46" cy="47"/>
            </a:xfrm>
            <a:custGeom>
              <a:avLst/>
              <a:gdLst>
                <a:gd name="T0" fmla="*/ 25 w 62"/>
                <a:gd name="T1" fmla="*/ 13 h 64"/>
                <a:gd name="T2" fmla="*/ 24 w 62"/>
                <a:gd name="T3" fmla="*/ 16 h 64"/>
                <a:gd name="T4" fmla="*/ 23 w 62"/>
                <a:gd name="T5" fmla="*/ 19 h 64"/>
                <a:gd name="T6" fmla="*/ 22 w 62"/>
                <a:gd name="T7" fmla="*/ 22 h 64"/>
                <a:gd name="T8" fmla="*/ 18 w 62"/>
                <a:gd name="T9" fmla="*/ 25 h 64"/>
                <a:gd name="T10" fmla="*/ 14 w 62"/>
                <a:gd name="T11" fmla="*/ 26 h 64"/>
                <a:gd name="T12" fmla="*/ 11 w 62"/>
                <a:gd name="T13" fmla="*/ 26 h 64"/>
                <a:gd name="T14" fmla="*/ 7 w 62"/>
                <a:gd name="T15" fmla="*/ 25 h 64"/>
                <a:gd name="T16" fmla="*/ 4 w 62"/>
                <a:gd name="T17" fmla="*/ 22 h 64"/>
                <a:gd name="T18" fmla="*/ 2 w 62"/>
                <a:gd name="T19" fmla="*/ 19 h 64"/>
                <a:gd name="T20" fmla="*/ 1 w 62"/>
                <a:gd name="T21" fmla="*/ 16 h 64"/>
                <a:gd name="T22" fmla="*/ 0 w 62"/>
                <a:gd name="T23" fmla="*/ 13 h 64"/>
                <a:gd name="T24" fmla="*/ 1 w 62"/>
                <a:gd name="T25" fmla="*/ 9 h 64"/>
                <a:gd name="T26" fmla="*/ 2 w 62"/>
                <a:gd name="T27" fmla="*/ 5 h 64"/>
                <a:gd name="T28" fmla="*/ 4 w 62"/>
                <a:gd name="T29" fmla="*/ 3 h 64"/>
                <a:gd name="T30" fmla="*/ 7 w 62"/>
                <a:gd name="T31" fmla="*/ 1 h 64"/>
                <a:gd name="T32" fmla="*/ 11 w 62"/>
                <a:gd name="T33" fmla="*/ 0 h 64"/>
                <a:gd name="T34" fmla="*/ 14 w 62"/>
                <a:gd name="T35" fmla="*/ 0 h 64"/>
                <a:gd name="T36" fmla="*/ 18 w 62"/>
                <a:gd name="T37" fmla="*/ 1 h 64"/>
                <a:gd name="T38" fmla="*/ 22 w 62"/>
                <a:gd name="T39" fmla="*/ 3 h 64"/>
                <a:gd name="T40" fmla="*/ 23 w 62"/>
                <a:gd name="T41" fmla="*/ 5 h 64"/>
                <a:gd name="T42" fmla="*/ 24 w 62"/>
                <a:gd name="T43" fmla="*/ 9 h 64"/>
                <a:gd name="T44" fmla="*/ 25 w 62"/>
                <a:gd name="T45" fmla="*/ 13 h 64"/>
                <a:gd name="T46" fmla="*/ 25 w 62"/>
                <a:gd name="T47" fmla="*/ 13 h 6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64"/>
                <a:gd name="T74" fmla="*/ 62 w 62"/>
                <a:gd name="T75" fmla="*/ 64 h 6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64">
                  <a:moveTo>
                    <a:pt x="62" y="32"/>
                  </a:moveTo>
                  <a:lnTo>
                    <a:pt x="61" y="41"/>
                  </a:lnTo>
                  <a:lnTo>
                    <a:pt x="57" y="49"/>
                  </a:lnTo>
                  <a:lnTo>
                    <a:pt x="52" y="56"/>
                  </a:lnTo>
                  <a:lnTo>
                    <a:pt x="44" y="62"/>
                  </a:lnTo>
                  <a:lnTo>
                    <a:pt x="35" y="64"/>
                  </a:lnTo>
                  <a:lnTo>
                    <a:pt x="27" y="64"/>
                  </a:lnTo>
                  <a:lnTo>
                    <a:pt x="18" y="62"/>
                  </a:lnTo>
                  <a:lnTo>
                    <a:pt x="10" y="56"/>
                  </a:lnTo>
                  <a:lnTo>
                    <a:pt x="5" y="49"/>
                  </a:lnTo>
                  <a:lnTo>
                    <a:pt x="1" y="41"/>
                  </a:lnTo>
                  <a:lnTo>
                    <a:pt x="0" y="32"/>
                  </a:lnTo>
                  <a:lnTo>
                    <a:pt x="1" y="22"/>
                  </a:lnTo>
                  <a:lnTo>
                    <a:pt x="5" y="14"/>
                  </a:lnTo>
                  <a:lnTo>
                    <a:pt x="10" y="8"/>
                  </a:lnTo>
                  <a:lnTo>
                    <a:pt x="18" y="2"/>
                  </a:lnTo>
                  <a:lnTo>
                    <a:pt x="27" y="0"/>
                  </a:lnTo>
                  <a:lnTo>
                    <a:pt x="35" y="0"/>
                  </a:lnTo>
                  <a:lnTo>
                    <a:pt x="44" y="2"/>
                  </a:lnTo>
                  <a:lnTo>
                    <a:pt x="52" y="8"/>
                  </a:lnTo>
                  <a:lnTo>
                    <a:pt x="57" y="14"/>
                  </a:lnTo>
                  <a:lnTo>
                    <a:pt x="61" y="22"/>
                  </a:lnTo>
                  <a:lnTo>
                    <a:pt x="62" y="32"/>
                  </a:lnTo>
                  <a:close/>
                </a:path>
              </a:pathLst>
            </a:custGeom>
            <a:solidFill>
              <a:srgbClr val="000000"/>
            </a:solidFill>
            <a:ln w="41275">
              <a:solidFill>
                <a:srgbClr val="000000"/>
              </a:solidFill>
              <a:round/>
              <a:headEnd/>
              <a:tailEnd/>
            </a:ln>
          </p:spPr>
          <p:txBody>
            <a:bodyPr/>
            <a:lstStyle/>
            <a:p>
              <a:endParaRPr lang="en-US"/>
            </a:p>
          </p:txBody>
        </p:sp>
        <p:sp>
          <p:nvSpPr>
            <p:cNvPr id="153" name="Text Box 52"/>
            <p:cNvSpPr txBox="1">
              <a:spLocks noChangeArrowheads="1"/>
            </p:cNvSpPr>
            <p:nvPr/>
          </p:nvSpPr>
          <p:spPr bwMode="auto">
            <a:xfrm>
              <a:off x="2902" y="906"/>
              <a:ext cx="255" cy="288"/>
            </a:xfrm>
            <a:prstGeom prst="rect">
              <a:avLst/>
            </a:prstGeom>
            <a:noFill/>
            <a:ln w="9525">
              <a:noFill/>
              <a:miter lim="800000"/>
              <a:headEnd/>
              <a:tailEnd/>
            </a:ln>
          </p:spPr>
          <p:txBody>
            <a:bodyPr wrap="none">
              <a:spAutoFit/>
            </a:bodyPr>
            <a:lstStyle/>
            <a:p>
              <a:r>
                <a:rPr lang="en-US" sz="2400"/>
                <a:t>X</a:t>
              </a:r>
            </a:p>
          </p:txBody>
        </p:sp>
        <p:sp>
          <p:nvSpPr>
            <p:cNvPr id="154" name="Text Box 53"/>
            <p:cNvSpPr txBox="1">
              <a:spLocks noChangeArrowheads="1"/>
            </p:cNvSpPr>
            <p:nvPr/>
          </p:nvSpPr>
          <p:spPr bwMode="auto">
            <a:xfrm>
              <a:off x="2902" y="1090"/>
              <a:ext cx="255" cy="288"/>
            </a:xfrm>
            <a:prstGeom prst="rect">
              <a:avLst/>
            </a:prstGeom>
            <a:noFill/>
            <a:ln w="9525">
              <a:noFill/>
              <a:miter lim="800000"/>
              <a:headEnd/>
              <a:tailEnd/>
            </a:ln>
          </p:spPr>
          <p:txBody>
            <a:bodyPr wrap="none">
              <a:spAutoFit/>
            </a:bodyPr>
            <a:lstStyle/>
            <a:p>
              <a:r>
                <a:rPr lang="en-US" sz="2400"/>
                <a:t>Y</a:t>
              </a:r>
            </a:p>
          </p:txBody>
        </p:sp>
        <p:sp>
          <p:nvSpPr>
            <p:cNvPr id="155" name="Text Box 54"/>
            <p:cNvSpPr txBox="1">
              <a:spLocks noChangeArrowheads="1"/>
            </p:cNvSpPr>
            <p:nvPr/>
          </p:nvSpPr>
          <p:spPr bwMode="auto">
            <a:xfrm>
              <a:off x="4614" y="1482"/>
              <a:ext cx="244" cy="288"/>
            </a:xfrm>
            <a:prstGeom prst="rect">
              <a:avLst/>
            </a:prstGeom>
            <a:noFill/>
            <a:ln w="9525">
              <a:noFill/>
              <a:miter lim="800000"/>
              <a:headEnd/>
              <a:tailEnd/>
            </a:ln>
          </p:spPr>
          <p:txBody>
            <a:bodyPr wrap="none">
              <a:spAutoFit/>
            </a:bodyPr>
            <a:lstStyle/>
            <a:p>
              <a:r>
                <a:rPr lang="en-US" sz="2400"/>
                <a:t>C</a:t>
              </a:r>
            </a:p>
          </p:txBody>
        </p:sp>
        <p:sp>
          <p:nvSpPr>
            <p:cNvPr id="156" name="Text Box 55"/>
            <p:cNvSpPr txBox="1">
              <a:spLocks noChangeArrowheads="1"/>
            </p:cNvSpPr>
            <p:nvPr/>
          </p:nvSpPr>
          <p:spPr bwMode="auto">
            <a:xfrm>
              <a:off x="4598" y="1002"/>
              <a:ext cx="223" cy="288"/>
            </a:xfrm>
            <a:prstGeom prst="rect">
              <a:avLst/>
            </a:prstGeom>
            <a:noFill/>
            <a:ln w="9525">
              <a:noFill/>
              <a:miter lim="800000"/>
              <a:headEnd/>
              <a:tailEnd/>
            </a:ln>
          </p:spPr>
          <p:txBody>
            <a:bodyPr>
              <a:spAutoFit/>
            </a:bodyPr>
            <a:lstStyle/>
            <a:p>
              <a:r>
                <a:rPr lang="en-US" sz="2400"/>
                <a:t>S</a:t>
              </a:r>
            </a:p>
          </p:txBody>
        </p:sp>
      </p:grpSp>
      <p:pic>
        <p:nvPicPr>
          <p:cNvPr id="3075" name="Picture 3"/>
          <p:cNvPicPr>
            <a:picLocks noChangeAspect="1" noChangeArrowheads="1"/>
          </p:cNvPicPr>
          <p:nvPr/>
        </p:nvPicPr>
        <p:blipFill>
          <a:blip r:embed="rId3" cstate="print"/>
          <a:srcRect/>
          <a:stretch>
            <a:fillRect/>
          </a:stretch>
        </p:blipFill>
        <p:spPr bwMode="auto">
          <a:xfrm>
            <a:off x="4456786" y="3889856"/>
            <a:ext cx="4080496" cy="195863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Block: Full-Adder</a:t>
            </a:r>
            <a:endParaRPr lang="en-US" dirty="0"/>
          </a:p>
        </p:txBody>
      </p:sp>
      <p:sp>
        <p:nvSpPr>
          <p:cNvPr id="5" name="Content Placeholder 4"/>
          <p:cNvSpPr>
            <a:spLocks noGrp="1"/>
          </p:cNvSpPr>
          <p:nvPr>
            <p:ph idx="1"/>
          </p:nvPr>
        </p:nvSpPr>
        <p:spPr/>
        <p:txBody>
          <a:bodyPr/>
          <a:lstStyle/>
          <a:p>
            <a:pPr>
              <a:spcAft>
                <a:spcPts val="600"/>
              </a:spcAft>
            </a:pPr>
            <a:r>
              <a:rPr lang="en-US" dirty="0" smtClean="0"/>
              <a:t>A full adder is similar to a half adder, but </a:t>
            </a:r>
            <a:r>
              <a:rPr lang="en-US" dirty="0" smtClean="0">
                <a:solidFill>
                  <a:srgbClr val="FF0000"/>
                </a:solidFill>
              </a:rPr>
              <a:t>includes a carry-in bit from lower stages</a:t>
            </a:r>
            <a:r>
              <a:rPr lang="en-US" dirty="0" smtClean="0"/>
              <a:t>.   Like the half-adder, it computes a sum bit, S and a carry bit, C.</a:t>
            </a:r>
          </a:p>
          <a:p>
            <a:pPr lvl="1"/>
            <a:r>
              <a:rPr lang="en-US" sz="2400" dirty="0" smtClean="0"/>
              <a:t>For a carry-in (Z) of                                                            0, it is the same as                                                              the half-adder: </a:t>
            </a:r>
            <a:endParaRPr lang="en-US" sz="2400" dirty="0" smtClean="0">
              <a:sym typeface="Symbol" pitchFamily="18" charset="2"/>
            </a:endParaRPr>
          </a:p>
          <a:p>
            <a:pPr lvl="1"/>
            <a:endParaRPr lang="en-US" sz="2400" dirty="0" smtClean="0"/>
          </a:p>
          <a:p>
            <a:pPr lvl="1"/>
            <a:r>
              <a:rPr lang="en-US" sz="2400" dirty="0" smtClean="0"/>
              <a:t>For a carry- in</a:t>
            </a:r>
            <a:br>
              <a:rPr lang="en-US" sz="2400" dirty="0" smtClean="0"/>
            </a:br>
            <a:r>
              <a:rPr lang="en-US" sz="2400" dirty="0" smtClean="0"/>
              <a:t>(Z) of 1:            </a:t>
            </a:r>
          </a:p>
          <a:p>
            <a:endParaRPr lang="en-US" dirty="0"/>
          </a:p>
        </p:txBody>
      </p:sp>
      <p:grpSp>
        <p:nvGrpSpPr>
          <p:cNvPr id="4" name="Group 4"/>
          <p:cNvGrpSpPr>
            <a:grpSpLocks/>
          </p:cNvGrpSpPr>
          <p:nvPr/>
        </p:nvGrpSpPr>
        <p:grpSpPr bwMode="auto">
          <a:xfrm>
            <a:off x="4495800" y="2590800"/>
            <a:ext cx="4170363" cy="1674813"/>
            <a:chOff x="2518" y="1592"/>
            <a:chExt cx="2627" cy="1055"/>
          </a:xfrm>
        </p:grpSpPr>
        <p:sp>
          <p:nvSpPr>
            <p:cNvPr id="6" name="Rectangle 5"/>
            <p:cNvSpPr>
              <a:spLocks noChangeArrowheads="1"/>
            </p:cNvSpPr>
            <p:nvPr/>
          </p:nvSpPr>
          <p:spPr bwMode="auto">
            <a:xfrm>
              <a:off x="2807" y="1592"/>
              <a:ext cx="128" cy="230"/>
            </a:xfrm>
            <a:prstGeom prst="rect">
              <a:avLst/>
            </a:prstGeom>
            <a:noFill/>
            <a:ln w="9525">
              <a:noFill/>
              <a:miter lim="800000"/>
              <a:headEnd/>
              <a:tailEnd/>
            </a:ln>
          </p:spPr>
          <p:txBody>
            <a:bodyPr wrap="none" lIns="0" tIns="0" rIns="0" bIns="0">
              <a:spAutoFit/>
            </a:bodyPr>
            <a:lstStyle/>
            <a:p>
              <a:r>
                <a:rPr lang="en-US" sz="2400" b="1">
                  <a:solidFill>
                    <a:srgbClr val="000000"/>
                  </a:solidFill>
                </a:rPr>
                <a:t>Z</a:t>
              </a:r>
              <a:endParaRPr lang="en-US" sz="2400" b="1"/>
            </a:p>
          </p:txBody>
        </p:sp>
        <p:sp>
          <p:nvSpPr>
            <p:cNvPr id="7" name="Rectangle 6"/>
            <p:cNvSpPr>
              <a:spLocks noChangeArrowheads="1"/>
            </p:cNvSpPr>
            <p:nvPr/>
          </p:nvSpPr>
          <p:spPr bwMode="auto">
            <a:xfrm>
              <a:off x="3368" y="1592"/>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8" name="Rectangle 7"/>
            <p:cNvSpPr>
              <a:spLocks noChangeArrowheads="1"/>
            </p:cNvSpPr>
            <p:nvPr/>
          </p:nvSpPr>
          <p:spPr bwMode="auto">
            <a:xfrm>
              <a:off x="3945" y="1592"/>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9" name="Rectangle 8"/>
            <p:cNvSpPr>
              <a:spLocks noChangeArrowheads="1"/>
            </p:cNvSpPr>
            <p:nvPr/>
          </p:nvSpPr>
          <p:spPr bwMode="auto">
            <a:xfrm>
              <a:off x="4497" y="1592"/>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10" name="Rectangle 9"/>
            <p:cNvSpPr>
              <a:spLocks noChangeArrowheads="1"/>
            </p:cNvSpPr>
            <p:nvPr/>
          </p:nvSpPr>
          <p:spPr bwMode="auto">
            <a:xfrm>
              <a:off x="5037" y="1592"/>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11" name="Rectangle 10"/>
            <p:cNvSpPr>
              <a:spLocks noChangeArrowheads="1"/>
            </p:cNvSpPr>
            <p:nvPr/>
          </p:nvSpPr>
          <p:spPr bwMode="auto">
            <a:xfrm>
              <a:off x="2785" y="1859"/>
              <a:ext cx="139" cy="230"/>
            </a:xfrm>
            <a:prstGeom prst="rect">
              <a:avLst/>
            </a:prstGeom>
            <a:noFill/>
            <a:ln w="9525">
              <a:noFill/>
              <a:miter lim="800000"/>
              <a:headEnd/>
              <a:tailEnd/>
            </a:ln>
          </p:spPr>
          <p:txBody>
            <a:bodyPr wrap="none" lIns="0" tIns="0" rIns="0" bIns="0">
              <a:spAutoFit/>
            </a:bodyPr>
            <a:lstStyle/>
            <a:p>
              <a:r>
                <a:rPr lang="en-US" sz="2400" b="1">
                  <a:solidFill>
                    <a:srgbClr val="000000"/>
                  </a:solidFill>
                </a:rPr>
                <a:t>X</a:t>
              </a:r>
              <a:endParaRPr lang="en-US" sz="2400" b="1"/>
            </a:p>
          </p:txBody>
        </p:sp>
        <p:sp>
          <p:nvSpPr>
            <p:cNvPr id="12" name="Rectangle 11"/>
            <p:cNvSpPr>
              <a:spLocks noChangeArrowheads="1"/>
            </p:cNvSpPr>
            <p:nvPr/>
          </p:nvSpPr>
          <p:spPr bwMode="auto">
            <a:xfrm>
              <a:off x="3368" y="1859"/>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13" name="Rectangle 12"/>
            <p:cNvSpPr>
              <a:spLocks noChangeArrowheads="1"/>
            </p:cNvSpPr>
            <p:nvPr/>
          </p:nvSpPr>
          <p:spPr bwMode="auto">
            <a:xfrm>
              <a:off x="3945" y="1859"/>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14" name="Rectangle 13"/>
            <p:cNvSpPr>
              <a:spLocks noChangeArrowheads="1"/>
            </p:cNvSpPr>
            <p:nvPr/>
          </p:nvSpPr>
          <p:spPr bwMode="auto">
            <a:xfrm>
              <a:off x="4497" y="1859"/>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15" name="Rectangle 14"/>
            <p:cNvSpPr>
              <a:spLocks noChangeArrowheads="1"/>
            </p:cNvSpPr>
            <p:nvPr/>
          </p:nvSpPr>
          <p:spPr bwMode="auto">
            <a:xfrm>
              <a:off x="5037" y="1859"/>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16" name="Rectangle 15"/>
            <p:cNvSpPr>
              <a:spLocks noChangeArrowheads="1"/>
            </p:cNvSpPr>
            <p:nvPr/>
          </p:nvSpPr>
          <p:spPr bwMode="auto">
            <a:xfrm>
              <a:off x="2629" y="2125"/>
              <a:ext cx="296" cy="230"/>
            </a:xfrm>
            <a:prstGeom prst="rect">
              <a:avLst/>
            </a:prstGeom>
            <a:noFill/>
            <a:ln w="9525">
              <a:noFill/>
              <a:miter lim="800000"/>
              <a:headEnd/>
              <a:tailEnd/>
            </a:ln>
          </p:spPr>
          <p:txBody>
            <a:bodyPr wrap="none" lIns="0" tIns="0" rIns="0" bIns="0">
              <a:spAutoFit/>
            </a:bodyPr>
            <a:lstStyle/>
            <a:p>
              <a:r>
                <a:rPr lang="en-US" sz="2400" b="1">
                  <a:solidFill>
                    <a:srgbClr val="000000"/>
                  </a:solidFill>
                </a:rPr>
                <a:t>+ Y</a:t>
              </a:r>
              <a:endParaRPr lang="en-US" sz="2400" b="1"/>
            </a:p>
          </p:txBody>
        </p:sp>
        <p:sp>
          <p:nvSpPr>
            <p:cNvPr id="17" name="Rectangle 16"/>
            <p:cNvSpPr>
              <a:spLocks noChangeArrowheads="1"/>
            </p:cNvSpPr>
            <p:nvPr/>
          </p:nvSpPr>
          <p:spPr bwMode="auto">
            <a:xfrm>
              <a:off x="2518" y="2344"/>
              <a:ext cx="418" cy="17"/>
            </a:xfrm>
            <a:prstGeom prst="rect">
              <a:avLst/>
            </a:prstGeom>
            <a:solidFill>
              <a:srgbClr val="000000"/>
            </a:solidFill>
            <a:ln w="9525">
              <a:noFill/>
              <a:miter lim="800000"/>
              <a:headEnd/>
              <a:tailEnd/>
            </a:ln>
          </p:spPr>
          <p:txBody>
            <a:bodyPr/>
            <a:lstStyle/>
            <a:p>
              <a:endParaRPr lang="en-US"/>
            </a:p>
          </p:txBody>
        </p:sp>
        <p:sp>
          <p:nvSpPr>
            <p:cNvPr id="18" name="Line 17"/>
            <p:cNvSpPr>
              <a:spLocks noChangeShapeType="1"/>
            </p:cNvSpPr>
            <p:nvPr/>
          </p:nvSpPr>
          <p:spPr bwMode="auto">
            <a:xfrm>
              <a:off x="2518" y="2344"/>
              <a:ext cx="418" cy="1"/>
            </a:xfrm>
            <a:prstGeom prst="line">
              <a:avLst/>
            </a:prstGeom>
            <a:noFill/>
            <a:ln w="0">
              <a:solidFill>
                <a:srgbClr val="000000"/>
              </a:solidFill>
              <a:round/>
              <a:headEnd/>
              <a:tailEnd/>
            </a:ln>
          </p:spPr>
          <p:txBody>
            <a:bodyPr/>
            <a:lstStyle/>
            <a:p>
              <a:endParaRPr lang="en-US"/>
            </a:p>
          </p:txBody>
        </p:sp>
        <p:sp>
          <p:nvSpPr>
            <p:cNvPr id="19" name="Rectangle 18"/>
            <p:cNvSpPr>
              <a:spLocks noChangeArrowheads="1"/>
            </p:cNvSpPr>
            <p:nvPr/>
          </p:nvSpPr>
          <p:spPr bwMode="auto">
            <a:xfrm>
              <a:off x="3212" y="2125"/>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+ 0</a:t>
              </a:r>
              <a:endParaRPr lang="en-US" sz="2400" b="1"/>
            </a:p>
          </p:txBody>
        </p:sp>
        <p:sp>
          <p:nvSpPr>
            <p:cNvPr id="20" name="Rectangle 19"/>
            <p:cNvSpPr>
              <a:spLocks noChangeArrowheads="1"/>
            </p:cNvSpPr>
            <p:nvPr/>
          </p:nvSpPr>
          <p:spPr bwMode="auto">
            <a:xfrm>
              <a:off x="3167" y="2344"/>
              <a:ext cx="309" cy="17"/>
            </a:xfrm>
            <a:prstGeom prst="rect">
              <a:avLst/>
            </a:prstGeom>
            <a:solidFill>
              <a:srgbClr val="000000"/>
            </a:solidFill>
            <a:ln w="9525">
              <a:noFill/>
              <a:miter lim="800000"/>
              <a:headEnd/>
              <a:tailEnd/>
            </a:ln>
          </p:spPr>
          <p:txBody>
            <a:bodyPr/>
            <a:lstStyle/>
            <a:p>
              <a:endParaRPr lang="en-US"/>
            </a:p>
          </p:txBody>
        </p:sp>
        <p:sp>
          <p:nvSpPr>
            <p:cNvPr id="21" name="Line 20"/>
            <p:cNvSpPr>
              <a:spLocks noChangeShapeType="1"/>
            </p:cNvSpPr>
            <p:nvPr/>
          </p:nvSpPr>
          <p:spPr bwMode="auto">
            <a:xfrm>
              <a:off x="3167" y="2344"/>
              <a:ext cx="309" cy="1"/>
            </a:xfrm>
            <a:prstGeom prst="line">
              <a:avLst/>
            </a:prstGeom>
            <a:noFill/>
            <a:ln w="0">
              <a:solidFill>
                <a:srgbClr val="000000"/>
              </a:solidFill>
              <a:round/>
              <a:headEnd/>
              <a:tailEnd/>
            </a:ln>
          </p:spPr>
          <p:txBody>
            <a:bodyPr/>
            <a:lstStyle/>
            <a:p>
              <a:endParaRPr lang="en-US"/>
            </a:p>
          </p:txBody>
        </p:sp>
        <p:sp>
          <p:nvSpPr>
            <p:cNvPr id="22" name="Rectangle 21"/>
            <p:cNvSpPr>
              <a:spLocks noChangeArrowheads="1"/>
            </p:cNvSpPr>
            <p:nvPr/>
          </p:nvSpPr>
          <p:spPr bwMode="auto">
            <a:xfrm>
              <a:off x="3788" y="2125"/>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+ 1</a:t>
              </a:r>
              <a:endParaRPr lang="en-US" sz="2400" b="1"/>
            </a:p>
          </p:txBody>
        </p:sp>
        <p:sp>
          <p:nvSpPr>
            <p:cNvPr id="23" name="Rectangle 22"/>
            <p:cNvSpPr>
              <a:spLocks noChangeArrowheads="1"/>
            </p:cNvSpPr>
            <p:nvPr/>
          </p:nvSpPr>
          <p:spPr bwMode="auto">
            <a:xfrm>
              <a:off x="3731" y="2344"/>
              <a:ext cx="322" cy="17"/>
            </a:xfrm>
            <a:prstGeom prst="rect">
              <a:avLst/>
            </a:prstGeom>
            <a:solidFill>
              <a:srgbClr val="000000"/>
            </a:solidFill>
            <a:ln w="9525">
              <a:noFill/>
              <a:miter lim="800000"/>
              <a:headEnd/>
              <a:tailEnd/>
            </a:ln>
          </p:spPr>
          <p:txBody>
            <a:bodyPr/>
            <a:lstStyle/>
            <a:p>
              <a:endParaRPr lang="en-US"/>
            </a:p>
          </p:txBody>
        </p:sp>
        <p:sp>
          <p:nvSpPr>
            <p:cNvPr id="24" name="Line 23"/>
            <p:cNvSpPr>
              <a:spLocks noChangeShapeType="1"/>
            </p:cNvSpPr>
            <p:nvPr/>
          </p:nvSpPr>
          <p:spPr bwMode="auto">
            <a:xfrm>
              <a:off x="3731" y="2344"/>
              <a:ext cx="322" cy="1"/>
            </a:xfrm>
            <a:prstGeom prst="line">
              <a:avLst/>
            </a:prstGeom>
            <a:noFill/>
            <a:ln w="0">
              <a:solidFill>
                <a:srgbClr val="000000"/>
              </a:solidFill>
              <a:round/>
              <a:headEnd/>
              <a:tailEnd/>
            </a:ln>
          </p:spPr>
          <p:txBody>
            <a:bodyPr/>
            <a:lstStyle/>
            <a:p>
              <a:endParaRPr lang="en-US"/>
            </a:p>
          </p:txBody>
        </p:sp>
        <p:sp>
          <p:nvSpPr>
            <p:cNvPr id="25" name="Rectangle 24"/>
            <p:cNvSpPr>
              <a:spLocks noChangeArrowheads="1"/>
            </p:cNvSpPr>
            <p:nvPr/>
          </p:nvSpPr>
          <p:spPr bwMode="auto">
            <a:xfrm>
              <a:off x="4340" y="2125"/>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+ 0</a:t>
              </a:r>
              <a:endParaRPr lang="en-US" sz="2400" b="1"/>
            </a:p>
          </p:txBody>
        </p:sp>
        <p:sp>
          <p:nvSpPr>
            <p:cNvPr id="26" name="Rectangle 25"/>
            <p:cNvSpPr>
              <a:spLocks noChangeArrowheads="1"/>
            </p:cNvSpPr>
            <p:nvPr/>
          </p:nvSpPr>
          <p:spPr bwMode="auto">
            <a:xfrm>
              <a:off x="4295" y="2344"/>
              <a:ext cx="310" cy="17"/>
            </a:xfrm>
            <a:prstGeom prst="rect">
              <a:avLst/>
            </a:prstGeom>
            <a:solidFill>
              <a:srgbClr val="000000"/>
            </a:solidFill>
            <a:ln w="9525">
              <a:noFill/>
              <a:miter lim="800000"/>
              <a:headEnd/>
              <a:tailEnd/>
            </a:ln>
          </p:spPr>
          <p:txBody>
            <a:bodyPr/>
            <a:lstStyle/>
            <a:p>
              <a:endParaRPr lang="en-US"/>
            </a:p>
          </p:txBody>
        </p:sp>
        <p:sp>
          <p:nvSpPr>
            <p:cNvPr id="27" name="Line 26"/>
            <p:cNvSpPr>
              <a:spLocks noChangeShapeType="1"/>
            </p:cNvSpPr>
            <p:nvPr/>
          </p:nvSpPr>
          <p:spPr bwMode="auto">
            <a:xfrm>
              <a:off x="4295" y="2344"/>
              <a:ext cx="310" cy="1"/>
            </a:xfrm>
            <a:prstGeom prst="line">
              <a:avLst/>
            </a:prstGeom>
            <a:noFill/>
            <a:ln w="0">
              <a:solidFill>
                <a:srgbClr val="000000"/>
              </a:solidFill>
              <a:round/>
              <a:headEnd/>
              <a:tailEnd/>
            </a:ln>
          </p:spPr>
          <p:txBody>
            <a:bodyPr/>
            <a:lstStyle/>
            <a:p>
              <a:endParaRPr lang="en-US"/>
            </a:p>
          </p:txBody>
        </p:sp>
        <p:sp>
          <p:nvSpPr>
            <p:cNvPr id="28" name="Rectangle 27"/>
            <p:cNvSpPr>
              <a:spLocks noChangeArrowheads="1"/>
            </p:cNvSpPr>
            <p:nvPr/>
          </p:nvSpPr>
          <p:spPr bwMode="auto">
            <a:xfrm>
              <a:off x="4881" y="2125"/>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+ 1</a:t>
              </a:r>
              <a:endParaRPr lang="en-US" sz="2400" b="1"/>
            </a:p>
          </p:txBody>
        </p:sp>
        <p:sp>
          <p:nvSpPr>
            <p:cNvPr id="29" name="Rectangle 28"/>
            <p:cNvSpPr>
              <a:spLocks noChangeArrowheads="1"/>
            </p:cNvSpPr>
            <p:nvPr/>
          </p:nvSpPr>
          <p:spPr bwMode="auto">
            <a:xfrm>
              <a:off x="4848" y="2344"/>
              <a:ext cx="297" cy="17"/>
            </a:xfrm>
            <a:prstGeom prst="rect">
              <a:avLst/>
            </a:prstGeom>
            <a:solidFill>
              <a:srgbClr val="000000"/>
            </a:solidFill>
            <a:ln w="9525">
              <a:noFill/>
              <a:miter lim="800000"/>
              <a:headEnd/>
              <a:tailEnd/>
            </a:ln>
          </p:spPr>
          <p:txBody>
            <a:bodyPr/>
            <a:lstStyle/>
            <a:p>
              <a:endParaRPr lang="en-US"/>
            </a:p>
          </p:txBody>
        </p:sp>
        <p:sp>
          <p:nvSpPr>
            <p:cNvPr id="30" name="Line 29"/>
            <p:cNvSpPr>
              <a:spLocks noChangeShapeType="1"/>
            </p:cNvSpPr>
            <p:nvPr/>
          </p:nvSpPr>
          <p:spPr bwMode="auto">
            <a:xfrm>
              <a:off x="4848" y="2344"/>
              <a:ext cx="297" cy="1"/>
            </a:xfrm>
            <a:prstGeom prst="line">
              <a:avLst/>
            </a:prstGeom>
            <a:noFill/>
            <a:ln w="0">
              <a:solidFill>
                <a:srgbClr val="000000"/>
              </a:solidFill>
              <a:round/>
              <a:headEnd/>
              <a:tailEnd/>
            </a:ln>
          </p:spPr>
          <p:txBody>
            <a:bodyPr/>
            <a:lstStyle/>
            <a:p>
              <a:endParaRPr lang="en-US"/>
            </a:p>
          </p:txBody>
        </p:sp>
        <p:sp>
          <p:nvSpPr>
            <p:cNvPr id="31" name="Rectangle 30"/>
            <p:cNvSpPr>
              <a:spLocks noChangeArrowheads="1"/>
            </p:cNvSpPr>
            <p:nvPr/>
          </p:nvSpPr>
          <p:spPr bwMode="auto">
            <a:xfrm>
              <a:off x="2641" y="2417"/>
              <a:ext cx="294" cy="230"/>
            </a:xfrm>
            <a:prstGeom prst="rect">
              <a:avLst/>
            </a:prstGeom>
            <a:noFill/>
            <a:ln w="9525">
              <a:noFill/>
              <a:miter lim="800000"/>
              <a:headEnd/>
              <a:tailEnd/>
            </a:ln>
          </p:spPr>
          <p:txBody>
            <a:bodyPr wrap="none" lIns="0" tIns="0" rIns="0" bIns="0">
              <a:spAutoFit/>
            </a:bodyPr>
            <a:lstStyle/>
            <a:p>
              <a:r>
                <a:rPr lang="en-US" sz="2400" b="1">
                  <a:solidFill>
                    <a:srgbClr val="000000"/>
                  </a:solidFill>
                </a:rPr>
                <a:t>C S</a:t>
              </a:r>
              <a:endParaRPr lang="en-US" sz="2400" b="1"/>
            </a:p>
          </p:txBody>
        </p:sp>
        <p:sp>
          <p:nvSpPr>
            <p:cNvPr id="32" name="Rectangle 31"/>
            <p:cNvSpPr>
              <a:spLocks noChangeArrowheads="1"/>
            </p:cNvSpPr>
            <p:nvPr/>
          </p:nvSpPr>
          <p:spPr bwMode="auto">
            <a:xfrm>
              <a:off x="3224" y="2417"/>
              <a:ext cx="144" cy="230"/>
            </a:xfrm>
            <a:prstGeom prst="rect">
              <a:avLst/>
            </a:prstGeom>
            <a:noFill/>
            <a:ln w="9525">
              <a:noFill/>
              <a:miter lim="800000"/>
              <a:headEnd/>
              <a:tailEnd/>
            </a:ln>
          </p:spPr>
          <p:txBody>
            <a:bodyPr wrap="none" lIns="0" tIns="0" rIns="0" bIns="0">
              <a:spAutoFit/>
            </a:bodyPr>
            <a:lstStyle/>
            <a:p>
              <a:r>
                <a:rPr lang="en-US" sz="2400" b="1">
                  <a:solidFill>
                    <a:srgbClr val="000000"/>
                  </a:solidFill>
                </a:rPr>
                <a:t>0 </a:t>
              </a:r>
              <a:endParaRPr lang="en-US" sz="2400" b="1"/>
            </a:p>
          </p:txBody>
        </p:sp>
        <p:sp>
          <p:nvSpPr>
            <p:cNvPr id="33" name="Rectangle 32"/>
            <p:cNvSpPr>
              <a:spLocks noChangeArrowheads="1"/>
            </p:cNvSpPr>
            <p:nvPr/>
          </p:nvSpPr>
          <p:spPr bwMode="auto">
            <a:xfrm>
              <a:off x="3368" y="2417"/>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34" name="Rectangle 33"/>
            <p:cNvSpPr>
              <a:spLocks noChangeArrowheads="1"/>
            </p:cNvSpPr>
            <p:nvPr/>
          </p:nvSpPr>
          <p:spPr bwMode="auto">
            <a:xfrm>
              <a:off x="3801" y="2417"/>
              <a:ext cx="240" cy="230"/>
            </a:xfrm>
            <a:prstGeom prst="rect">
              <a:avLst/>
            </a:prstGeom>
            <a:noFill/>
            <a:ln w="9525">
              <a:noFill/>
              <a:miter lim="800000"/>
              <a:headEnd/>
              <a:tailEnd/>
            </a:ln>
          </p:spPr>
          <p:txBody>
            <a:bodyPr wrap="none" lIns="0" tIns="0" rIns="0" bIns="0">
              <a:spAutoFit/>
            </a:bodyPr>
            <a:lstStyle/>
            <a:p>
              <a:r>
                <a:rPr lang="en-US" sz="2400" b="1">
                  <a:solidFill>
                    <a:srgbClr val="000000"/>
                  </a:solidFill>
                </a:rPr>
                <a:t>0 1</a:t>
              </a:r>
              <a:endParaRPr lang="en-US" sz="2400" b="1"/>
            </a:p>
          </p:txBody>
        </p:sp>
        <p:sp>
          <p:nvSpPr>
            <p:cNvPr id="35" name="Rectangle 34"/>
            <p:cNvSpPr>
              <a:spLocks noChangeArrowheads="1"/>
            </p:cNvSpPr>
            <p:nvPr/>
          </p:nvSpPr>
          <p:spPr bwMode="auto">
            <a:xfrm>
              <a:off x="4353" y="2417"/>
              <a:ext cx="240" cy="230"/>
            </a:xfrm>
            <a:prstGeom prst="rect">
              <a:avLst/>
            </a:prstGeom>
            <a:noFill/>
            <a:ln w="9525">
              <a:noFill/>
              <a:miter lim="800000"/>
              <a:headEnd/>
              <a:tailEnd/>
            </a:ln>
          </p:spPr>
          <p:txBody>
            <a:bodyPr wrap="none" lIns="0" tIns="0" rIns="0" bIns="0">
              <a:spAutoFit/>
            </a:bodyPr>
            <a:lstStyle/>
            <a:p>
              <a:r>
                <a:rPr lang="en-US" sz="2400" b="1">
                  <a:solidFill>
                    <a:srgbClr val="000000"/>
                  </a:solidFill>
                </a:rPr>
                <a:t>0 1</a:t>
              </a:r>
              <a:endParaRPr lang="en-US" sz="2400" b="1"/>
            </a:p>
          </p:txBody>
        </p:sp>
        <p:sp>
          <p:nvSpPr>
            <p:cNvPr id="36" name="Rectangle 35"/>
            <p:cNvSpPr>
              <a:spLocks noChangeArrowheads="1"/>
            </p:cNvSpPr>
            <p:nvPr/>
          </p:nvSpPr>
          <p:spPr bwMode="auto">
            <a:xfrm>
              <a:off x="4893" y="2417"/>
              <a:ext cx="240" cy="230"/>
            </a:xfrm>
            <a:prstGeom prst="rect">
              <a:avLst/>
            </a:prstGeom>
            <a:noFill/>
            <a:ln w="9525">
              <a:noFill/>
              <a:miter lim="800000"/>
              <a:headEnd/>
              <a:tailEnd/>
            </a:ln>
          </p:spPr>
          <p:txBody>
            <a:bodyPr wrap="none" lIns="0" tIns="0" rIns="0" bIns="0">
              <a:spAutoFit/>
            </a:bodyPr>
            <a:lstStyle/>
            <a:p>
              <a:r>
                <a:rPr lang="en-US" sz="2400" b="1" dirty="0">
                  <a:solidFill>
                    <a:srgbClr val="000000"/>
                  </a:solidFill>
                </a:rPr>
                <a:t>1 0</a:t>
              </a:r>
              <a:endParaRPr lang="en-US" sz="2400" b="1" dirty="0"/>
            </a:p>
          </p:txBody>
        </p:sp>
      </p:grpSp>
      <p:grpSp>
        <p:nvGrpSpPr>
          <p:cNvPr id="37" name="Group 36"/>
          <p:cNvGrpSpPr>
            <a:grpSpLocks/>
          </p:cNvGrpSpPr>
          <p:nvPr/>
        </p:nvGrpSpPr>
        <p:grpSpPr bwMode="auto">
          <a:xfrm>
            <a:off x="4495800" y="4572000"/>
            <a:ext cx="4168775" cy="1674813"/>
            <a:chOff x="2530" y="2793"/>
            <a:chExt cx="2626" cy="1055"/>
          </a:xfrm>
        </p:grpSpPr>
        <p:sp>
          <p:nvSpPr>
            <p:cNvPr id="38" name="Rectangle 37"/>
            <p:cNvSpPr>
              <a:spLocks noChangeArrowheads="1"/>
            </p:cNvSpPr>
            <p:nvPr/>
          </p:nvSpPr>
          <p:spPr bwMode="auto">
            <a:xfrm>
              <a:off x="2818" y="2793"/>
              <a:ext cx="128" cy="230"/>
            </a:xfrm>
            <a:prstGeom prst="rect">
              <a:avLst/>
            </a:prstGeom>
            <a:noFill/>
            <a:ln w="9525">
              <a:noFill/>
              <a:miter lim="800000"/>
              <a:headEnd/>
              <a:tailEnd/>
            </a:ln>
          </p:spPr>
          <p:txBody>
            <a:bodyPr wrap="none" lIns="0" tIns="0" rIns="0" bIns="0">
              <a:spAutoFit/>
            </a:bodyPr>
            <a:lstStyle/>
            <a:p>
              <a:r>
                <a:rPr lang="en-US" sz="2400" b="1">
                  <a:solidFill>
                    <a:srgbClr val="000000"/>
                  </a:solidFill>
                </a:rPr>
                <a:t>Z</a:t>
              </a:r>
              <a:endParaRPr lang="en-US" sz="2400" b="1"/>
            </a:p>
          </p:txBody>
        </p:sp>
        <p:sp>
          <p:nvSpPr>
            <p:cNvPr id="39" name="Rectangle 38"/>
            <p:cNvSpPr>
              <a:spLocks noChangeArrowheads="1"/>
            </p:cNvSpPr>
            <p:nvPr/>
          </p:nvSpPr>
          <p:spPr bwMode="auto">
            <a:xfrm>
              <a:off x="3380" y="2793"/>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40" name="Rectangle 39"/>
            <p:cNvSpPr>
              <a:spLocks noChangeArrowheads="1"/>
            </p:cNvSpPr>
            <p:nvPr/>
          </p:nvSpPr>
          <p:spPr bwMode="auto">
            <a:xfrm>
              <a:off x="3953" y="2793"/>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41" name="Rectangle 40"/>
            <p:cNvSpPr>
              <a:spLocks noChangeArrowheads="1"/>
            </p:cNvSpPr>
            <p:nvPr/>
          </p:nvSpPr>
          <p:spPr bwMode="auto">
            <a:xfrm>
              <a:off x="4507" y="2793"/>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42" name="Rectangle 41"/>
            <p:cNvSpPr>
              <a:spLocks noChangeArrowheads="1"/>
            </p:cNvSpPr>
            <p:nvPr/>
          </p:nvSpPr>
          <p:spPr bwMode="auto">
            <a:xfrm>
              <a:off x="5049" y="2793"/>
              <a:ext cx="96" cy="230"/>
            </a:xfrm>
            <a:prstGeom prst="rect">
              <a:avLst/>
            </a:prstGeom>
            <a:noFill/>
            <a:ln w="9525">
              <a:noFill/>
              <a:miter lim="800000"/>
              <a:headEnd/>
              <a:tailEnd/>
            </a:ln>
          </p:spPr>
          <p:txBody>
            <a:bodyPr wrap="none" lIns="0" tIns="0" rIns="0" bIns="0">
              <a:spAutoFit/>
            </a:bodyPr>
            <a:lstStyle/>
            <a:p>
              <a:r>
                <a:rPr lang="en-US" sz="2400" b="1" dirty="0">
                  <a:solidFill>
                    <a:srgbClr val="000000"/>
                  </a:solidFill>
                </a:rPr>
                <a:t>1</a:t>
              </a:r>
              <a:endParaRPr lang="en-US" sz="2400" b="1" dirty="0"/>
            </a:p>
          </p:txBody>
        </p:sp>
        <p:sp>
          <p:nvSpPr>
            <p:cNvPr id="43" name="Rectangle 42"/>
            <p:cNvSpPr>
              <a:spLocks noChangeArrowheads="1"/>
            </p:cNvSpPr>
            <p:nvPr/>
          </p:nvSpPr>
          <p:spPr bwMode="auto">
            <a:xfrm>
              <a:off x="2795" y="3060"/>
              <a:ext cx="139" cy="230"/>
            </a:xfrm>
            <a:prstGeom prst="rect">
              <a:avLst/>
            </a:prstGeom>
            <a:noFill/>
            <a:ln w="9525">
              <a:noFill/>
              <a:miter lim="800000"/>
              <a:headEnd/>
              <a:tailEnd/>
            </a:ln>
          </p:spPr>
          <p:txBody>
            <a:bodyPr wrap="none" lIns="0" tIns="0" rIns="0" bIns="0">
              <a:spAutoFit/>
            </a:bodyPr>
            <a:lstStyle/>
            <a:p>
              <a:r>
                <a:rPr lang="en-US" sz="2400" b="1">
                  <a:solidFill>
                    <a:srgbClr val="000000"/>
                  </a:solidFill>
                </a:rPr>
                <a:t>X</a:t>
              </a:r>
              <a:endParaRPr lang="en-US" sz="2400" b="1"/>
            </a:p>
          </p:txBody>
        </p:sp>
        <p:sp>
          <p:nvSpPr>
            <p:cNvPr id="44" name="Rectangle 43"/>
            <p:cNvSpPr>
              <a:spLocks noChangeArrowheads="1"/>
            </p:cNvSpPr>
            <p:nvPr/>
          </p:nvSpPr>
          <p:spPr bwMode="auto">
            <a:xfrm>
              <a:off x="3380" y="3060"/>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45" name="Rectangle 44"/>
            <p:cNvSpPr>
              <a:spLocks noChangeArrowheads="1"/>
            </p:cNvSpPr>
            <p:nvPr/>
          </p:nvSpPr>
          <p:spPr bwMode="auto">
            <a:xfrm>
              <a:off x="3953" y="3060"/>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46" name="Rectangle 45"/>
            <p:cNvSpPr>
              <a:spLocks noChangeArrowheads="1"/>
            </p:cNvSpPr>
            <p:nvPr/>
          </p:nvSpPr>
          <p:spPr bwMode="auto">
            <a:xfrm>
              <a:off x="4507" y="3060"/>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47" name="Rectangle 46"/>
            <p:cNvSpPr>
              <a:spLocks noChangeArrowheads="1"/>
            </p:cNvSpPr>
            <p:nvPr/>
          </p:nvSpPr>
          <p:spPr bwMode="auto">
            <a:xfrm>
              <a:off x="5049" y="3060"/>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48" name="Rectangle 47"/>
            <p:cNvSpPr>
              <a:spLocks noChangeArrowheads="1"/>
            </p:cNvSpPr>
            <p:nvPr/>
          </p:nvSpPr>
          <p:spPr bwMode="auto">
            <a:xfrm>
              <a:off x="2640" y="3328"/>
              <a:ext cx="296" cy="230"/>
            </a:xfrm>
            <a:prstGeom prst="rect">
              <a:avLst/>
            </a:prstGeom>
            <a:noFill/>
            <a:ln w="9525">
              <a:noFill/>
              <a:miter lim="800000"/>
              <a:headEnd/>
              <a:tailEnd/>
            </a:ln>
          </p:spPr>
          <p:txBody>
            <a:bodyPr wrap="none" lIns="0" tIns="0" rIns="0" bIns="0">
              <a:spAutoFit/>
            </a:bodyPr>
            <a:lstStyle/>
            <a:p>
              <a:r>
                <a:rPr lang="en-US" sz="2400" b="1">
                  <a:solidFill>
                    <a:srgbClr val="000000"/>
                  </a:solidFill>
                </a:rPr>
                <a:t>+ Y</a:t>
              </a:r>
              <a:endParaRPr lang="en-US" sz="2400" b="1"/>
            </a:p>
          </p:txBody>
        </p:sp>
        <p:sp>
          <p:nvSpPr>
            <p:cNvPr id="49" name="Rectangle 48"/>
            <p:cNvSpPr>
              <a:spLocks noChangeArrowheads="1"/>
            </p:cNvSpPr>
            <p:nvPr/>
          </p:nvSpPr>
          <p:spPr bwMode="auto">
            <a:xfrm>
              <a:off x="2530" y="3545"/>
              <a:ext cx="415" cy="18"/>
            </a:xfrm>
            <a:prstGeom prst="rect">
              <a:avLst/>
            </a:prstGeom>
            <a:solidFill>
              <a:srgbClr val="000000"/>
            </a:solidFill>
            <a:ln w="9525">
              <a:noFill/>
              <a:miter lim="800000"/>
              <a:headEnd/>
              <a:tailEnd/>
            </a:ln>
          </p:spPr>
          <p:txBody>
            <a:bodyPr/>
            <a:lstStyle/>
            <a:p>
              <a:endParaRPr lang="en-US"/>
            </a:p>
          </p:txBody>
        </p:sp>
        <p:sp>
          <p:nvSpPr>
            <p:cNvPr id="50" name="Line 49"/>
            <p:cNvSpPr>
              <a:spLocks noChangeShapeType="1"/>
            </p:cNvSpPr>
            <p:nvPr/>
          </p:nvSpPr>
          <p:spPr bwMode="auto">
            <a:xfrm>
              <a:off x="2530" y="3545"/>
              <a:ext cx="415" cy="1"/>
            </a:xfrm>
            <a:prstGeom prst="line">
              <a:avLst/>
            </a:prstGeom>
            <a:noFill/>
            <a:ln w="0">
              <a:solidFill>
                <a:srgbClr val="000000"/>
              </a:solidFill>
              <a:round/>
              <a:headEnd/>
              <a:tailEnd/>
            </a:ln>
          </p:spPr>
          <p:txBody>
            <a:bodyPr/>
            <a:lstStyle/>
            <a:p>
              <a:endParaRPr lang="en-US"/>
            </a:p>
          </p:txBody>
        </p:sp>
        <p:sp>
          <p:nvSpPr>
            <p:cNvPr id="51" name="Rectangle 50"/>
            <p:cNvSpPr>
              <a:spLocks noChangeArrowheads="1"/>
            </p:cNvSpPr>
            <p:nvPr/>
          </p:nvSpPr>
          <p:spPr bwMode="auto">
            <a:xfrm>
              <a:off x="3225" y="3328"/>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+ 0</a:t>
              </a:r>
              <a:endParaRPr lang="en-US" sz="2400" b="1"/>
            </a:p>
          </p:txBody>
        </p:sp>
        <p:sp>
          <p:nvSpPr>
            <p:cNvPr id="52" name="Rectangle 51"/>
            <p:cNvSpPr>
              <a:spLocks noChangeArrowheads="1"/>
            </p:cNvSpPr>
            <p:nvPr/>
          </p:nvSpPr>
          <p:spPr bwMode="auto">
            <a:xfrm>
              <a:off x="3180" y="3545"/>
              <a:ext cx="307" cy="18"/>
            </a:xfrm>
            <a:prstGeom prst="rect">
              <a:avLst/>
            </a:prstGeom>
            <a:solidFill>
              <a:srgbClr val="000000"/>
            </a:solidFill>
            <a:ln w="9525">
              <a:noFill/>
              <a:miter lim="800000"/>
              <a:headEnd/>
              <a:tailEnd/>
            </a:ln>
          </p:spPr>
          <p:txBody>
            <a:bodyPr/>
            <a:lstStyle/>
            <a:p>
              <a:endParaRPr lang="en-US"/>
            </a:p>
          </p:txBody>
        </p:sp>
        <p:sp>
          <p:nvSpPr>
            <p:cNvPr id="53" name="Line 52"/>
            <p:cNvSpPr>
              <a:spLocks noChangeShapeType="1"/>
            </p:cNvSpPr>
            <p:nvPr/>
          </p:nvSpPr>
          <p:spPr bwMode="auto">
            <a:xfrm>
              <a:off x="3180" y="3545"/>
              <a:ext cx="307" cy="1"/>
            </a:xfrm>
            <a:prstGeom prst="line">
              <a:avLst/>
            </a:prstGeom>
            <a:noFill/>
            <a:ln w="0">
              <a:solidFill>
                <a:srgbClr val="000000"/>
              </a:solidFill>
              <a:round/>
              <a:headEnd/>
              <a:tailEnd/>
            </a:ln>
          </p:spPr>
          <p:txBody>
            <a:bodyPr/>
            <a:lstStyle/>
            <a:p>
              <a:endParaRPr lang="en-US"/>
            </a:p>
          </p:txBody>
        </p:sp>
        <p:sp>
          <p:nvSpPr>
            <p:cNvPr id="54" name="Rectangle 53"/>
            <p:cNvSpPr>
              <a:spLocks noChangeArrowheads="1"/>
            </p:cNvSpPr>
            <p:nvPr/>
          </p:nvSpPr>
          <p:spPr bwMode="auto">
            <a:xfrm>
              <a:off x="3798" y="3328"/>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+ 1</a:t>
              </a:r>
              <a:endParaRPr lang="en-US" sz="2400" b="1"/>
            </a:p>
          </p:txBody>
        </p:sp>
        <p:sp>
          <p:nvSpPr>
            <p:cNvPr id="55" name="Rectangle 54"/>
            <p:cNvSpPr>
              <a:spLocks noChangeArrowheads="1"/>
            </p:cNvSpPr>
            <p:nvPr/>
          </p:nvSpPr>
          <p:spPr bwMode="auto">
            <a:xfrm>
              <a:off x="3742" y="3545"/>
              <a:ext cx="319" cy="18"/>
            </a:xfrm>
            <a:prstGeom prst="rect">
              <a:avLst/>
            </a:prstGeom>
            <a:solidFill>
              <a:srgbClr val="000000"/>
            </a:solidFill>
            <a:ln w="9525">
              <a:noFill/>
              <a:miter lim="800000"/>
              <a:headEnd/>
              <a:tailEnd/>
            </a:ln>
          </p:spPr>
          <p:txBody>
            <a:bodyPr/>
            <a:lstStyle/>
            <a:p>
              <a:endParaRPr lang="en-US"/>
            </a:p>
          </p:txBody>
        </p:sp>
        <p:sp>
          <p:nvSpPr>
            <p:cNvPr id="56" name="Line 55"/>
            <p:cNvSpPr>
              <a:spLocks noChangeShapeType="1"/>
            </p:cNvSpPr>
            <p:nvPr/>
          </p:nvSpPr>
          <p:spPr bwMode="auto">
            <a:xfrm>
              <a:off x="3742" y="3545"/>
              <a:ext cx="319" cy="1"/>
            </a:xfrm>
            <a:prstGeom prst="line">
              <a:avLst/>
            </a:prstGeom>
            <a:noFill/>
            <a:ln w="0">
              <a:solidFill>
                <a:srgbClr val="000000"/>
              </a:solidFill>
              <a:round/>
              <a:headEnd/>
              <a:tailEnd/>
            </a:ln>
          </p:spPr>
          <p:txBody>
            <a:bodyPr/>
            <a:lstStyle/>
            <a:p>
              <a:endParaRPr lang="en-US"/>
            </a:p>
          </p:txBody>
        </p:sp>
        <p:sp>
          <p:nvSpPr>
            <p:cNvPr id="57" name="Rectangle 56"/>
            <p:cNvSpPr>
              <a:spLocks noChangeArrowheads="1"/>
            </p:cNvSpPr>
            <p:nvPr/>
          </p:nvSpPr>
          <p:spPr bwMode="auto">
            <a:xfrm>
              <a:off x="4352" y="3328"/>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+ 0</a:t>
              </a:r>
              <a:endParaRPr lang="en-US" sz="2400" b="1"/>
            </a:p>
          </p:txBody>
        </p:sp>
        <p:sp>
          <p:nvSpPr>
            <p:cNvPr id="58" name="Rectangle 57"/>
            <p:cNvSpPr>
              <a:spLocks noChangeArrowheads="1"/>
            </p:cNvSpPr>
            <p:nvPr/>
          </p:nvSpPr>
          <p:spPr bwMode="auto">
            <a:xfrm>
              <a:off x="4306" y="3545"/>
              <a:ext cx="308" cy="18"/>
            </a:xfrm>
            <a:prstGeom prst="rect">
              <a:avLst/>
            </a:prstGeom>
            <a:solidFill>
              <a:srgbClr val="000000"/>
            </a:solidFill>
            <a:ln w="9525">
              <a:noFill/>
              <a:miter lim="800000"/>
              <a:headEnd/>
              <a:tailEnd/>
            </a:ln>
          </p:spPr>
          <p:txBody>
            <a:bodyPr/>
            <a:lstStyle/>
            <a:p>
              <a:endParaRPr lang="en-US"/>
            </a:p>
          </p:txBody>
        </p:sp>
        <p:sp>
          <p:nvSpPr>
            <p:cNvPr id="59" name="Line 58"/>
            <p:cNvSpPr>
              <a:spLocks noChangeShapeType="1"/>
            </p:cNvSpPr>
            <p:nvPr/>
          </p:nvSpPr>
          <p:spPr bwMode="auto">
            <a:xfrm>
              <a:off x="4306" y="3545"/>
              <a:ext cx="308" cy="1"/>
            </a:xfrm>
            <a:prstGeom prst="line">
              <a:avLst/>
            </a:prstGeom>
            <a:noFill/>
            <a:ln w="0">
              <a:solidFill>
                <a:srgbClr val="000000"/>
              </a:solidFill>
              <a:round/>
              <a:headEnd/>
              <a:tailEnd/>
            </a:ln>
          </p:spPr>
          <p:txBody>
            <a:bodyPr/>
            <a:lstStyle/>
            <a:p>
              <a:endParaRPr lang="en-US"/>
            </a:p>
          </p:txBody>
        </p:sp>
        <p:sp>
          <p:nvSpPr>
            <p:cNvPr id="60" name="Rectangle 59"/>
            <p:cNvSpPr>
              <a:spLocks noChangeArrowheads="1"/>
            </p:cNvSpPr>
            <p:nvPr/>
          </p:nvSpPr>
          <p:spPr bwMode="auto">
            <a:xfrm>
              <a:off x="4894" y="3328"/>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+ 1</a:t>
              </a:r>
              <a:endParaRPr lang="en-US" sz="2400" b="1"/>
            </a:p>
          </p:txBody>
        </p:sp>
        <p:sp>
          <p:nvSpPr>
            <p:cNvPr id="61" name="Rectangle 60"/>
            <p:cNvSpPr>
              <a:spLocks noChangeArrowheads="1"/>
            </p:cNvSpPr>
            <p:nvPr/>
          </p:nvSpPr>
          <p:spPr bwMode="auto">
            <a:xfrm>
              <a:off x="4860" y="3545"/>
              <a:ext cx="296" cy="18"/>
            </a:xfrm>
            <a:prstGeom prst="rect">
              <a:avLst/>
            </a:prstGeom>
            <a:solidFill>
              <a:srgbClr val="000000"/>
            </a:solidFill>
            <a:ln w="9525">
              <a:noFill/>
              <a:miter lim="800000"/>
              <a:headEnd/>
              <a:tailEnd/>
            </a:ln>
          </p:spPr>
          <p:txBody>
            <a:bodyPr/>
            <a:lstStyle/>
            <a:p>
              <a:endParaRPr lang="en-US"/>
            </a:p>
          </p:txBody>
        </p:sp>
        <p:sp>
          <p:nvSpPr>
            <p:cNvPr id="62" name="Line 61"/>
            <p:cNvSpPr>
              <a:spLocks noChangeShapeType="1"/>
            </p:cNvSpPr>
            <p:nvPr/>
          </p:nvSpPr>
          <p:spPr bwMode="auto">
            <a:xfrm>
              <a:off x="4860" y="3545"/>
              <a:ext cx="296" cy="1"/>
            </a:xfrm>
            <a:prstGeom prst="line">
              <a:avLst/>
            </a:prstGeom>
            <a:noFill/>
            <a:ln w="0">
              <a:solidFill>
                <a:srgbClr val="000000"/>
              </a:solidFill>
              <a:round/>
              <a:headEnd/>
              <a:tailEnd/>
            </a:ln>
          </p:spPr>
          <p:txBody>
            <a:bodyPr/>
            <a:lstStyle/>
            <a:p>
              <a:endParaRPr lang="en-US"/>
            </a:p>
          </p:txBody>
        </p:sp>
        <p:sp>
          <p:nvSpPr>
            <p:cNvPr id="63" name="Rectangle 62"/>
            <p:cNvSpPr>
              <a:spLocks noChangeArrowheads="1"/>
            </p:cNvSpPr>
            <p:nvPr/>
          </p:nvSpPr>
          <p:spPr bwMode="auto">
            <a:xfrm>
              <a:off x="2651" y="3618"/>
              <a:ext cx="294" cy="230"/>
            </a:xfrm>
            <a:prstGeom prst="rect">
              <a:avLst/>
            </a:prstGeom>
            <a:noFill/>
            <a:ln w="9525">
              <a:noFill/>
              <a:miter lim="800000"/>
              <a:headEnd/>
              <a:tailEnd/>
            </a:ln>
          </p:spPr>
          <p:txBody>
            <a:bodyPr wrap="none" lIns="0" tIns="0" rIns="0" bIns="0">
              <a:spAutoFit/>
            </a:bodyPr>
            <a:lstStyle/>
            <a:p>
              <a:r>
                <a:rPr lang="en-US" sz="2400" b="1">
                  <a:solidFill>
                    <a:srgbClr val="000000"/>
                  </a:solidFill>
                </a:rPr>
                <a:t>C S</a:t>
              </a:r>
              <a:endParaRPr lang="en-US" sz="2400" b="1"/>
            </a:p>
          </p:txBody>
        </p:sp>
        <p:sp>
          <p:nvSpPr>
            <p:cNvPr id="64" name="Rectangle 63"/>
            <p:cNvSpPr>
              <a:spLocks noChangeArrowheads="1"/>
            </p:cNvSpPr>
            <p:nvPr/>
          </p:nvSpPr>
          <p:spPr bwMode="auto">
            <a:xfrm>
              <a:off x="3236" y="3618"/>
              <a:ext cx="240" cy="230"/>
            </a:xfrm>
            <a:prstGeom prst="rect">
              <a:avLst/>
            </a:prstGeom>
            <a:noFill/>
            <a:ln w="9525">
              <a:noFill/>
              <a:miter lim="800000"/>
              <a:headEnd/>
              <a:tailEnd/>
            </a:ln>
          </p:spPr>
          <p:txBody>
            <a:bodyPr wrap="none" lIns="0" tIns="0" rIns="0" bIns="0">
              <a:spAutoFit/>
            </a:bodyPr>
            <a:lstStyle/>
            <a:p>
              <a:r>
                <a:rPr lang="en-US" sz="2400" b="1">
                  <a:solidFill>
                    <a:srgbClr val="000000"/>
                  </a:solidFill>
                </a:rPr>
                <a:t>0 1</a:t>
              </a:r>
              <a:endParaRPr lang="en-US" sz="2400" b="1"/>
            </a:p>
          </p:txBody>
        </p:sp>
        <p:sp>
          <p:nvSpPr>
            <p:cNvPr id="65" name="Rectangle 64"/>
            <p:cNvSpPr>
              <a:spLocks noChangeArrowheads="1"/>
            </p:cNvSpPr>
            <p:nvPr/>
          </p:nvSpPr>
          <p:spPr bwMode="auto">
            <a:xfrm>
              <a:off x="3809" y="3618"/>
              <a:ext cx="240" cy="230"/>
            </a:xfrm>
            <a:prstGeom prst="rect">
              <a:avLst/>
            </a:prstGeom>
            <a:noFill/>
            <a:ln w="9525">
              <a:noFill/>
              <a:miter lim="800000"/>
              <a:headEnd/>
              <a:tailEnd/>
            </a:ln>
          </p:spPr>
          <p:txBody>
            <a:bodyPr wrap="none" lIns="0" tIns="0" rIns="0" bIns="0">
              <a:spAutoFit/>
            </a:bodyPr>
            <a:lstStyle/>
            <a:p>
              <a:r>
                <a:rPr lang="en-US" sz="2400" b="1">
                  <a:solidFill>
                    <a:srgbClr val="000000"/>
                  </a:solidFill>
                </a:rPr>
                <a:t>1 0</a:t>
              </a:r>
              <a:endParaRPr lang="en-US" sz="2400" b="1"/>
            </a:p>
          </p:txBody>
        </p:sp>
        <p:sp>
          <p:nvSpPr>
            <p:cNvPr id="66" name="Rectangle 65"/>
            <p:cNvSpPr>
              <a:spLocks noChangeArrowheads="1"/>
            </p:cNvSpPr>
            <p:nvPr/>
          </p:nvSpPr>
          <p:spPr bwMode="auto">
            <a:xfrm>
              <a:off x="4363" y="3618"/>
              <a:ext cx="240" cy="230"/>
            </a:xfrm>
            <a:prstGeom prst="rect">
              <a:avLst/>
            </a:prstGeom>
            <a:noFill/>
            <a:ln w="9525">
              <a:noFill/>
              <a:miter lim="800000"/>
              <a:headEnd/>
              <a:tailEnd/>
            </a:ln>
          </p:spPr>
          <p:txBody>
            <a:bodyPr wrap="none" lIns="0" tIns="0" rIns="0" bIns="0">
              <a:spAutoFit/>
            </a:bodyPr>
            <a:lstStyle/>
            <a:p>
              <a:r>
                <a:rPr lang="en-US" sz="2400" b="1">
                  <a:solidFill>
                    <a:srgbClr val="000000"/>
                  </a:solidFill>
                </a:rPr>
                <a:t>1 0</a:t>
              </a:r>
              <a:endParaRPr lang="en-US" sz="2400" b="1"/>
            </a:p>
          </p:txBody>
        </p:sp>
        <p:sp>
          <p:nvSpPr>
            <p:cNvPr id="67" name="Rectangle 66"/>
            <p:cNvSpPr>
              <a:spLocks noChangeArrowheads="1"/>
            </p:cNvSpPr>
            <p:nvPr/>
          </p:nvSpPr>
          <p:spPr bwMode="auto">
            <a:xfrm>
              <a:off x="4905" y="3618"/>
              <a:ext cx="144" cy="230"/>
            </a:xfrm>
            <a:prstGeom prst="rect">
              <a:avLst/>
            </a:prstGeom>
            <a:noFill/>
            <a:ln w="9525">
              <a:noFill/>
              <a:miter lim="800000"/>
              <a:headEnd/>
              <a:tailEnd/>
            </a:ln>
          </p:spPr>
          <p:txBody>
            <a:bodyPr wrap="none" lIns="0" tIns="0" rIns="0" bIns="0">
              <a:spAutoFit/>
            </a:bodyPr>
            <a:lstStyle/>
            <a:p>
              <a:r>
                <a:rPr lang="en-US" sz="2400" b="1">
                  <a:solidFill>
                    <a:srgbClr val="000000"/>
                  </a:solidFill>
                </a:rPr>
                <a:t>1 </a:t>
              </a:r>
              <a:endParaRPr lang="en-US" sz="2400" b="1"/>
            </a:p>
          </p:txBody>
        </p:sp>
        <p:sp>
          <p:nvSpPr>
            <p:cNvPr id="68" name="Rectangle 67"/>
            <p:cNvSpPr>
              <a:spLocks noChangeArrowheads="1"/>
            </p:cNvSpPr>
            <p:nvPr/>
          </p:nvSpPr>
          <p:spPr bwMode="auto">
            <a:xfrm>
              <a:off x="5049" y="3618"/>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Logic Optimization: Full-Adder</a:t>
            </a:r>
            <a:endParaRPr lang="en-US" dirty="0"/>
          </a:p>
        </p:txBody>
      </p:sp>
      <p:sp>
        <p:nvSpPr>
          <p:cNvPr id="5" name="Content Placeholder 4"/>
          <p:cNvSpPr>
            <a:spLocks noGrp="1"/>
          </p:cNvSpPr>
          <p:nvPr>
            <p:ph idx="1"/>
          </p:nvPr>
        </p:nvSpPr>
        <p:spPr/>
        <p:txBody>
          <a:bodyPr/>
          <a:lstStyle/>
          <a:p>
            <a:endParaRPr lang="en-US" dirty="0" smtClean="0"/>
          </a:p>
          <a:p>
            <a:endParaRPr lang="en-US" dirty="0" smtClean="0"/>
          </a:p>
          <a:p>
            <a:endParaRPr lang="en-US" dirty="0" smtClean="0"/>
          </a:p>
          <a:p>
            <a:endParaRPr lang="en-US" dirty="0"/>
          </a:p>
        </p:txBody>
      </p:sp>
      <p:grpSp>
        <p:nvGrpSpPr>
          <p:cNvPr id="6" name="Group 4"/>
          <p:cNvGrpSpPr>
            <a:grpSpLocks/>
          </p:cNvGrpSpPr>
          <p:nvPr/>
        </p:nvGrpSpPr>
        <p:grpSpPr bwMode="auto">
          <a:xfrm>
            <a:off x="6184996" y="1643184"/>
            <a:ext cx="2477101" cy="2189066"/>
            <a:chOff x="3664" y="924"/>
            <a:chExt cx="1700" cy="1654"/>
          </a:xfrm>
        </p:grpSpPr>
        <p:sp>
          <p:nvSpPr>
            <p:cNvPr id="7" name="Rectangle 5"/>
            <p:cNvSpPr>
              <a:spLocks noChangeArrowheads="1"/>
            </p:cNvSpPr>
            <p:nvPr/>
          </p:nvSpPr>
          <p:spPr bwMode="auto">
            <a:xfrm>
              <a:off x="3742" y="931"/>
              <a:ext cx="121" cy="202"/>
            </a:xfrm>
            <a:prstGeom prst="rect">
              <a:avLst/>
            </a:prstGeom>
            <a:noFill/>
            <a:ln w="9525">
              <a:noFill/>
              <a:miter lim="800000"/>
              <a:headEnd/>
              <a:tailEnd/>
            </a:ln>
          </p:spPr>
          <p:txBody>
            <a:bodyPr wrap="none" lIns="0" tIns="0" rIns="0" bIns="0">
              <a:spAutoFit/>
            </a:bodyPr>
            <a:lstStyle/>
            <a:p>
              <a:r>
                <a:rPr lang="en-US" sz="2100" b="1">
                  <a:solidFill>
                    <a:srgbClr val="000000"/>
                  </a:solidFill>
                </a:rPr>
                <a:t>X</a:t>
              </a:r>
              <a:endParaRPr lang="en-US" sz="2400"/>
            </a:p>
          </p:txBody>
        </p:sp>
        <p:sp>
          <p:nvSpPr>
            <p:cNvPr id="8" name="Rectangle 6"/>
            <p:cNvSpPr>
              <a:spLocks noChangeArrowheads="1"/>
            </p:cNvSpPr>
            <p:nvPr/>
          </p:nvSpPr>
          <p:spPr bwMode="auto">
            <a:xfrm>
              <a:off x="4017" y="931"/>
              <a:ext cx="121" cy="202"/>
            </a:xfrm>
            <a:prstGeom prst="rect">
              <a:avLst/>
            </a:prstGeom>
            <a:noFill/>
            <a:ln w="9525">
              <a:noFill/>
              <a:miter lim="800000"/>
              <a:headEnd/>
              <a:tailEnd/>
            </a:ln>
          </p:spPr>
          <p:txBody>
            <a:bodyPr wrap="none" lIns="0" tIns="0" rIns="0" bIns="0">
              <a:spAutoFit/>
            </a:bodyPr>
            <a:lstStyle/>
            <a:p>
              <a:r>
                <a:rPr lang="en-US" sz="2100" b="1">
                  <a:solidFill>
                    <a:srgbClr val="000000"/>
                  </a:solidFill>
                </a:rPr>
                <a:t>Y</a:t>
              </a:r>
              <a:endParaRPr lang="en-US" sz="2400"/>
            </a:p>
          </p:txBody>
        </p:sp>
        <p:sp>
          <p:nvSpPr>
            <p:cNvPr id="9" name="Rectangle 7"/>
            <p:cNvSpPr>
              <a:spLocks noChangeArrowheads="1"/>
            </p:cNvSpPr>
            <p:nvPr/>
          </p:nvSpPr>
          <p:spPr bwMode="auto">
            <a:xfrm>
              <a:off x="4297" y="931"/>
              <a:ext cx="112" cy="202"/>
            </a:xfrm>
            <a:prstGeom prst="rect">
              <a:avLst/>
            </a:prstGeom>
            <a:noFill/>
            <a:ln w="9525">
              <a:noFill/>
              <a:miter lim="800000"/>
              <a:headEnd/>
              <a:tailEnd/>
            </a:ln>
          </p:spPr>
          <p:txBody>
            <a:bodyPr wrap="none" lIns="0" tIns="0" rIns="0" bIns="0">
              <a:spAutoFit/>
            </a:bodyPr>
            <a:lstStyle/>
            <a:p>
              <a:r>
                <a:rPr lang="en-US" sz="2100" b="1">
                  <a:solidFill>
                    <a:srgbClr val="000000"/>
                  </a:solidFill>
                </a:rPr>
                <a:t>Z</a:t>
              </a:r>
              <a:endParaRPr lang="en-US" sz="2400"/>
            </a:p>
          </p:txBody>
        </p:sp>
        <p:sp>
          <p:nvSpPr>
            <p:cNvPr id="10" name="Rectangle 8"/>
            <p:cNvSpPr>
              <a:spLocks noChangeArrowheads="1"/>
            </p:cNvSpPr>
            <p:nvPr/>
          </p:nvSpPr>
          <p:spPr bwMode="auto">
            <a:xfrm>
              <a:off x="4645" y="931"/>
              <a:ext cx="121" cy="202"/>
            </a:xfrm>
            <a:prstGeom prst="rect">
              <a:avLst/>
            </a:prstGeom>
            <a:noFill/>
            <a:ln w="9525">
              <a:noFill/>
              <a:miter lim="800000"/>
              <a:headEnd/>
              <a:tailEnd/>
            </a:ln>
          </p:spPr>
          <p:txBody>
            <a:bodyPr wrap="none" lIns="0" tIns="0" rIns="0" bIns="0">
              <a:spAutoFit/>
            </a:bodyPr>
            <a:lstStyle/>
            <a:p>
              <a:r>
                <a:rPr lang="en-US" sz="2100" b="1">
                  <a:solidFill>
                    <a:srgbClr val="000000"/>
                  </a:solidFill>
                </a:rPr>
                <a:t>C</a:t>
              </a:r>
              <a:endParaRPr lang="en-US" sz="2400"/>
            </a:p>
          </p:txBody>
        </p:sp>
        <p:sp>
          <p:nvSpPr>
            <p:cNvPr id="11" name="Rectangle 9"/>
            <p:cNvSpPr>
              <a:spLocks noChangeArrowheads="1"/>
            </p:cNvSpPr>
            <p:nvPr/>
          </p:nvSpPr>
          <p:spPr bwMode="auto">
            <a:xfrm>
              <a:off x="5096" y="931"/>
              <a:ext cx="93" cy="202"/>
            </a:xfrm>
            <a:prstGeom prst="rect">
              <a:avLst/>
            </a:prstGeom>
            <a:noFill/>
            <a:ln w="9525">
              <a:noFill/>
              <a:miter lim="800000"/>
              <a:headEnd/>
              <a:tailEnd/>
            </a:ln>
          </p:spPr>
          <p:txBody>
            <a:bodyPr wrap="none" lIns="0" tIns="0" rIns="0" bIns="0">
              <a:spAutoFit/>
            </a:bodyPr>
            <a:lstStyle/>
            <a:p>
              <a:r>
                <a:rPr lang="en-US" sz="2100" b="1">
                  <a:solidFill>
                    <a:srgbClr val="000000"/>
                  </a:solidFill>
                </a:rPr>
                <a:t>S</a:t>
              </a:r>
              <a:endParaRPr lang="en-US" sz="2400"/>
            </a:p>
          </p:txBody>
        </p:sp>
        <p:sp>
          <p:nvSpPr>
            <p:cNvPr id="12" name="Rectangle 10"/>
            <p:cNvSpPr>
              <a:spLocks noChangeArrowheads="1"/>
            </p:cNvSpPr>
            <p:nvPr/>
          </p:nvSpPr>
          <p:spPr bwMode="auto">
            <a:xfrm>
              <a:off x="4484" y="924"/>
              <a:ext cx="18" cy="181"/>
            </a:xfrm>
            <a:prstGeom prst="rect">
              <a:avLst/>
            </a:prstGeom>
            <a:solidFill>
              <a:srgbClr val="000000"/>
            </a:solidFill>
            <a:ln w="9525">
              <a:noFill/>
              <a:miter lim="800000"/>
              <a:headEnd/>
              <a:tailEnd/>
            </a:ln>
          </p:spPr>
          <p:txBody>
            <a:bodyPr/>
            <a:lstStyle/>
            <a:p>
              <a:endParaRPr lang="en-US"/>
            </a:p>
          </p:txBody>
        </p:sp>
        <p:sp>
          <p:nvSpPr>
            <p:cNvPr id="13" name="Line 11"/>
            <p:cNvSpPr>
              <a:spLocks noChangeShapeType="1"/>
            </p:cNvSpPr>
            <p:nvPr/>
          </p:nvSpPr>
          <p:spPr bwMode="auto">
            <a:xfrm>
              <a:off x="4484" y="924"/>
              <a:ext cx="1" cy="181"/>
            </a:xfrm>
            <a:prstGeom prst="line">
              <a:avLst/>
            </a:prstGeom>
            <a:noFill/>
            <a:ln w="0">
              <a:solidFill>
                <a:srgbClr val="000000"/>
              </a:solidFill>
              <a:round/>
              <a:headEnd/>
              <a:tailEnd/>
            </a:ln>
          </p:spPr>
          <p:txBody>
            <a:bodyPr/>
            <a:lstStyle/>
            <a:p>
              <a:endParaRPr lang="en-US"/>
            </a:p>
          </p:txBody>
        </p:sp>
        <p:sp>
          <p:nvSpPr>
            <p:cNvPr id="14" name="Rectangle 12"/>
            <p:cNvSpPr>
              <a:spLocks noChangeArrowheads="1"/>
            </p:cNvSpPr>
            <p:nvPr/>
          </p:nvSpPr>
          <p:spPr bwMode="auto">
            <a:xfrm>
              <a:off x="3761" y="1129"/>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15" name="Rectangle 13"/>
            <p:cNvSpPr>
              <a:spLocks noChangeArrowheads="1"/>
            </p:cNvSpPr>
            <p:nvPr/>
          </p:nvSpPr>
          <p:spPr bwMode="auto">
            <a:xfrm>
              <a:off x="4036" y="1129"/>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16" name="Rectangle 14"/>
            <p:cNvSpPr>
              <a:spLocks noChangeArrowheads="1"/>
            </p:cNvSpPr>
            <p:nvPr/>
          </p:nvSpPr>
          <p:spPr bwMode="auto">
            <a:xfrm>
              <a:off x="4311" y="1129"/>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17" name="Rectangle 15"/>
            <p:cNvSpPr>
              <a:spLocks noChangeArrowheads="1"/>
            </p:cNvSpPr>
            <p:nvPr/>
          </p:nvSpPr>
          <p:spPr bwMode="auto">
            <a:xfrm>
              <a:off x="4665" y="1129"/>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18" name="Rectangle 16"/>
            <p:cNvSpPr>
              <a:spLocks noChangeArrowheads="1"/>
            </p:cNvSpPr>
            <p:nvPr/>
          </p:nvSpPr>
          <p:spPr bwMode="auto">
            <a:xfrm>
              <a:off x="5101" y="1129"/>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19" name="Rectangle 17"/>
            <p:cNvSpPr>
              <a:spLocks noChangeArrowheads="1"/>
            </p:cNvSpPr>
            <p:nvPr/>
          </p:nvSpPr>
          <p:spPr bwMode="auto">
            <a:xfrm>
              <a:off x="3664" y="1105"/>
              <a:ext cx="276" cy="16"/>
            </a:xfrm>
            <a:prstGeom prst="rect">
              <a:avLst/>
            </a:prstGeom>
            <a:solidFill>
              <a:srgbClr val="000000"/>
            </a:solidFill>
            <a:ln w="9525">
              <a:noFill/>
              <a:miter lim="800000"/>
              <a:headEnd/>
              <a:tailEnd/>
            </a:ln>
          </p:spPr>
          <p:txBody>
            <a:bodyPr/>
            <a:lstStyle/>
            <a:p>
              <a:endParaRPr lang="en-US"/>
            </a:p>
          </p:txBody>
        </p:sp>
        <p:sp>
          <p:nvSpPr>
            <p:cNvPr id="20" name="Line 18"/>
            <p:cNvSpPr>
              <a:spLocks noChangeShapeType="1"/>
            </p:cNvSpPr>
            <p:nvPr/>
          </p:nvSpPr>
          <p:spPr bwMode="auto">
            <a:xfrm>
              <a:off x="3664" y="1105"/>
              <a:ext cx="276" cy="1"/>
            </a:xfrm>
            <a:prstGeom prst="line">
              <a:avLst/>
            </a:prstGeom>
            <a:noFill/>
            <a:ln w="0">
              <a:solidFill>
                <a:srgbClr val="000000"/>
              </a:solidFill>
              <a:round/>
              <a:headEnd/>
              <a:tailEnd/>
            </a:ln>
          </p:spPr>
          <p:txBody>
            <a:bodyPr/>
            <a:lstStyle/>
            <a:p>
              <a:endParaRPr lang="en-US"/>
            </a:p>
          </p:txBody>
        </p:sp>
        <p:sp>
          <p:nvSpPr>
            <p:cNvPr id="21" name="Rectangle 19"/>
            <p:cNvSpPr>
              <a:spLocks noChangeArrowheads="1"/>
            </p:cNvSpPr>
            <p:nvPr/>
          </p:nvSpPr>
          <p:spPr bwMode="auto">
            <a:xfrm>
              <a:off x="3940" y="1105"/>
              <a:ext cx="17" cy="16"/>
            </a:xfrm>
            <a:prstGeom prst="rect">
              <a:avLst/>
            </a:prstGeom>
            <a:solidFill>
              <a:srgbClr val="000000"/>
            </a:solidFill>
            <a:ln w="9525">
              <a:noFill/>
              <a:miter lim="800000"/>
              <a:headEnd/>
              <a:tailEnd/>
            </a:ln>
          </p:spPr>
          <p:txBody>
            <a:bodyPr/>
            <a:lstStyle/>
            <a:p>
              <a:endParaRPr lang="en-US"/>
            </a:p>
          </p:txBody>
        </p:sp>
        <p:sp>
          <p:nvSpPr>
            <p:cNvPr id="22" name="Line 20"/>
            <p:cNvSpPr>
              <a:spLocks noChangeShapeType="1"/>
            </p:cNvSpPr>
            <p:nvPr/>
          </p:nvSpPr>
          <p:spPr bwMode="auto">
            <a:xfrm>
              <a:off x="3940" y="1105"/>
              <a:ext cx="17" cy="1"/>
            </a:xfrm>
            <a:prstGeom prst="line">
              <a:avLst/>
            </a:prstGeom>
            <a:noFill/>
            <a:ln w="0">
              <a:solidFill>
                <a:srgbClr val="000000"/>
              </a:solidFill>
              <a:round/>
              <a:headEnd/>
              <a:tailEnd/>
            </a:ln>
          </p:spPr>
          <p:txBody>
            <a:bodyPr/>
            <a:lstStyle/>
            <a:p>
              <a:endParaRPr lang="en-US"/>
            </a:p>
          </p:txBody>
        </p:sp>
        <p:sp>
          <p:nvSpPr>
            <p:cNvPr id="23" name="Line 21"/>
            <p:cNvSpPr>
              <a:spLocks noChangeShapeType="1"/>
            </p:cNvSpPr>
            <p:nvPr/>
          </p:nvSpPr>
          <p:spPr bwMode="auto">
            <a:xfrm>
              <a:off x="3940" y="1105"/>
              <a:ext cx="1" cy="16"/>
            </a:xfrm>
            <a:prstGeom prst="line">
              <a:avLst/>
            </a:prstGeom>
            <a:noFill/>
            <a:ln w="0">
              <a:solidFill>
                <a:srgbClr val="000000"/>
              </a:solidFill>
              <a:round/>
              <a:headEnd/>
              <a:tailEnd/>
            </a:ln>
          </p:spPr>
          <p:txBody>
            <a:bodyPr/>
            <a:lstStyle/>
            <a:p>
              <a:endParaRPr lang="en-US"/>
            </a:p>
          </p:txBody>
        </p:sp>
        <p:sp>
          <p:nvSpPr>
            <p:cNvPr id="24" name="Rectangle 22"/>
            <p:cNvSpPr>
              <a:spLocks noChangeArrowheads="1"/>
            </p:cNvSpPr>
            <p:nvPr/>
          </p:nvSpPr>
          <p:spPr bwMode="auto">
            <a:xfrm>
              <a:off x="3957" y="1105"/>
              <a:ext cx="258" cy="16"/>
            </a:xfrm>
            <a:prstGeom prst="rect">
              <a:avLst/>
            </a:prstGeom>
            <a:solidFill>
              <a:srgbClr val="000000"/>
            </a:solidFill>
            <a:ln w="9525">
              <a:noFill/>
              <a:miter lim="800000"/>
              <a:headEnd/>
              <a:tailEnd/>
            </a:ln>
          </p:spPr>
          <p:txBody>
            <a:bodyPr/>
            <a:lstStyle/>
            <a:p>
              <a:endParaRPr lang="en-US"/>
            </a:p>
          </p:txBody>
        </p:sp>
        <p:sp>
          <p:nvSpPr>
            <p:cNvPr id="25" name="Line 23"/>
            <p:cNvSpPr>
              <a:spLocks noChangeShapeType="1"/>
            </p:cNvSpPr>
            <p:nvPr/>
          </p:nvSpPr>
          <p:spPr bwMode="auto">
            <a:xfrm>
              <a:off x="3957" y="1105"/>
              <a:ext cx="258" cy="1"/>
            </a:xfrm>
            <a:prstGeom prst="line">
              <a:avLst/>
            </a:prstGeom>
            <a:noFill/>
            <a:ln w="0">
              <a:solidFill>
                <a:srgbClr val="000000"/>
              </a:solidFill>
              <a:round/>
              <a:headEnd/>
              <a:tailEnd/>
            </a:ln>
          </p:spPr>
          <p:txBody>
            <a:bodyPr/>
            <a:lstStyle/>
            <a:p>
              <a:endParaRPr lang="en-US"/>
            </a:p>
          </p:txBody>
        </p:sp>
        <p:sp>
          <p:nvSpPr>
            <p:cNvPr id="26" name="Rectangle 24"/>
            <p:cNvSpPr>
              <a:spLocks noChangeArrowheads="1"/>
            </p:cNvSpPr>
            <p:nvPr/>
          </p:nvSpPr>
          <p:spPr bwMode="auto">
            <a:xfrm>
              <a:off x="4215" y="1105"/>
              <a:ext cx="18" cy="16"/>
            </a:xfrm>
            <a:prstGeom prst="rect">
              <a:avLst/>
            </a:prstGeom>
            <a:solidFill>
              <a:srgbClr val="000000"/>
            </a:solidFill>
            <a:ln w="9525">
              <a:noFill/>
              <a:miter lim="800000"/>
              <a:headEnd/>
              <a:tailEnd/>
            </a:ln>
          </p:spPr>
          <p:txBody>
            <a:bodyPr/>
            <a:lstStyle/>
            <a:p>
              <a:endParaRPr lang="en-US"/>
            </a:p>
          </p:txBody>
        </p:sp>
        <p:sp>
          <p:nvSpPr>
            <p:cNvPr id="27" name="Line 25"/>
            <p:cNvSpPr>
              <a:spLocks noChangeShapeType="1"/>
            </p:cNvSpPr>
            <p:nvPr/>
          </p:nvSpPr>
          <p:spPr bwMode="auto">
            <a:xfrm>
              <a:off x="4215" y="1105"/>
              <a:ext cx="18" cy="1"/>
            </a:xfrm>
            <a:prstGeom prst="line">
              <a:avLst/>
            </a:prstGeom>
            <a:noFill/>
            <a:ln w="0">
              <a:solidFill>
                <a:srgbClr val="000000"/>
              </a:solidFill>
              <a:round/>
              <a:headEnd/>
              <a:tailEnd/>
            </a:ln>
          </p:spPr>
          <p:txBody>
            <a:bodyPr/>
            <a:lstStyle/>
            <a:p>
              <a:endParaRPr lang="en-US"/>
            </a:p>
          </p:txBody>
        </p:sp>
        <p:sp>
          <p:nvSpPr>
            <p:cNvPr id="28" name="Line 26"/>
            <p:cNvSpPr>
              <a:spLocks noChangeShapeType="1"/>
            </p:cNvSpPr>
            <p:nvPr/>
          </p:nvSpPr>
          <p:spPr bwMode="auto">
            <a:xfrm>
              <a:off x="4215" y="1105"/>
              <a:ext cx="1" cy="16"/>
            </a:xfrm>
            <a:prstGeom prst="line">
              <a:avLst/>
            </a:prstGeom>
            <a:noFill/>
            <a:ln w="0">
              <a:solidFill>
                <a:srgbClr val="000000"/>
              </a:solidFill>
              <a:round/>
              <a:headEnd/>
              <a:tailEnd/>
            </a:ln>
          </p:spPr>
          <p:txBody>
            <a:bodyPr/>
            <a:lstStyle/>
            <a:p>
              <a:endParaRPr lang="en-US"/>
            </a:p>
          </p:txBody>
        </p:sp>
        <p:sp>
          <p:nvSpPr>
            <p:cNvPr id="29" name="Rectangle 27"/>
            <p:cNvSpPr>
              <a:spLocks noChangeArrowheads="1"/>
            </p:cNvSpPr>
            <p:nvPr/>
          </p:nvSpPr>
          <p:spPr bwMode="auto">
            <a:xfrm>
              <a:off x="4233" y="1105"/>
              <a:ext cx="251" cy="16"/>
            </a:xfrm>
            <a:prstGeom prst="rect">
              <a:avLst/>
            </a:prstGeom>
            <a:solidFill>
              <a:srgbClr val="000000"/>
            </a:solidFill>
            <a:ln w="9525">
              <a:noFill/>
              <a:miter lim="800000"/>
              <a:headEnd/>
              <a:tailEnd/>
            </a:ln>
          </p:spPr>
          <p:txBody>
            <a:bodyPr/>
            <a:lstStyle/>
            <a:p>
              <a:endParaRPr lang="en-US"/>
            </a:p>
          </p:txBody>
        </p:sp>
        <p:sp>
          <p:nvSpPr>
            <p:cNvPr id="30" name="Line 28"/>
            <p:cNvSpPr>
              <a:spLocks noChangeShapeType="1"/>
            </p:cNvSpPr>
            <p:nvPr/>
          </p:nvSpPr>
          <p:spPr bwMode="auto">
            <a:xfrm>
              <a:off x="4233" y="1105"/>
              <a:ext cx="251" cy="1"/>
            </a:xfrm>
            <a:prstGeom prst="line">
              <a:avLst/>
            </a:prstGeom>
            <a:noFill/>
            <a:ln w="0">
              <a:solidFill>
                <a:srgbClr val="000000"/>
              </a:solidFill>
              <a:round/>
              <a:headEnd/>
              <a:tailEnd/>
            </a:ln>
          </p:spPr>
          <p:txBody>
            <a:bodyPr/>
            <a:lstStyle/>
            <a:p>
              <a:endParaRPr lang="en-US"/>
            </a:p>
          </p:txBody>
        </p:sp>
        <p:sp>
          <p:nvSpPr>
            <p:cNvPr id="31" name="Rectangle 29"/>
            <p:cNvSpPr>
              <a:spLocks noChangeArrowheads="1"/>
            </p:cNvSpPr>
            <p:nvPr/>
          </p:nvSpPr>
          <p:spPr bwMode="auto">
            <a:xfrm>
              <a:off x="4484" y="1105"/>
              <a:ext cx="18" cy="17"/>
            </a:xfrm>
            <a:prstGeom prst="rect">
              <a:avLst/>
            </a:prstGeom>
            <a:solidFill>
              <a:srgbClr val="000000"/>
            </a:solidFill>
            <a:ln w="9525">
              <a:noFill/>
              <a:miter lim="800000"/>
              <a:headEnd/>
              <a:tailEnd/>
            </a:ln>
          </p:spPr>
          <p:txBody>
            <a:bodyPr/>
            <a:lstStyle/>
            <a:p>
              <a:endParaRPr lang="en-US"/>
            </a:p>
          </p:txBody>
        </p:sp>
        <p:sp>
          <p:nvSpPr>
            <p:cNvPr id="32" name="Line 30"/>
            <p:cNvSpPr>
              <a:spLocks noChangeShapeType="1"/>
            </p:cNvSpPr>
            <p:nvPr/>
          </p:nvSpPr>
          <p:spPr bwMode="auto">
            <a:xfrm>
              <a:off x="4484" y="1105"/>
              <a:ext cx="1" cy="17"/>
            </a:xfrm>
            <a:prstGeom prst="line">
              <a:avLst/>
            </a:prstGeom>
            <a:noFill/>
            <a:ln w="0">
              <a:solidFill>
                <a:srgbClr val="000000"/>
              </a:solidFill>
              <a:round/>
              <a:headEnd/>
              <a:tailEnd/>
            </a:ln>
          </p:spPr>
          <p:txBody>
            <a:bodyPr/>
            <a:lstStyle/>
            <a:p>
              <a:endParaRPr lang="en-US"/>
            </a:p>
          </p:txBody>
        </p:sp>
        <p:sp>
          <p:nvSpPr>
            <p:cNvPr id="33" name="Rectangle 31"/>
            <p:cNvSpPr>
              <a:spLocks noChangeArrowheads="1"/>
            </p:cNvSpPr>
            <p:nvPr/>
          </p:nvSpPr>
          <p:spPr bwMode="auto">
            <a:xfrm>
              <a:off x="4502" y="1105"/>
              <a:ext cx="419" cy="16"/>
            </a:xfrm>
            <a:prstGeom prst="rect">
              <a:avLst/>
            </a:prstGeom>
            <a:solidFill>
              <a:srgbClr val="000000"/>
            </a:solidFill>
            <a:ln w="9525">
              <a:noFill/>
              <a:miter lim="800000"/>
              <a:headEnd/>
              <a:tailEnd/>
            </a:ln>
          </p:spPr>
          <p:txBody>
            <a:bodyPr/>
            <a:lstStyle/>
            <a:p>
              <a:endParaRPr lang="en-US"/>
            </a:p>
          </p:txBody>
        </p:sp>
        <p:sp>
          <p:nvSpPr>
            <p:cNvPr id="34" name="Line 32"/>
            <p:cNvSpPr>
              <a:spLocks noChangeShapeType="1"/>
            </p:cNvSpPr>
            <p:nvPr/>
          </p:nvSpPr>
          <p:spPr bwMode="auto">
            <a:xfrm>
              <a:off x="4502" y="1105"/>
              <a:ext cx="419" cy="1"/>
            </a:xfrm>
            <a:prstGeom prst="line">
              <a:avLst/>
            </a:prstGeom>
            <a:noFill/>
            <a:ln w="0">
              <a:solidFill>
                <a:srgbClr val="000000"/>
              </a:solidFill>
              <a:round/>
              <a:headEnd/>
              <a:tailEnd/>
            </a:ln>
          </p:spPr>
          <p:txBody>
            <a:bodyPr/>
            <a:lstStyle/>
            <a:p>
              <a:endParaRPr lang="en-US"/>
            </a:p>
          </p:txBody>
        </p:sp>
        <p:sp>
          <p:nvSpPr>
            <p:cNvPr id="35" name="Rectangle 33"/>
            <p:cNvSpPr>
              <a:spLocks noChangeArrowheads="1"/>
            </p:cNvSpPr>
            <p:nvPr/>
          </p:nvSpPr>
          <p:spPr bwMode="auto">
            <a:xfrm>
              <a:off x="4921" y="1105"/>
              <a:ext cx="18" cy="16"/>
            </a:xfrm>
            <a:prstGeom prst="rect">
              <a:avLst/>
            </a:prstGeom>
            <a:solidFill>
              <a:srgbClr val="000000"/>
            </a:solidFill>
            <a:ln w="9525">
              <a:noFill/>
              <a:miter lim="800000"/>
              <a:headEnd/>
              <a:tailEnd/>
            </a:ln>
          </p:spPr>
          <p:txBody>
            <a:bodyPr/>
            <a:lstStyle/>
            <a:p>
              <a:endParaRPr lang="en-US"/>
            </a:p>
          </p:txBody>
        </p:sp>
        <p:sp>
          <p:nvSpPr>
            <p:cNvPr id="36" name="Line 34"/>
            <p:cNvSpPr>
              <a:spLocks noChangeShapeType="1"/>
            </p:cNvSpPr>
            <p:nvPr/>
          </p:nvSpPr>
          <p:spPr bwMode="auto">
            <a:xfrm>
              <a:off x="4921" y="1105"/>
              <a:ext cx="18" cy="1"/>
            </a:xfrm>
            <a:prstGeom prst="line">
              <a:avLst/>
            </a:prstGeom>
            <a:noFill/>
            <a:ln w="0">
              <a:solidFill>
                <a:srgbClr val="000000"/>
              </a:solidFill>
              <a:round/>
              <a:headEnd/>
              <a:tailEnd/>
            </a:ln>
          </p:spPr>
          <p:txBody>
            <a:bodyPr/>
            <a:lstStyle/>
            <a:p>
              <a:endParaRPr lang="en-US"/>
            </a:p>
          </p:txBody>
        </p:sp>
        <p:sp>
          <p:nvSpPr>
            <p:cNvPr id="37" name="Line 35"/>
            <p:cNvSpPr>
              <a:spLocks noChangeShapeType="1"/>
            </p:cNvSpPr>
            <p:nvPr/>
          </p:nvSpPr>
          <p:spPr bwMode="auto">
            <a:xfrm>
              <a:off x="4921" y="1105"/>
              <a:ext cx="1" cy="16"/>
            </a:xfrm>
            <a:prstGeom prst="line">
              <a:avLst/>
            </a:prstGeom>
            <a:noFill/>
            <a:ln w="0">
              <a:solidFill>
                <a:srgbClr val="000000"/>
              </a:solidFill>
              <a:round/>
              <a:headEnd/>
              <a:tailEnd/>
            </a:ln>
          </p:spPr>
          <p:txBody>
            <a:bodyPr/>
            <a:lstStyle/>
            <a:p>
              <a:endParaRPr lang="en-US"/>
            </a:p>
          </p:txBody>
        </p:sp>
        <p:sp>
          <p:nvSpPr>
            <p:cNvPr id="38" name="Rectangle 36"/>
            <p:cNvSpPr>
              <a:spLocks noChangeArrowheads="1"/>
            </p:cNvSpPr>
            <p:nvPr/>
          </p:nvSpPr>
          <p:spPr bwMode="auto">
            <a:xfrm>
              <a:off x="4939" y="1105"/>
              <a:ext cx="425" cy="16"/>
            </a:xfrm>
            <a:prstGeom prst="rect">
              <a:avLst/>
            </a:prstGeom>
            <a:solidFill>
              <a:srgbClr val="000000"/>
            </a:solidFill>
            <a:ln w="9525">
              <a:noFill/>
              <a:miter lim="800000"/>
              <a:headEnd/>
              <a:tailEnd/>
            </a:ln>
          </p:spPr>
          <p:txBody>
            <a:bodyPr/>
            <a:lstStyle/>
            <a:p>
              <a:endParaRPr lang="en-US"/>
            </a:p>
          </p:txBody>
        </p:sp>
        <p:sp>
          <p:nvSpPr>
            <p:cNvPr id="39" name="Line 37"/>
            <p:cNvSpPr>
              <a:spLocks noChangeShapeType="1"/>
            </p:cNvSpPr>
            <p:nvPr/>
          </p:nvSpPr>
          <p:spPr bwMode="auto">
            <a:xfrm>
              <a:off x="4939" y="1105"/>
              <a:ext cx="425" cy="1"/>
            </a:xfrm>
            <a:prstGeom prst="line">
              <a:avLst/>
            </a:prstGeom>
            <a:noFill/>
            <a:ln w="0">
              <a:solidFill>
                <a:srgbClr val="000000"/>
              </a:solidFill>
              <a:round/>
              <a:headEnd/>
              <a:tailEnd/>
            </a:ln>
          </p:spPr>
          <p:txBody>
            <a:bodyPr/>
            <a:lstStyle/>
            <a:p>
              <a:endParaRPr lang="en-US"/>
            </a:p>
          </p:txBody>
        </p:sp>
        <p:sp>
          <p:nvSpPr>
            <p:cNvPr id="40" name="Rectangle 38"/>
            <p:cNvSpPr>
              <a:spLocks noChangeArrowheads="1"/>
            </p:cNvSpPr>
            <p:nvPr/>
          </p:nvSpPr>
          <p:spPr bwMode="auto">
            <a:xfrm>
              <a:off x="4484" y="1122"/>
              <a:ext cx="18" cy="163"/>
            </a:xfrm>
            <a:prstGeom prst="rect">
              <a:avLst/>
            </a:prstGeom>
            <a:solidFill>
              <a:srgbClr val="000000"/>
            </a:solidFill>
            <a:ln w="9525">
              <a:noFill/>
              <a:miter lim="800000"/>
              <a:headEnd/>
              <a:tailEnd/>
            </a:ln>
          </p:spPr>
          <p:txBody>
            <a:bodyPr/>
            <a:lstStyle/>
            <a:p>
              <a:endParaRPr lang="en-US"/>
            </a:p>
          </p:txBody>
        </p:sp>
        <p:sp>
          <p:nvSpPr>
            <p:cNvPr id="41" name="Line 39"/>
            <p:cNvSpPr>
              <a:spLocks noChangeShapeType="1"/>
            </p:cNvSpPr>
            <p:nvPr/>
          </p:nvSpPr>
          <p:spPr bwMode="auto">
            <a:xfrm>
              <a:off x="4484" y="1122"/>
              <a:ext cx="1" cy="163"/>
            </a:xfrm>
            <a:prstGeom prst="line">
              <a:avLst/>
            </a:prstGeom>
            <a:noFill/>
            <a:ln w="0">
              <a:solidFill>
                <a:srgbClr val="000000"/>
              </a:solidFill>
              <a:round/>
              <a:headEnd/>
              <a:tailEnd/>
            </a:ln>
          </p:spPr>
          <p:txBody>
            <a:bodyPr/>
            <a:lstStyle/>
            <a:p>
              <a:endParaRPr lang="en-US"/>
            </a:p>
          </p:txBody>
        </p:sp>
        <p:sp>
          <p:nvSpPr>
            <p:cNvPr id="42" name="Rectangle 40"/>
            <p:cNvSpPr>
              <a:spLocks noChangeArrowheads="1"/>
            </p:cNvSpPr>
            <p:nvPr/>
          </p:nvSpPr>
          <p:spPr bwMode="auto">
            <a:xfrm>
              <a:off x="3761" y="1292"/>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43" name="Rectangle 41"/>
            <p:cNvSpPr>
              <a:spLocks noChangeArrowheads="1"/>
            </p:cNvSpPr>
            <p:nvPr/>
          </p:nvSpPr>
          <p:spPr bwMode="auto">
            <a:xfrm>
              <a:off x="4036" y="1292"/>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44" name="Rectangle 42"/>
            <p:cNvSpPr>
              <a:spLocks noChangeArrowheads="1"/>
            </p:cNvSpPr>
            <p:nvPr/>
          </p:nvSpPr>
          <p:spPr bwMode="auto">
            <a:xfrm>
              <a:off x="4311" y="1292"/>
              <a:ext cx="84" cy="202"/>
            </a:xfrm>
            <a:prstGeom prst="rect">
              <a:avLst/>
            </a:prstGeom>
            <a:noFill/>
            <a:ln w="9525">
              <a:noFill/>
              <a:miter lim="800000"/>
              <a:headEnd/>
              <a:tailEnd/>
            </a:ln>
          </p:spPr>
          <p:txBody>
            <a:bodyPr wrap="none" lIns="0" tIns="0" rIns="0" bIns="0">
              <a:spAutoFit/>
            </a:bodyPr>
            <a:lstStyle/>
            <a:p>
              <a:r>
                <a:rPr lang="en-US" sz="2100" b="1" dirty="0">
                  <a:solidFill>
                    <a:srgbClr val="000000"/>
                  </a:solidFill>
                </a:rPr>
                <a:t>1</a:t>
              </a:r>
              <a:endParaRPr lang="en-US" sz="2400" dirty="0"/>
            </a:p>
          </p:txBody>
        </p:sp>
        <p:sp>
          <p:nvSpPr>
            <p:cNvPr id="45" name="Rectangle 43"/>
            <p:cNvSpPr>
              <a:spLocks noChangeArrowheads="1"/>
            </p:cNvSpPr>
            <p:nvPr/>
          </p:nvSpPr>
          <p:spPr bwMode="auto">
            <a:xfrm>
              <a:off x="4665" y="1292"/>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46" name="Rectangle 44"/>
            <p:cNvSpPr>
              <a:spLocks noChangeArrowheads="1"/>
            </p:cNvSpPr>
            <p:nvPr/>
          </p:nvSpPr>
          <p:spPr bwMode="auto">
            <a:xfrm>
              <a:off x="5101" y="1292"/>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47" name="Rectangle 45"/>
            <p:cNvSpPr>
              <a:spLocks noChangeArrowheads="1"/>
            </p:cNvSpPr>
            <p:nvPr/>
          </p:nvSpPr>
          <p:spPr bwMode="auto">
            <a:xfrm>
              <a:off x="4484" y="1285"/>
              <a:ext cx="18" cy="181"/>
            </a:xfrm>
            <a:prstGeom prst="rect">
              <a:avLst/>
            </a:prstGeom>
            <a:solidFill>
              <a:srgbClr val="000000"/>
            </a:solidFill>
            <a:ln w="9525">
              <a:noFill/>
              <a:miter lim="800000"/>
              <a:headEnd/>
              <a:tailEnd/>
            </a:ln>
          </p:spPr>
          <p:txBody>
            <a:bodyPr/>
            <a:lstStyle/>
            <a:p>
              <a:endParaRPr lang="en-US"/>
            </a:p>
          </p:txBody>
        </p:sp>
        <p:sp>
          <p:nvSpPr>
            <p:cNvPr id="48" name="Line 46"/>
            <p:cNvSpPr>
              <a:spLocks noChangeShapeType="1"/>
            </p:cNvSpPr>
            <p:nvPr/>
          </p:nvSpPr>
          <p:spPr bwMode="auto">
            <a:xfrm>
              <a:off x="4484" y="1285"/>
              <a:ext cx="1" cy="181"/>
            </a:xfrm>
            <a:prstGeom prst="line">
              <a:avLst/>
            </a:prstGeom>
            <a:noFill/>
            <a:ln w="0">
              <a:solidFill>
                <a:srgbClr val="000000"/>
              </a:solidFill>
              <a:round/>
              <a:headEnd/>
              <a:tailEnd/>
            </a:ln>
          </p:spPr>
          <p:txBody>
            <a:bodyPr/>
            <a:lstStyle/>
            <a:p>
              <a:endParaRPr lang="en-US"/>
            </a:p>
          </p:txBody>
        </p:sp>
        <p:sp>
          <p:nvSpPr>
            <p:cNvPr id="49" name="Rectangle 47"/>
            <p:cNvSpPr>
              <a:spLocks noChangeArrowheads="1"/>
            </p:cNvSpPr>
            <p:nvPr/>
          </p:nvSpPr>
          <p:spPr bwMode="auto">
            <a:xfrm>
              <a:off x="3761" y="14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50" name="Rectangle 48"/>
            <p:cNvSpPr>
              <a:spLocks noChangeArrowheads="1"/>
            </p:cNvSpPr>
            <p:nvPr/>
          </p:nvSpPr>
          <p:spPr bwMode="auto">
            <a:xfrm>
              <a:off x="4036" y="14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51" name="Rectangle 49"/>
            <p:cNvSpPr>
              <a:spLocks noChangeArrowheads="1"/>
            </p:cNvSpPr>
            <p:nvPr/>
          </p:nvSpPr>
          <p:spPr bwMode="auto">
            <a:xfrm>
              <a:off x="4311" y="14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52" name="Rectangle 50"/>
            <p:cNvSpPr>
              <a:spLocks noChangeArrowheads="1"/>
            </p:cNvSpPr>
            <p:nvPr/>
          </p:nvSpPr>
          <p:spPr bwMode="auto">
            <a:xfrm>
              <a:off x="4665" y="14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53" name="Rectangle 51"/>
            <p:cNvSpPr>
              <a:spLocks noChangeArrowheads="1"/>
            </p:cNvSpPr>
            <p:nvPr/>
          </p:nvSpPr>
          <p:spPr bwMode="auto">
            <a:xfrm>
              <a:off x="5101" y="14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54" name="Rectangle 52"/>
            <p:cNvSpPr>
              <a:spLocks noChangeArrowheads="1"/>
            </p:cNvSpPr>
            <p:nvPr/>
          </p:nvSpPr>
          <p:spPr bwMode="auto">
            <a:xfrm>
              <a:off x="4484" y="1466"/>
              <a:ext cx="18" cy="181"/>
            </a:xfrm>
            <a:prstGeom prst="rect">
              <a:avLst/>
            </a:prstGeom>
            <a:solidFill>
              <a:srgbClr val="000000"/>
            </a:solidFill>
            <a:ln w="9525">
              <a:noFill/>
              <a:miter lim="800000"/>
              <a:headEnd/>
              <a:tailEnd/>
            </a:ln>
          </p:spPr>
          <p:txBody>
            <a:bodyPr/>
            <a:lstStyle/>
            <a:p>
              <a:endParaRPr lang="en-US"/>
            </a:p>
          </p:txBody>
        </p:sp>
        <p:sp>
          <p:nvSpPr>
            <p:cNvPr id="55" name="Line 53"/>
            <p:cNvSpPr>
              <a:spLocks noChangeShapeType="1"/>
            </p:cNvSpPr>
            <p:nvPr/>
          </p:nvSpPr>
          <p:spPr bwMode="auto">
            <a:xfrm>
              <a:off x="4484" y="1466"/>
              <a:ext cx="1" cy="181"/>
            </a:xfrm>
            <a:prstGeom prst="line">
              <a:avLst/>
            </a:prstGeom>
            <a:noFill/>
            <a:ln w="0">
              <a:solidFill>
                <a:srgbClr val="000000"/>
              </a:solidFill>
              <a:round/>
              <a:headEnd/>
              <a:tailEnd/>
            </a:ln>
          </p:spPr>
          <p:txBody>
            <a:bodyPr/>
            <a:lstStyle/>
            <a:p>
              <a:endParaRPr lang="en-US"/>
            </a:p>
          </p:txBody>
        </p:sp>
        <p:sp>
          <p:nvSpPr>
            <p:cNvPr id="56" name="Rectangle 54"/>
            <p:cNvSpPr>
              <a:spLocks noChangeArrowheads="1"/>
            </p:cNvSpPr>
            <p:nvPr/>
          </p:nvSpPr>
          <p:spPr bwMode="auto">
            <a:xfrm>
              <a:off x="3761" y="165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57" name="Rectangle 55"/>
            <p:cNvSpPr>
              <a:spLocks noChangeArrowheads="1"/>
            </p:cNvSpPr>
            <p:nvPr/>
          </p:nvSpPr>
          <p:spPr bwMode="auto">
            <a:xfrm>
              <a:off x="4036" y="165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58" name="Rectangle 56"/>
            <p:cNvSpPr>
              <a:spLocks noChangeArrowheads="1"/>
            </p:cNvSpPr>
            <p:nvPr/>
          </p:nvSpPr>
          <p:spPr bwMode="auto">
            <a:xfrm>
              <a:off x="4311" y="165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59" name="Rectangle 57"/>
            <p:cNvSpPr>
              <a:spLocks noChangeArrowheads="1"/>
            </p:cNvSpPr>
            <p:nvPr/>
          </p:nvSpPr>
          <p:spPr bwMode="auto">
            <a:xfrm>
              <a:off x="4665" y="165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60" name="Rectangle 58"/>
            <p:cNvSpPr>
              <a:spLocks noChangeArrowheads="1"/>
            </p:cNvSpPr>
            <p:nvPr/>
          </p:nvSpPr>
          <p:spPr bwMode="auto">
            <a:xfrm>
              <a:off x="5101" y="165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61" name="Rectangle 59"/>
            <p:cNvSpPr>
              <a:spLocks noChangeArrowheads="1"/>
            </p:cNvSpPr>
            <p:nvPr/>
          </p:nvSpPr>
          <p:spPr bwMode="auto">
            <a:xfrm>
              <a:off x="4484" y="1647"/>
              <a:ext cx="18" cy="180"/>
            </a:xfrm>
            <a:prstGeom prst="rect">
              <a:avLst/>
            </a:prstGeom>
            <a:solidFill>
              <a:srgbClr val="000000"/>
            </a:solidFill>
            <a:ln w="9525">
              <a:noFill/>
              <a:miter lim="800000"/>
              <a:headEnd/>
              <a:tailEnd/>
            </a:ln>
          </p:spPr>
          <p:txBody>
            <a:bodyPr/>
            <a:lstStyle/>
            <a:p>
              <a:endParaRPr lang="en-US"/>
            </a:p>
          </p:txBody>
        </p:sp>
        <p:sp>
          <p:nvSpPr>
            <p:cNvPr id="62" name="Line 60"/>
            <p:cNvSpPr>
              <a:spLocks noChangeShapeType="1"/>
            </p:cNvSpPr>
            <p:nvPr/>
          </p:nvSpPr>
          <p:spPr bwMode="auto">
            <a:xfrm>
              <a:off x="4484" y="1647"/>
              <a:ext cx="1" cy="180"/>
            </a:xfrm>
            <a:prstGeom prst="line">
              <a:avLst/>
            </a:prstGeom>
            <a:noFill/>
            <a:ln w="0">
              <a:solidFill>
                <a:srgbClr val="000000"/>
              </a:solidFill>
              <a:round/>
              <a:headEnd/>
              <a:tailEnd/>
            </a:ln>
          </p:spPr>
          <p:txBody>
            <a:bodyPr/>
            <a:lstStyle/>
            <a:p>
              <a:endParaRPr lang="en-US"/>
            </a:p>
          </p:txBody>
        </p:sp>
        <p:sp>
          <p:nvSpPr>
            <p:cNvPr id="63" name="Rectangle 61"/>
            <p:cNvSpPr>
              <a:spLocks noChangeArrowheads="1"/>
            </p:cNvSpPr>
            <p:nvPr/>
          </p:nvSpPr>
          <p:spPr bwMode="auto">
            <a:xfrm>
              <a:off x="3761" y="183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64" name="Rectangle 62"/>
            <p:cNvSpPr>
              <a:spLocks noChangeArrowheads="1"/>
            </p:cNvSpPr>
            <p:nvPr/>
          </p:nvSpPr>
          <p:spPr bwMode="auto">
            <a:xfrm>
              <a:off x="4036" y="183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65" name="Rectangle 63"/>
            <p:cNvSpPr>
              <a:spLocks noChangeArrowheads="1"/>
            </p:cNvSpPr>
            <p:nvPr/>
          </p:nvSpPr>
          <p:spPr bwMode="auto">
            <a:xfrm>
              <a:off x="4311" y="183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66" name="Rectangle 64"/>
            <p:cNvSpPr>
              <a:spLocks noChangeArrowheads="1"/>
            </p:cNvSpPr>
            <p:nvPr/>
          </p:nvSpPr>
          <p:spPr bwMode="auto">
            <a:xfrm>
              <a:off x="4665" y="183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67" name="Rectangle 65"/>
            <p:cNvSpPr>
              <a:spLocks noChangeArrowheads="1"/>
            </p:cNvSpPr>
            <p:nvPr/>
          </p:nvSpPr>
          <p:spPr bwMode="auto">
            <a:xfrm>
              <a:off x="5101" y="183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68" name="Rectangle 66"/>
            <p:cNvSpPr>
              <a:spLocks noChangeArrowheads="1"/>
            </p:cNvSpPr>
            <p:nvPr/>
          </p:nvSpPr>
          <p:spPr bwMode="auto">
            <a:xfrm>
              <a:off x="4484" y="1827"/>
              <a:ext cx="18" cy="181"/>
            </a:xfrm>
            <a:prstGeom prst="rect">
              <a:avLst/>
            </a:prstGeom>
            <a:solidFill>
              <a:srgbClr val="000000"/>
            </a:solidFill>
            <a:ln w="9525">
              <a:noFill/>
              <a:miter lim="800000"/>
              <a:headEnd/>
              <a:tailEnd/>
            </a:ln>
          </p:spPr>
          <p:txBody>
            <a:bodyPr/>
            <a:lstStyle/>
            <a:p>
              <a:endParaRPr lang="en-US"/>
            </a:p>
          </p:txBody>
        </p:sp>
        <p:sp>
          <p:nvSpPr>
            <p:cNvPr id="69" name="Line 67"/>
            <p:cNvSpPr>
              <a:spLocks noChangeShapeType="1"/>
            </p:cNvSpPr>
            <p:nvPr/>
          </p:nvSpPr>
          <p:spPr bwMode="auto">
            <a:xfrm>
              <a:off x="4484" y="1827"/>
              <a:ext cx="1" cy="181"/>
            </a:xfrm>
            <a:prstGeom prst="line">
              <a:avLst/>
            </a:prstGeom>
            <a:noFill/>
            <a:ln w="0">
              <a:solidFill>
                <a:srgbClr val="000000"/>
              </a:solidFill>
              <a:round/>
              <a:headEnd/>
              <a:tailEnd/>
            </a:ln>
          </p:spPr>
          <p:txBody>
            <a:bodyPr/>
            <a:lstStyle/>
            <a:p>
              <a:endParaRPr lang="en-US"/>
            </a:p>
          </p:txBody>
        </p:sp>
        <p:sp>
          <p:nvSpPr>
            <p:cNvPr id="70" name="Rectangle 68"/>
            <p:cNvSpPr>
              <a:spLocks noChangeArrowheads="1"/>
            </p:cNvSpPr>
            <p:nvPr/>
          </p:nvSpPr>
          <p:spPr bwMode="auto">
            <a:xfrm>
              <a:off x="3761" y="2015"/>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71" name="Rectangle 69"/>
            <p:cNvSpPr>
              <a:spLocks noChangeArrowheads="1"/>
            </p:cNvSpPr>
            <p:nvPr/>
          </p:nvSpPr>
          <p:spPr bwMode="auto">
            <a:xfrm>
              <a:off x="4036" y="2015"/>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72" name="Rectangle 70"/>
            <p:cNvSpPr>
              <a:spLocks noChangeArrowheads="1"/>
            </p:cNvSpPr>
            <p:nvPr/>
          </p:nvSpPr>
          <p:spPr bwMode="auto">
            <a:xfrm>
              <a:off x="4311" y="2015"/>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73" name="Rectangle 71"/>
            <p:cNvSpPr>
              <a:spLocks noChangeArrowheads="1"/>
            </p:cNvSpPr>
            <p:nvPr/>
          </p:nvSpPr>
          <p:spPr bwMode="auto">
            <a:xfrm>
              <a:off x="4665" y="2015"/>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74" name="Rectangle 72"/>
            <p:cNvSpPr>
              <a:spLocks noChangeArrowheads="1"/>
            </p:cNvSpPr>
            <p:nvPr/>
          </p:nvSpPr>
          <p:spPr bwMode="auto">
            <a:xfrm>
              <a:off x="5101" y="2015"/>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75" name="Rectangle 73"/>
            <p:cNvSpPr>
              <a:spLocks noChangeArrowheads="1"/>
            </p:cNvSpPr>
            <p:nvPr/>
          </p:nvSpPr>
          <p:spPr bwMode="auto">
            <a:xfrm>
              <a:off x="4484" y="2008"/>
              <a:ext cx="18" cy="180"/>
            </a:xfrm>
            <a:prstGeom prst="rect">
              <a:avLst/>
            </a:prstGeom>
            <a:solidFill>
              <a:srgbClr val="000000"/>
            </a:solidFill>
            <a:ln w="9525">
              <a:noFill/>
              <a:miter lim="800000"/>
              <a:headEnd/>
              <a:tailEnd/>
            </a:ln>
          </p:spPr>
          <p:txBody>
            <a:bodyPr/>
            <a:lstStyle/>
            <a:p>
              <a:endParaRPr lang="en-US"/>
            </a:p>
          </p:txBody>
        </p:sp>
        <p:sp>
          <p:nvSpPr>
            <p:cNvPr id="76" name="Line 74"/>
            <p:cNvSpPr>
              <a:spLocks noChangeShapeType="1"/>
            </p:cNvSpPr>
            <p:nvPr/>
          </p:nvSpPr>
          <p:spPr bwMode="auto">
            <a:xfrm>
              <a:off x="4484" y="2008"/>
              <a:ext cx="1" cy="180"/>
            </a:xfrm>
            <a:prstGeom prst="line">
              <a:avLst/>
            </a:prstGeom>
            <a:noFill/>
            <a:ln w="0">
              <a:solidFill>
                <a:srgbClr val="000000"/>
              </a:solidFill>
              <a:round/>
              <a:headEnd/>
              <a:tailEnd/>
            </a:ln>
          </p:spPr>
          <p:txBody>
            <a:bodyPr/>
            <a:lstStyle/>
            <a:p>
              <a:endParaRPr lang="en-US"/>
            </a:p>
          </p:txBody>
        </p:sp>
        <p:sp>
          <p:nvSpPr>
            <p:cNvPr id="77" name="Rectangle 75"/>
            <p:cNvSpPr>
              <a:spLocks noChangeArrowheads="1"/>
            </p:cNvSpPr>
            <p:nvPr/>
          </p:nvSpPr>
          <p:spPr bwMode="auto">
            <a:xfrm>
              <a:off x="3761" y="219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78" name="Rectangle 76"/>
            <p:cNvSpPr>
              <a:spLocks noChangeArrowheads="1"/>
            </p:cNvSpPr>
            <p:nvPr/>
          </p:nvSpPr>
          <p:spPr bwMode="auto">
            <a:xfrm>
              <a:off x="4036" y="219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79" name="Rectangle 77"/>
            <p:cNvSpPr>
              <a:spLocks noChangeArrowheads="1"/>
            </p:cNvSpPr>
            <p:nvPr/>
          </p:nvSpPr>
          <p:spPr bwMode="auto">
            <a:xfrm>
              <a:off x="4311" y="219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80" name="Rectangle 78"/>
            <p:cNvSpPr>
              <a:spLocks noChangeArrowheads="1"/>
            </p:cNvSpPr>
            <p:nvPr/>
          </p:nvSpPr>
          <p:spPr bwMode="auto">
            <a:xfrm>
              <a:off x="4665" y="2196"/>
              <a:ext cx="84" cy="202"/>
            </a:xfrm>
            <a:prstGeom prst="rect">
              <a:avLst/>
            </a:prstGeom>
            <a:noFill/>
            <a:ln w="9525">
              <a:noFill/>
              <a:miter lim="800000"/>
              <a:headEnd/>
              <a:tailEnd/>
            </a:ln>
          </p:spPr>
          <p:txBody>
            <a:bodyPr wrap="none" lIns="0" tIns="0" rIns="0" bIns="0">
              <a:spAutoFit/>
            </a:bodyPr>
            <a:lstStyle/>
            <a:p>
              <a:r>
                <a:rPr lang="en-US" sz="2100" b="1" dirty="0">
                  <a:solidFill>
                    <a:srgbClr val="000000"/>
                  </a:solidFill>
                </a:rPr>
                <a:t>1</a:t>
              </a:r>
              <a:endParaRPr lang="en-US" sz="2400" dirty="0"/>
            </a:p>
          </p:txBody>
        </p:sp>
        <p:sp>
          <p:nvSpPr>
            <p:cNvPr id="81" name="Rectangle 79"/>
            <p:cNvSpPr>
              <a:spLocks noChangeArrowheads="1"/>
            </p:cNvSpPr>
            <p:nvPr/>
          </p:nvSpPr>
          <p:spPr bwMode="auto">
            <a:xfrm>
              <a:off x="5101" y="219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82" name="Rectangle 80"/>
            <p:cNvSpPr>
              <a:spLocks noChangeArrowheads="1"/>
            </p:cNvSpPr>
            <p:nvPr/>
          </p:nvSpPr>
          <p:spPr bwMode="auto">
            <a:xfrm>
              <a:off x="4484" y="2188"/>
              <a:ext cx="18" cy="181"/>
            </a:xfrm>
            <a:prstGeom prst="rect">
              <a:avLst/>
            </a:prstGeom>
            <a:solidFill>
              <a:srgbClr val="000000"/>
            </a:solidFill>
            <a:ln w="9525">
              <a:noFill/>
              <a:miter lim="800000"/>
              <a:headEnd/>
              <a:tailEnd/>
            </a:ln>
          </p:spPr>
          <p:txBody>
            <a:bodyPr/>
            <a:lstStyle/>
            <a:p>
              <a:endParaRPr lang="en-US"/>
            </a:p>
          </p:txBody>
        </p:sp>
        <p:sp>
          <p:nvSpPr>
            <p:cNvPr id="83" name="Line 81"/>
            <p:cNvSpPr>
              <a:spLocks noChangeShapeType="1"/>
            </p:cNvSpPr>
            <p:nvPr/>
          </p:nvSpPr>
          <p:spPr bwMode="auto">
            <a:xfrm>
              <a:off x="4484" y="2188"/>
              <a:ext cx="1" cy="181"/>
            </a:xfrm>
            <a:prstGeom prst="line">
              <a:avLst/>
            </a:prstGeom>
            <a:noFill/>
            <a:ln w="0">
              <a:solidFill>
                <a:srgbClr val="000000"/>
              </a:solidFill>
              <a:round/>
              <a:headEnd/>
              <a:tailEnd/>
            </a:ln>
          </p:spPr>
          <p:txBody>
            <a:bodyPr/>
            <a:lstStyle/>
            <a:p>
              <a:endParaRPr lang="en-US"/>
            </a:p>
          </p:txBody>
        </p:sp>
        <p:sp>
          <p:nvSpPr>
            <p:cNvPr id="84" name="Rectangle 82"/>
            <p:cNvSpPr>
              <a:spLocks noChangeArrowheads="1"/>
            </p:cNvSpPr>
            <p:nvPr/>
          </p:nvSpPr>
          <p:spPr bwMode="auto">
            <a:xfrm>
              <a:off x="3761" y="237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85" name="Rectangle 83"/>
            <p:cNvSpPr>
              <a:spLocks noChangeArrowheads="1"/>
            </p:cNvSpPr>
            <p:nvPr/>
          </p:nvSpPr>
          <p:spPr bwMode="auto">
            <a:xfrm>
              <a:off x="4036" y="237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86" name="Rectangle 84"/>
            <p:cNvSpPr>
              <a:spLocks noChangeArrowheads="1"/>
            </p:cNvSpPr>
            <p:nvPr/>
          </p:nvSpPr>
          <p:spPr bwMode="auto">
            <a:xfrm>
              <a:off x="4311" y="237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87" name="Rectangle 85"/>
            <p:cNvSpPr>
              <a:spLocks noChangeArrowheads="1"/>
            </p:cNvSpPr>
            <p:nvPr/>
          </p:nvSpPr>
          <p:spPr bwMode="auto">
            <a:xfrm>
              <a:off x="4665" y="237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88" name="Rectangle 86"/>
            <p:cNvSpPr>
              <a:spLocks noChangeArrowheads="1"/>
            </p:cNvSpPr>
            <p:nvPr/>
          </p:nvSpPr>
          <p:spPr bwMode="auto">
            <a:xfrm>
              <a:off x="5101" y="237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89" name="Rectangle 87"/>
            <p:cNvSpPr>
              <a:spLocks noChangeArrowheads="1"/>
            </p:cNvSpPr>
            <p:nvPr/>
          </p:nvSpPr>
          <p:spPr bwMode="auto">
            <a:xfrm>
              <a:off x="4484" y="2369"/>
              <a:ext cx="18" cy="181"/>
            </a:xfrm>
            <a:prstGeom prst="rect">
              <a:avLst/>
            </a:prstGeom>
            <a:solidFill>
              <a:srgbClr val="000000"/>
            </a:solidFill>
            <a:ln w="9525">
              <a:noFill/>
              <a:miter lim="800000"/>
              <a:headEnd/>
              <a:tailEnd/>
            </a:ln>
          </p:spPr>
          <p:txBody>
            <a:bodyPr/>
            <a:lstStyle/>
            <a:p>
              <a:endParaRPr lang="en-US"/>
            </a:p>
          </p:txBody>
        </p:sp>
        <p:sp>
          <p:nvSpPr>
            <p:cNvPr id="90" name="Line 88"/>
            <p:cNvSpPr>
              <a:spLocks noChangeShapeType="1"/>
            </p:cNvSpPr>
            <p:nvPr/>
          </p:nvSpPr>
          <p:spPr bwMode="auto">
            <a:xfrm>
              <a:off x="4484" y="2369"/>
              <a:ext cx="1" cy="181"/>
            </a:xfrm>
            <a:prstGeom prst="line">
              <a:avLst/>
            </a:prstGeom>
            <a:noFill/>
            <a:ln w="0">
              <a:solidFill>
                <a:srgbClr val="000000"/>
              </a:solidFill>
              <a:round/>
              <a:headEnd/>
              <a:tailEnd/>
            </a:ln>
          </p:spPr>
          <p:txBody>
            <a:bodyPr/>
            <a:lstStyle/>
            <a:p>
              <a:endParaRPr lang="en-US"/>
            </a:p>
          </p:txBody>
        </p:sp>
      </p:grpSp>
      <p:grpSp>
        <p:nvGrpSpPr>
          <p:cNvPr id="91" name="Group 89"/>
          <p:cNvGrpSpPr>
            <a:grpSpLocks/>
          </p:cNvGrpSpPr>
          <p:nvPr/>
        </p:nvGrpSpPr>
        <p:grpSpPr bwMode="auto">
          <a:xfrm>
            <a:off x="424296" y="3774642"/>
            <a:ext cx="5069416" cy="1660525"/>
            <a:chOff x="768" y="2736"/>
            <a:chExt cx="3320" cy="1046"/>
          </a:xfrm>
        </p:grpSpPr>
        <p:sp>
          <p:nvSpPr>
            <p:cNvPr id="92" name="Freeform 90"/>
            <p:cNvSpPr>
              <a:spLocks/>
            </p:cNvSpPr>
            <p:nvPr/>
          </p:nvSpPr>
          <p:spPr bwMode="auto">
            <a:xfrm>
              <a:off x="979" y="2970"/>
              <a:ext cx="1164" cy="582"/>
            </a:xfrm>
            <a:custGeom>
              <a:avLst/>
              <a:gdLst>
                <a:gd name="T0" fmla="*/ 0 w 1164"/>
                <a:gd name="T1" fmla="*/ 0 h 582"/>
                <a:gd name="T2" fmla="*/ 0 w 1164"/>
                <a:gd name="T3" fmla="*/ 582 h 582"/>
                <a:gd name="T4" fmla="*/ 1164 w 1164"/>
                <a:gd name="T5" fmla="*/ 582 h 582"/>
                <a:gd name="T6" fmla="*/ 1164 w 1164"/>
                <a:gd name="T7" fmla="*/ 0 h 582"/>
                <a:gd name="T8" fmla="*/ 0 w 1164"/>
                <a:gd name="T9" fmla="*/ 0 h 582"/>
                <a:gd name="T10" fmla="*/ 6 w 1164"/>
                <a:gd name="T11" fmla="*/ 12 h 582"/>
                <a:gd name="T12" fmla="*/ 1158 w 1164"/>
                <a:gd name="T13" fmla="*/ 12 h 582"/>
                <a:gd name="T14" fmla="*/ 1152 w 1164"/>
                <a:gd name="T15" fmla="*/ 6 h 582"/>
                <a:gd name="T16" fmla="*/ 1152 w 1164"/>
                <a:gd name="T17" fmla="*/ 577 h 582"/>
                <a:gd name="T18" fmla="*/ 1158 w 1164"/>
                <a:gd name="T19" fmla="*/ 571 h 582"/>
                <a:gd name="T20" fmla="*/ 6 w 1164"/>
                <a:gd name="T21" fmla="*/ 571 h 582"/>
                <a:gd name="T22" fmla="*/ 12 w 1164"/>
                <a:gd name="T23" fmla="*/ 577 h 582"/>
                <a:gd name="T24" fmla="*/ 12 w 1164"/>
                <a:gd name="T25" fmla="*/ 6 h 582"/>
                <a:gd name="T26" fmla="*/ 6 w 1164"/>
                <a:gd name="T27" fmla="*/ 12 h 582"/>
                <a:gd name="T28" fmla="*/ 0 w 1164"/>
                <a:gd name="T29" fmla="*/ 0 h 58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4"/>
                <a:gd name="T46" fmla="*/ 0 h 582"/>
                <a:gd name="T47" fmla="*/ 1164 w 1164"/>
                <a:gd name="T48" fmla="*/ 582 h 58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4" h="582">
                  <a:moveTo>
                    <a:pt x="0" y="0"/>
                  </a:moveTo>
                  <a:lnTo>
                    <a:pt x="0" y="582"/>
                  </a:lnTo>
                  <a:lnTo>
                    <a:pt x="1164" y="582"/>
                  </a:lnTo>
                  <a:lnTo>
                    <a:pt x="1164" y="0"/>
                  </a:lnTo>
                  <a:lnTo>
                    <a:pt x="0" y="0"/>
                  </a:lnTo>
                  <a:lnTo>
                    <a:pt x="6" y="12"/>
                  </a:lnTo>
                  <a:lnTo>
                    <a:pt x="1158" y="12"/>
                  </a:lnTo>
                  <a:lnTo>
                    <a:pt x="1152" y="6"/>
                  </a:lnTo>
                  <a:lnTo>
                    <a:pt x="1152" y="577"/>
                  </a:lnTo>
                  <a:lnTo>
                    <a:pt x="1158" y="571"/>
                  </a:lnTo>
                  <a:lnTo>
                    <a:pt x="6" y="571"/>
                  </a:lnTo>
                  <a:lnTo>
                    <a:pt x="12" y="577"/>
                  </a:lnTo>
                  <a:lnTo>
                    <a:pt x="12" y="6"/>
                  </a:lnTo>
                  <a:lnTo>
                    <a:pt x="6" y="12"/>
                  </a:lnTo>
                  <a:lnTo>
                    <a:pt x="0" y="0"/>
                  </a:lnTo>
                  <a:close/>
                </a:path>
              </a:pathLst>
            </a:custGeom>
            <a:solidFill>
              <a:srgbClr val="000000"/>
            </a:solidFill>
            <a:ln w="9525">
              <a:noFill/>
              <a:round/>
              <a:headEnd/>
              <a:tailEnd/>
            </a:ln>
          </p:spPr>
          <p:txBody>
            <a:bodyPr/>
            <a:lstStyle/>
            <a:p>
              <a:endParaRPr lang="en-US"/>
            </a:p>
          </p:txBody>
        </p:sp>
        <p:sp>
          <p:nvSpPr>
            <p:cNvPr id="93" name="Rectangle 91"/>
            <p:cNvSpPr>
              <a:spLocks noChangeArrowheads="1"/>
            </p:cNvSpPr>
            <p:nvPr/>
          </p:nvSpPr>
          <p:spPr bwMode="auto">
            <a:xfrm>
              <a:off x="808" y="3276"/>
              <a:ext cx="101"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X</a:t>
              </a:r>
              <a:endParaRPr lang="en-US" sz="2400" b="1"/>
            </a:p>
          </p:txBody>
        </p:sp>
        <p:sp>
          <p:nvSpPr>
            <p:cNvPr id="94" name="Rectangle 92"/>
            <p:cNvSpPr>
              <a:spLocks noChangeArrowheads="1"/>
            </p:cNvSpPr>
            <p:nvPr/>
          </p:nvSpPr>
          <p:spPr bwMode="auto">
            <a:xfrm>
              <a:off x="1812" y="2736"/>
              <a:ext cx="101"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Y</a:t>
              </a:r>
              <a:endParaRPr lang="en-US" sz="2400" b="1"/>
            </a:p>
          </p:txBody>
        </p:sp>
        <p:sp>
          <p:nvSpPr>
            <p:cNvPr id="95" name="Rectangle 93"/>
            <p:cNvSpPr>
              <a:spLocks noChangeArrowheads="1"/>
            </p:cNvSpPr>
            <p:nvPr/>
          </p:nvSpPr>
          <p:spPr bwMode="auto">
            <a:xfrm>
              <a:off x="1524" y="3600"/>
              <a:ext cx="93"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Z</a:t>
              </a:r>
              <a:endParaRPr lang="en-US" sz="2400" b="1"/>
            </a:p>
          </p:txBody>
        </p:sp>
        <p:sp>
          <p:nvSpPr>
            <p:cNvPr id="96" name="Freeform 94"/>
            <p:cNvSpPr>
              <a:spLocks/>
            </p:cNvSpPr>
            <p:nvPr/>
          </p:nvSpPr>
          <p:spPr bwMode="auto">
            <a:xfrm>
              <a:off x="1555" y="2826"/>
              <a:ext cx="12" cy="732"/>
            </a:xfrm>
            <a:custGeom>
              <a:avLst/>
              <a:gdLst>
                <a:gd name="T0" fmla="*/ 12 w 12"/>
                <a:gd name="T1" fmla="*/ 6 h 732"/>
                <a:gd name="T2" fmla="*/ 12 w 12"/>
                <a:gd name="T3" fmla="*/ 4 h 732"/>
                <a:gd name="T4" fmla="*/ 10 w 12"/>
                <a:gd name="T5" fmla="*/ 2 h 732"/>
                <a:gd name="T6" fmla="*/ 10 w 12"/>
                <a:gd name="T7" fmla="*/ 0 h 732"/>
                <a:gd name="T8" fmla="*/ 4 w 12"/>
                <a:gd name="T9" fmla="*/ 0 h 732"/>
                <a:gd name="T10" fmla="*/ 0 w 12"/>
                <a:gd name="T11" fmla="*/ 4 h 732"/>
                <a:gd name="T12" fmla="*/ 0 w 12"/>
                <a:gd name="T13" fmla="*/ 730 h 732"/>
                <a:gd name="T14" fmla="*/ 2 w 12"/>
                <a:gd name="T15" fmla="*/ 730 h 732"/>
                <a:gd name="T16" fmla="*/ 4 w 12"/>
                <a:gd name="T17" fmla="*/ 732 h 732"/>
                <a:gd name="T18" fmla="*/ 10 w 12"/>
                <a:gd name="T19" fmla="*/ 732 h 732"/>
                <a:gd name="T20" fmla="*/ 10 w 12"/>
                <a:gd name="T21" fmla="*/ 730 h 732"/>
                <a:gd name="T22" fmla="*/ 12 w 12"/>
                <a:gd name="T23" fmla="*/ 730 h 732"/>
                <a:gd name="T24" fmla="*/ 12 w 12"/>
                <a:gd name="T25" fmla="*/ 726 h 732"/>
                <a:gd name="T26" fmla="*/ 12 w 12"/>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732"/>
                <a:gd name="T44" fmla="*/ 12 w 12"/>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732">
                  <a:moveTo>
                    <a:pt x="12" y="6"/>
                  </a:moveTo>
                  <a:lnTo>
                    <a:pt x="12" y="4"/>
                  </a:lnTo>
                  <a:lnTo>
                    <a:pt x="10" y="2"/>
                  </a:lnTo>
                  <a:lnTo>
                    <a:pt x="10" y="0"/>
                  </a:lnTo>
                  <a:lnTo>
                    <a:pt x="4" y="0"/>
                  </a:lnTo>
                  <a:lnTo>
                    <a:pt x="0" y="4"/>
                  </a:lnTo>
                  <a:lnTo>
                    <a:pt x="0" y="730"/>
                  </a:lnTo>
                  <a:lnTo>
                    <a:pt x="2" y="730"/>
                  </a:lnTo>
                  <a:lnTo>
                    <a:pt x="4" y="732"/>
                  </a:lnTo>
                  <a:lnTo>
                    <a:pt x="10" y="732"/>
                  </a:lnTo>
                  <a:lnTo>
                    <a:pt x="10" y="730"/>
                  </a:lnTo>
                  <a:lnTo>
                    <a:pt x="12" y="730"/>
                  </a:lnTo>
                  <a:lnTo>
                    <a:pt x="12" y="726"/>
                  </a:lnTo>
                  <a:lnTo>
                    <a:pt x="12" y="6"/>
                  </a:lnTo>
                  <a:close/>
                </a:path>
              </a:pathLst>
            </a:custGeom>
            <a:solidFill>
              <a:srgbClr val="000000"/>
            </a:solidFill>
            <a:ln w="9525">
              <a:noFill/>
              <a:round/>
              <a:headEnd/>
              <a:tailEnd/>
            </a:ln>
          </p:spPr>
          <p:txBody>
            <a:bodyPr/>
            <a:lstStyle/>
            <a:p>
              <a:endParaRPr lang="en-US"/>
            </a:p>
          </p:txBody>
        </p:sp>
        <p:sp>
          <p:nvSpPr>
            <p:cNvPr id="97" name="Freeform 95"/>
            <p:cNvSpPr>
              <a:spLocks/>
            </p:cNvSpPr>
            <p:nvPr/>
          </p:nvSpPr>
          <p:spPr bwMode="auto">
            <a:xfrm>
              <a:off x="1267" y="2970"/>
              <a:ext cx="12" cy="732"/>
            </a:xfrm>
            <a:custGeom>
              <a:avLst/>
              <a:gdLst>
                <a:gd name="T0" fmla="*/ 12 w 12"/>
                <a:gd name="T1" fmla="*/ 6 h 732"/>
                <a:gd name="T2" fmla="*/ 12 w 12"/>
                <a:gd name="T3" fmla="*/ 4 h 732"/>
                <a:gd name="T4" fmla="*/ 10 w 12"/>
                <a:gd name="T5" fmla="*/ 2 h 732"/>
                <a:gd name="T6" fmla="*/ 10 w 12"/>
                <a:gd name="T7" fmla="*/ 0 h 732"/>
                <a:gd name="T8" fmla="*/ 4 w 12"/>
                <a:gd name="T9" fmla="*/ 0 h 732"/>
                <a:gd name="T10" fmla="*/ 0 w 12"/>
                <a:gd name="T11" fmla="*/ 4 h 732"/>
                <a:gd name="T12" fmla="*/ 0 w 12"/>
                <a:gd name="T13" fmla="*/ 730 h 732"/>
                <a:gd name="T14" fmla="*/ 2 w 12"/>
                <a:gd name="T15" fmla="*/ 730 h 732"/>
                <a:gd name="T16" fmla="*/ 4 w 12"/>
                <a:gd name="T17" fmla="*/ 732 h 732"/>
                <a:gd name="T18" fmla="*/ 10 w 12"/>
                <a:gd name="T19" fmla="*/ 732 h 732"/>
                <a:gd name="T20" fmla="*/ 10 w 12"/>
                <a:gd name="T21" fmla="*/ 730 h 732"/>
                <a:gd name="T22" fmla="*/ 12 w 12"/>
                <a:gd name="T23" fmla="*/ 730 h 732"/>
                <a:gd name="T24" fmla="*/ 12 w 12"/>
                <a:gd name="T25" fmla="*/ 726 h 732"/>
                <a:gd name="T26" fmla="*/ 12 w 12"/>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732"/>
                <a:gd name="T44" fmla="*/ 12 w 12"/>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732">
                  <a:moveTo>
                    <a:pt x="12" y="6"/>
                  </a:moveTo>
                  <a:lnTo>
                    <a:pt x="12" y="4"/>
                  </a:lnTo>
                  <a:lnTo>
                    <a:pt x="10" y="2"/>
                  </a:lnTo>
                  <a:lnTo>
                    <a:pt x="10" y="0"/>
                  </a:lnTo>
                  <a:lnTo>
                    <a:pt x="4" y="0"/>
                  </a:lnTo>
                  <a:lnTo>
                    <a:pt x="0" y="4"/>
                  </a:lnTo>
                  <a:lnTo>
                    <a:pt x="0" y="730"/>
                  </a:lnTo>
                  <a:lnTo>
                    <a:pt x="2" y="730"/>
                  </a:lnTo>
                  <a:lnTo>
                    <a:pt x="4" y="732"/>
                  </a:lnTo>
                  <a:lnTo>
                    <a:pt x="10" y="732"/>
                  </a:lnTo>
                  <a:lnTo>
                    <a:pt x="10" y="730"/>
                  </a:lnTo>
                  <a:lnTo>
                    <a:pt x="12" y="730"/>
                  </a:lnTo>
                  <a:lnTo>
                    <a:pt x="12" y="726"/>
                  </a:lnTo>
                  <a:lnTo>
                    <a:pt x="12" y="6"/>
                  </a:lnTo>
                  <a:close/>
                </a:path>
              </a:pathLst>
            </a:custGeom>
            <a:solidFill>
              <a:srgbClr val="000000"/>
            </a:solidFill>
            <a:ln w="9525">
              <a:noFill/>
              <a:round/>
              <a:headEnd/>
              <a:tailEnd/>
            </a:ln>
          </p:spPr>
          <p:txBody>
            <a:bodyPr/>
            <a:lstStyle/>
            <a:p>
              <a:endParaRPr lang="en-US"/>
            </a:p>
          </p:txBody>
        </p:sp>
        <p:sp>
          <p:nvSpPr>
            <p:cNvPr id="98" name="Freeform 96"/>
            <p:cNvSpPr>
              <a:spLocks/>
            </p:cNvSpPr>
            <p:nvPr/>
          </p:nvSpPr>
          <p:spPr bwMode="auto">
            <a:xfrm>
              <a:off x="799" y="3258"/>
              <a:ext cx="1344" cy="12"/>
            </a:xfrm>
            <a:custGeom>
              <a:avLst/>
              <a:gdLst>
                <a:gd name="T0" fmla="*/ 5 w 1344"/>
                <a:gd name="T1" fmla="*/ 0 h 12"/>
                <a:gd name="T2" fmla="*/ 3 w 1344"/>
                <a:gd name="T3" fmla="*/ 0 h 12"/>
                <a:gd name="T4" fmla="*/ 0 w 1344"/>
                <a:gd name="T5" fmla="*/ 4 h 12"/>
                <a:gd name="T6" fmla="*/ 0 w 1344"/>
                <a:gd name="T7" fmla="*/ 10 h 12"/>
                <a:gd name="T8" fmla="*/ 1 w 1344"/>
                <a:gd name="T9" fmla="*/ 10 h 12"/>
                <a:gd name="T10" fmla="*/ 3 w 1344"/>
                <a:gd name="T11" fmla="*/ 12 h 12"/>
                <a:gd name="T12" fmla="*/ 1342 w 1344"/>
                <a:gd name="T13" fmla="*/ 12 h 12"/>
                <a:gd name="T14" fmla="*/ 1342 w 1344"/>
                <a:gd name="T15" fmla="*/ 10 h 12"/>
                <a:gd name="T16" fmla="*/ 1344 w 1344"/>
                <a:gd name="T17" fmla="*/ 10 h 12"/>
                <a:gd name="T18" fmla="*/ 1344 w 1344"/>
                <a:gd name="T19" fmla="*/ 4 h 12"/>
                <a:gd name="T20" fmla="*/ 1342 w 1344"/>
                <a:gd name="T21" fmla="*/ 2 h 12"/>
                <a:gd name="T22" fmla="*/ 1342 w 1344"/>
                <a:gd name="T23" fmla="*/ 0 h 12"/>
                <a:gd name="T24" fmla="*/ 1338 w 1344"/>
                <a:gd name="T25" fmla="*/ 0 h 12"/>
                <a:gd name="T26" fmla="*/ 5 w 1344"/>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44"/>
                <a:gd name="T43" fmla="*/ 0 h 12"/>
                <a:gd name="T44" fmla="*/ 1344 w 1344"/>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44" h="12">
                  <a:moveTo>
                    <a:pt x="5" y="0"/>
                  </a:moveTo>
                  <a:lnTo>
                    <a:pt x="3" y="0"/>
                  </a:lnTo>
                  <a:lnTo>
                    <a:pt x="0" y="4"/>
                  </a:lnTo>
                  <a:lnTo>
                    <a:pt x="0" y="10"/>
                  </a:lnTo>
                  <a:lnTo>
                    <a:pt x="1" y="10"/>
                  </a:lnTo>
                  <a:lnTo>
                    <a:pt x="3" y="12"/>
                  </a:lnTo>
                  <a:lnTo>
                    <a:pt x="1342" y="12"/>
                  </a:lnTo>
                  <a:lnTo>
                    <a:pt x="1342" y="10"/>
                  </a:lnTo>
                  <a:lnTo>
                    <a:pt x="1344" y="10"/>
                  </a:lnTo>
                  <a:lnTo>
                    <a:pt x="1344" y="4"/>
                  </a:lnTo>
                  <a:lnTo>
                    <a:pt x="1342" y="2"/>
                  </a:lnTo>
                  <a:lnTo>
                    <a:pt x="1342" y="0"/>
                  </a:lnTo>
                  <a:lnTo>
                    <a:pt x="1338" y="0"/>
                  </a:lnTo>
                  <a:lnTo>
                    <a:pt x="5" y="0"/>
                  </a:lnTo>
                  <a:close/>
                </a:path>
              </a:pathLst>
            </a:custGeom>
            <a:solidFill>
              <a:srgbClr val="000000"/>
            </a:solidFill>
            <a:ln w="9525">
              <a:noFill/>
              <a:round/>
              <a:headEnd/>
              <a:tailEnd/>
            </a:ln>
          </p:spPr>
          <p:txBody>
            <a:bodyPr/>
            <a:lstStyle/>
            <a:p>
              <a:endParaRPr lang="en-US"/>
            </a:p>
          </p:txBody>
        </p:sp>
        <p:sp>
          <p:nvSpPr>
            <p:cNvPr id="99" name="Rectangle 97"/>
            <p:cNvSpPr>
              <a:spLocks noChangeArrowheads="1"/>
            </p:cNvSpPr>
            <p:nvPr/>
          </p:nvSpPr>
          <p:spPr bwMode="auto">
            <a:xfrm>
              <a:off x="1200"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0</a:t>
              </a:r>
              <a:endParaRPr lang="en-US" sz="2400" b="1"/>
            </a:p>
          </p:txBody>
        </p:sp>
        <p:sp>
          <p:nvSpPr>
            <p:cNvPr id="100" name="Rectangle 98"/>
            <p:cNvSpPr>
              <a:spLocks noChangeArrowheads="1"/>
            </p:cNvSpPr>
            <p:nvPr/>
          </p:nvSpPr>
          <p:spPr bwMode="auto">
            <a:xfrm>
              <a:off x="1488"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1</a:t>
              </a:r>
              <a:endParaRPr lang="en-US" sz="2400" b="1"/>
            </a:p>
          </p:txBody>
        </p:sp>
        <p:sp>
          <p:nvSpPr>
            <p:cNvPr id="101" name="Rectangle 99"/>
            <p:cNvSpPr>
              <a:spLocks noChangeArrowheads="1"/>
            </p:cNvSpPr>
            <p:nvPr/>
          </p:nvSpPr>
          <p:spPr bwMode="auto">
            <a:xfrm>
              <a:off x="1776"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3</a:t>
              </a:r>
              <a:endParaRPr lang="en-US" sz="2400" b="1"/>
            </a:p>
          </p:txBody>
        </p:sp>
        <p:sp>
          <p:nvSpPr>
            <p:cNvPr id="102" name="Rectangle 100"/>
            <p:cNvSpPr>
              <a:spLocks noChangeArrowheads="1"/>
            </p:cNvSpPr>
            <p:nvPr/>
          </p:nvSpPr>
          <p:spPr bwMode="auto">
            <a:xfrm>
              <a:off x="2064"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2</a:t>
              </a:r>
              <a:endParaRPr lang="en-US" sz="2400" b="1"/>
            </a:p>
          </p:txBody>
        </p:sp>
        <p:sp>
          <p:nvSpPr>
            <p:cNvPr id="103" name="Rectangle 101"/>
            <p:cNvSpPr>
              <a:spLocks noChangeArrowheads="1"/>
            </p:cNvSpPr>
            <p:nvPr/>
          </p:nvSpPr>
          <p:spPr bwMode="auto">
            <a:xfrm>
              <a:off x="1200"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4</a:t>
              </a:r>
              <a:endParaRPr lang="en-US" sz="2400" b="1"/>
            </a:p>
          </p:txBody>
        </p:sp>
        <p:sp>
          <p:nvSpPr>
            <p:cNvPr id="104" name="Rectangle 102"/>
            <p:cNvSpPr>
              <a:spLocks noChangeArrowheads="1"/>
            </p:cNvSpPr>
            <p:nvPr/>
          </p:nvSpPr>
          <p:spPr bwMode="auto">
            <a:xfrm>
              <a:off x="1488"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5</a:t>
              </a:r>
              <a:endParaRPr lang="en-US" sz="2400" b="1"/>
            </a:p>
          </p:txBody>
        </p:sp>
        <p:sp>
          <p:nvSpPr>
            <p:cNvPr id="105" name="Rectangle 103"/>
            <p:cNvSpPr>
              <a:spLocks noChangeArrowheads="1"/>
            </p:cNvSpPr>
            <p:nvPr/>
          </p:nvSpPr>
          <p:spPr bwMode="auto">
            <a:xfrm>
              <a:off x="1776"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7</a:t>
              </a:r>
              <a:endParaRPr lang="en-US" sz="2400" b="1"/>
            </a:p>
          </p:txBody>
        </p:sp>
        <p:sp>
          <p:nvSpPr>
            <p:cNvPr id="106" name="Rectangle 104"/>
            <p:cNvSpPr>
              <a:spLocks noChangeArrowheads="1"/>
            </p:cNvSpPr>
            <p:nvPr/>
          </p:nvSpPr>
          <p:spPr bwMode="auto">
            <a:xfrm>
              <a:off x="2064"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6</a:t>
              </a:r>
              <a:endParaRPr lang="en-US" sz="2400" b="1"/>
            </a:p>
          </p:txBody>
        </p:sp>
        <p:sp>
          <p:nvSpPr>
            <p:cNvPr id="107" name="Rectangle 105"/>
            <p:cNvSpPr>
              <a:spLocks noChangeArrowheads="1"/>
            </p:cNvSpPr>
            <p:nvPr/>
          </p:nvSpPr>
          <p:spPr bwMode="auto">
            <a:xfrm>
              <a:off x="1092" y="329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08" name="Rectangle 106"/>
            <p:cNvSpPr>
              <a:spLocks noChangeArrowheads="1"/>
            </p:cNvSpPr>
            <p:nvPr/>
          </p:nvSpPr>
          <p:spPr bwMode="auto">
            <a:xfrm>
              <a:off x="1380" y="3003"/>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09" name="Rectangle 107"/>
            <p:cNvSpPr>
              <a:spLocks noChangeArrowheads="1"/>
            </p:cNvSpPr>
            <p:nvPr/>
          </p:nvSpPr>
          <p:spPr bwMode="auto">
            <a:xfrm>
              <a:off x="1668" y="329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10" name="Rectangle 108"/>
            <p:cNvSpPr>
              <a:spLocks noChangeArrowheads="1"/>
            </p:cNvSpPr>
            <p:nvPr/>
          </p:nvSpPr>
          <p:spPr bwMode="auto">
            <a:xfrm>
              <a:off x="1956" y="3003"/>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11" name="Freeform 109"/>
            <p:cNvSpPr>
              <a:spLocks/>
            </p:cNvSpPr>
            <p:nvPr/>
          </p:nvSpPr>
          <p:spPr bwMode="auto">
            <a:xfrm>
              <a:off x="1849" y="2976"/>
              <a:ext cx="11" cy="732"/>
            </a:xfrm>
            <a:custGeom>
              <a:avLst/>
              <a:gdLst>
                <a:gd name="T0" fmla="*/ 11 w 11"/>
                <a:gd name="T1" fmla="*/ 6 h 732"/>
                <a:gd name="T2" fmla="*/ 11 w 11"/>
                <a:gd name="T3" fmla="*/ 4 h 732"/>
                <a:gd name="T4" fmla="*/ 10 w 11"/>
                <a:gd name="T5" fmla="*/ 2 h 732"/>
                <a:gd name="T6" fmla="*/ 10 w 11"/>
                <a:gd name="T7" fmla="*/ 0 h 732"/>
                <a:gd name="T8" fmla="*/ 4 w 11"/>
                <a:gd name="T9" fmla="*/ 0 h 732"/>
                <a:gd name="T10" fmla="*/ 0 w 11"/>
                <a:gd name="T11" fmla="*/ 4 h 732"/>
                <a:gd name="T12" fmla="*/ 0 w 11"/>
                <a:gd name="T13" fmla="*/ 730 h 732"/>
                <a:gd name="T14" fmla="*/ 2 w 11"/>
                <a:gd name="T15" fmla="*/ 730 h 732"/>
                <a:gd name="T16" fmla="*/ 4 w 11"/>
                <a:gd name="T17" fmla="*/ 732 h 732"/>
                <a:gd name="T18" fmla="*/ 10 w 11"/>
                <a:gd name="T19" fmla="*/ 732 h 732"/>
                <a:gd name="T20" fmla="*/ 10 w 11"/>
                <a:gd name="T21" fmla="*/ 730 h 732"/>
                <a:gd name="T22" fmla="*/ 11 w 11"/>
                <a:gd name="T23" fmla="*/ 730 h 732"/>
                <a:gd name="T24" fmla="*/ 11 w 11"/>
                <a:gd name="T25" fmla="*/ 726 h 732"/>
                <a:gd name="T26" fmla="*/ 11 w 11"/>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732"/>
                <a:gd name="T44" fmla="*/ 11 w 11"/>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732">
                  <a:moveTo>
                    <a:pt x="11" y="6"/>
                  </a:moveTo>
                  <a:lnTo>
                    <a:pt x="11" y="4"/>
                  </a:lnTo>
                  <a:lnTo>
                    <a:pt x="10" y="2"/>
                  </a:lnTo>
                  <a:lnTo>
                    <a:pt x="10" y="0"/>
                  </a:lnTo>
                  <a:lnTo>
                    <a:pt x="4" y="0"/>
                  </a:lnTo>
                  <a:lnTo>
                    <a:pt x="0" y="4"/>
                  </a:lnTo>
                  <a:lnTo>
                    <a:pt x="0" y="730"/>
                  </a:lnTo>
                  <a:lnTo>
                    <a:pt x="2" y="730"/>
                  </a:lnTo>
                  <a:lnTo>
                    <a:pt x="4" y="732"/>
                  </a:lnTo>
                  <a:lnTo>
                    <a:pt x="10" y="732"/>
                  </a:lnTo>
                  <a:lnTo>
                    <a:pt x="10" y="730"/>
                  </a:lnTo>
                  <a:lnTo>
                    <a:pt x="11" y="730"/>
                  </a:lnTo>
                  <a:lnTo>
                    <a:pt x="11" y="726"/>
                  </a:lnTo>
                  <a:lnTo>
                    <a:pt x="11" y="6"/>
                  </a:lnTo>
                  <a:close/>
                </a:path>
              </a:pathLst>
            </a:custGeom>
            <a:solidFill>
              <a:srgbClr val="000000"/>
            </a:solidFill>
            <a:ln w="9525">
              <a:noFill/>
              <a:round/>
              <a:headEnd/>
              <a:tailEnd/>
            </a:ln>
          </p:spPr>
          <p:txBody>
            <a:bodyPr/>
            <a:lstStyle/>
            <a:p>
              <a:endParaRPr lang="en-US"/>
            </a:p>
          </p:txBody>
        </p:sp>
        <p:sp>
          <p:nvSpPr>
            <p:cNvPr id="112" name="Rectangle 110"/>
            <p:cNvSpPr>
              <a:spLocks noChangeArrowheads="1"/>
            </p:cNvSpPr>
            <p:nvPr/>
          </p:nvSpPr>
          <p:spPr bwMode="auto">
            <a:xfrm>
              <a:off x="768" y="2736"/>
              <a:ext cx="101"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S</a:t>
              </a:r>
              <a:endParaRPr lang="en-US" sz="2400" b="1"/>
            </a:p>
          </p:txBody>
        </p:sp>
        <p:sp>
          <p:nvSpPr>
            <p:cNvPr id="113" name="Freeform 111"/>
            <p:cNvSpPr>
              <a:spLocks/>
            </p:cNvSpPr>
            <p:nvPr/>
          </p:nvSpPr>
          <p:spPr bwMode="auto">
            <a:xfrm>
              <a:off x="2924" y="2970"/>
              <a:ext cx="1164" cy="582"/>
            </a:xfrm>
            <a:custGeom>
              <a:avLst/>
              <a:gdLst>
                <a:gd name="T0" fmla="*/ 0 w 1164"/>
                <a:gd name="T1" fmla="*/ 0 h 582"/>
                <a:gd name="T2" fmla="*/ 0 w 1164"/>
                <a:gd name="T3" fmla="*/ 582 h 582"/>
                <a:gd name="T4" fmla="*/ 1164 w 1164"/>
                <a:gd name="T5" fmla="*/ 582 h 582"/>
                <a:gd name="T6" fmla="*/ 1164 w 1164"/>
                <a:gd name="T7" fmla="*/ 0 h 582"/>
                <a:gd name="T8" fmla="*/ 0 w 1164"/>
                <a:gd name="T9" fmla="*/ 0 h 582"/>
                <a:gd name="T10" fmla="*/ 6 w 1164"/>
                <a:gd name="T11" fmla="*/ 12 h 582"/>
                <a:gd name="T12" fmla="*/ 1158 w 1164"/>
                <a:gd name="T13" fmla="*/ 12 h 582"/>
                <a:gd name="T14" fmla="*/ 1152 w 1164"/>
                <a:gd name="T15" fmla="*/ 6 h 582"/>
                <a:gd name="T16" fmla="*/ 1152 w 1164"/>
                <a:gd name="T17" fmla="*/ 577 h 582"/>
                <a:gd name="T18" fmla="*/ 1158 w 1164"/>
                <a:gd name="T19" fmla="*/ 571 h 582"/>
                <a:gd name="T20" fmla="*/ 6 w 1164"/>
                <a:gd name="T21" fmla="*/ 571 h 582"/>
                <a:gd name="T22" fmla="*/ 12 w 1164"/>
                <a:gd name="T23" fmla="*/ 577 h 582"/>
                <a:gd name="T24" fmla="*/ 12 w 1164"/>
                <a:gd name="T25" fmla="*/ 6 h 582"/>
                <a:gd name="T26" fmla="*/ 6 w 1164"/>
                <a:gd name="T27" fmla="*/ 12 h 582"/>
                <a:gd name="T28" fmla="*/ 0 w 1164"/>
                <a:gd name="T29" fmla="*/ 0 h 58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4"/>
                <a:gd name="T46" fmla="*/ 0 h 582"/>
                <a:gd name="T47" fmla="*/ 1164 w 1164"/>
                <a:gd name="T48" fmla="*/ 582 h 58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4" h="582">
                  <a:moveTo>
                    <a:pt x="0" y="0"/>
                  </a:moveTo>
                  <a:lnTo>
                    <a:pt x="0" y="582"/>
                  </a:lnTo>
                  <a:lnTo>
                    <a:pt x="1164" y="582"/>
                  </a:lnTo>
                  <a:lnTo>
                    <a:pt x="1164" y="0"/>
                  </a:lnTo>
                  <a:lnTo>
                    <a:pt x="0" y="0"/>
                  </a:lnTo>
                  <a:lnTo>
                    <a:pt x="6" y="12"/>
                  </a:lnTo>
                  <a:lnTo>
                    <a:pt x="1158" y="12"/>
                  </a:lnTo>
                  <a:lnTo>
                    <a:pt x="1152" y="6"/>
                  </a:lnTo>
                  <a:lnTo>
                    <a:pt x="1152" y="577"/>
                  </a:lnTo>
                  <a:lnTo>
                    <a:pt x="1158" y="571"/>
                  </a:lnTo>
                  <a:lnTo>
                    <a:pt x="6" y="571"/>
                  </a:lnTo>
                  <a:lnTo>
                    <a:pt x="12" y="577"/>
                  </a:lnTo>
                  <a:lnTo>
                    <a:pt x="12" y="6"/>
                  </a:lnTo>
                  <a:lnTo>
                    <a:pt x="6" y="12"/>
                  </a:lnTo>
                  <a:lnTo>
                    <a:pt x="0" y="0"/>
                  </a:lnTo>
                  <a:close/>
                </a:path>
              </a:pathLst>
            </a:custGeom>
            <a:solidFill>
              <a:srgbClr val="000000"/>
            </a:solidFill>
            <a:ln w="9525">
              <a:noFill/>
              <a:round/>
              <a:headEnd/>
              <a:tailEnd/>
            </a:ln>
          </p:spPr>
          <p:txBody>
            <a:bodyPr/>
            <a:lstStyle/>
            <a:p>
              <a:endParaRPr lang="en-US"/>
            </a:p>
          </p:txBody>
        </p:sp>
        <p:sp>
          <p:nvSpPr>
            <p:cNvPr id="114" name="Rectangle 112"/>
            <p:cNvSpPr>
              <a:spLocks noChangeArrowheads="1"/>
            </p:cNvSpPr>
            <p:nvPr/>
          </p:nvSpPr>
          <p:spPr bwMode="auto">
            <a:xfrm>
              <a:off x="2753" y="3276"/>
              <a:ext cx="101"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X</a:t>
              </a:r>
              <a:endParaRPr lang="en-US" sz="2400" b="1"/>
            </a:p>
          </p:txBody>
        </p:sp>
        <p:sp>
          <p:nvSpPr>
            <p:cNvPr id="115" name="Rectangle 113"/>
            <p:cNvSpPr>
              <a:spLocks noChangeArrowheads="1"/>
            </p:cNvSpPr>
            <p:nvPr/>
          </p:nvSpPr>
          <p:spPr bwMode="auto">
            <a:xfrm>
              <a:off x="3758" y="2736"/>
              <a:ext cx="101"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Y</a:t>
              </a:r>
              <a:endParaRPr lang="en-US" sz="2400" b="1"/>
            </a:p>
          </p:txBody>
        </p:sp>
        <p:sp>
          <p:nvSpPr>
            <p:cNvPr id="116" name="Rectangle 114"/>
            <p:cNvSpPr>
              <a:spLocks noChangeArrowheads="1"/>
            </p:cNvSpPr>
            <p:nvPr/>
          </p:nvSpPr>
          <p:spPr bwMode="auto">
            <a:xfrm>
              <a:off x="3470" y="3600"/>
              <a:ext cx="93"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Z</a:t>
              </a:r>
              <a:endParaRPr lang="en-US" sz="2400" b="1"/>
            </a:p>
          </p:txBody>
        </p:sp>
        <p:sp>
          <p:nvSpPr>
            <p:cNvPr id="117" name="Freeform 115"/>
            <p:cNvSpPr>
              <a:spLocks/>
            </p:cNvSpPr>
            <p:nvPr/>
          </p:nvSpPr>
          <p:spPr bwMode="auto">
            <a:xfrm>
              <a:off x="3500" y="2826"/>
              <a:ext cx="12" cy="732"/>
            </a:xfrm>
            <a:custGeom>
              <a:avLst/>
              <a:gdLst>
                <a:gd name="T0" fmla="*/ 12 w 12"/>
                <a:gd name="T1" fmla="*/ 6 h 732"/>
                <a:gd name="T2" fmla="*/ 12 w 12"/>
                <a:gd name="T3" fmla="*/ 4 h 732"/>
                <a:gd name="T4" fmla="*/ 10 w 12"/>
                <a:gd name="T5" fmla="*/ 2 h 732"/>
                <a:gd name="T6" fmla="*/ 10 w 12"/>
                <a:gd name="T7" fmla="*/ 0 h 732"/>
                <a:gd name="T8" fmla="*/ 4 w 12"/>
                <a:gd name="T9" fmla="*/ 0 h 732"/>
                <a:gd name="T10" fmla="*/ 0 w 12"/>
                <a:gd name="T11" fmla="*/ 4 h 732"/>
                <a:gd name="T12" fmla="*/ 0 w 12"/>
                <a:gd name="T13" fmla="*/ 730 h 732"/>
                <a:gd name="T14" fmla="*/ 2 w 12"/>
                <a:gd name="T15" fmla="*/ 730 h 732"/>
                <a:gd name="T16" fmla="*/ 4 w 12"/>
                <a:gd name="T17" fmla="*/ 732 h 732"/>
                <a:gd name="T18" fmla="*/ 10 w 12"/>
                <a:gd name="T19" fmla="*/ 732 h 732"/>
                <a:gd name="T20" fmla="*/ 10 w 12"/>
                <a:gd name="T21" fmla="*/ 730 h 732"/>
                <a:gd name="T22" fmla="*/ 12 w 12"/>
                <a:gd name="T23" fmla="*/ 730 h 732"/>
                <a:gd name="T24" fmla="*/ 12 w 12"/>
                <a:gd name="T25" fmla="*/ 726 h 732"/>
                <a:gd name="T26" fmla="*/ 12 w 12"/>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732"/>
                <a:gd name="T44" fmla="*/ 12 w 12"/>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732">
                  <a:moveTo>
                    <a:pt x="12" y="6"/>
                  </a:moveTo>
                  <a:lnTo>
                    <a:pt x="12" y="4"/>
                  </a:lnTo>
                  <a:lnTo>
                    <a:pt x="10" y="2"/>
                  </a:lnTo>
                  <a:lnTo>
                    <a:pt x="10" y="0"/>
                  </a:lnTo>
                  <a:lnTo>
                    <a:pt x="4" y="0"/>
                  </a:lnTo>
                  <a:lnTo>
                    <a:pt x="0" y="4"/>
                  </a:lnTo>
                  <a:lnTo>
                    <a:pt x="0" y="730"/>
                  </a:lnTo>
                  <a:lnTo>
                    <a:pt x="2" y="730"/>
                  </a:lnTo>
                  <a:lnTo>
                    <a:pt x="4" y="732"/>
                  </a:lnTo>
                  <a:lnTo>
                    <a:pt x="10" y="732"/>
                  </a:lnTo>
                  <a:lnTo>
                    <a:pt x="10" y="730"/>
                  </a:lnTo>
                  <a:lnTo>
                    <a:pt x="12" y="730"/>
                  </a:lnTo>
                  <a:lnTo>
                    <a:pt x="12" y="726"/>
                  </a:lnTo>
                  <a:lnTo>
                    <a:pt x="12" y="6"/>
                  </a:lnTo>
                  <a:close/>
                </a:path>
              </a:pathLst>
            </a:custGeom>
            <a:solidFill>
              <a:srgbClr val="000000"/>
            </a:solidFill>
            <a:ln w="9525">
              <a:noFill/>
              <a:round/>
              <a:headEnd/>
              <a:tailEnd/>
            </a:ln>
          </p:spPr>
          <p:txBody>
            <a:bodyPr/>
            <a:lstStyle/>
            <a:p>
              <a:endParaRPr lang="en-US"/>
            </a:p>
          </p:txBody>
        </p:sp>
        <p:sp>
          <p:nvSpPr>
            <p:cNvPr id="118" name="Freeform 116"/>
            <p:cNvSpPr>
              <a:spLocks/>
            </p:cNvSpPr>
            <p:nvPr/>
          </p:nvSpPr>
          <p:spPr bwMode="auto">
            <a:xfrm>
              <a:off x="3212" y="2970"/>
              <a:ext cx="12" cy="732"/>
            </a:xfrm>
            <a:custGeom>
              <a:avLst/>
              <a:gdLst>
                <a:gd name="T0" fmla="*/ 12 w 12"/>
                <a:gd name="T1" fmla="*/ 6 h 732"/>
                <a:gd name="T2" fmla="*/ 12 w 12"/>
                <a:gd name="T3" fmla="*/ 4 h 732"/>
                <a:gd name="T4" fmla="*/ 10 w 12"/>
                <a:gd name="T5" fmla="*/ 2 h 732"/>
                <a:gd name="T6" fmla="*/ 10 w 12"/>
                <a:gd name="T7" fmla="*/ 0 h 732"/>
                <a:gd name="T8" fmla="*/ 4 w 12"/>
                <a:gd name="T9" fmla="*/ 0 h 732"/>
                <a:gd name="T10" fmla="*/ 0 w 12"/>
                <a:gd name="T11" fmla="*/ 4 h 732"/>
                <a:gd name="T12" fmla="*/ 0 w 12"/>
                <a:gd name="T13" fmla="*/ 730 h 732"/>
                <a:gd name="T14" fmla="*/ 2 w 12"/>
                <a:gd name="T15" fmla="*/ 730 h 732"/>
                <a:gd name="T16" fmla="*/ 4 w 12"/>
                <a:gd name="T17" fmla="*/ 732 h 732"/>
                <a:gd name="T18" fmla="*/ 10 w 12"/>
                <a:gd name="T19" fmla="*/ 732 h 732"/>
                <a:gd name="T20" fmla="*/ 10 w 12"/>
                <a:gd name="T21" fmla="*/ 730 h 732"/>
                <a:gd name="T22" fmla="*/ 12 w 12"/>
                <a:gd name="T23" fmla="*/ 730 h 732"/>
                <a:gd name="T24" fmla="*/ 12 w 12"/>
                <a:gd name="T25" fmla="*/ 726 h 732"/>
                <a:gd name="T26" fmla="*/ 12 w 12"/>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732"/>
                <a:gd name="T44" fmla="*/ 12 w 12"/>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732">
                  <a:moveTo>
                    <a:pt x="12" y="6"/>
                  </a:moveTo>
                  <a:lnTo>
                    <a:pt x="12" y="4"/>
                  </a:lnTo>
                  <a:lnTo>
                    <a:pt x="10" y="2"/>
                  </a:lnTo>
                  <a:lnTo>
                    <a:pt x="10" y="0"/>
                  </a:lnTo>
                  <a:lnTo>
                    <a:pt x="4" y="0"/>
                  </a:lnTo>
                  <a:lnTo>
                    <a:pt x="0" y="4"/>
                  </a:lnTo>
                  <a:lnTo>
                    <a:pt x="0" y="730"/>
                  </a:lnTo>
                  <a:lnTo>
                    <a:pt x="2" y="730"/>
                  </a:lnTo>
                  <a:lnTo>
                    <a:pt x="4" y="732"/>
                  </a:lnTo>
                  <a:lnTo>
                    <a:pt x="10" y="732"/>
                  </a:lnTo>
                  <a:lnTo>
                    <a:pt x="10" y="730"/>
                  </a:lnTo>
                  <a:lnTo>
                    <a:pt x="12" y="730"/>
                  </a:lnTo>
                  <a:lnTo>
                    <a:pt x="12" y="726"/>
                  </a:lnTo>
                  <a:lnTo>
                    <a:pt x="12" y="6"/>
                  </a:lnTo>
                  <a:close/>
                </a:path>
              </a:pathLst>
            </a:custGeom>
            <a:solidFill>
              <a:srgbClr val="000000"/>
            </a:solidFill>
            <a:ln w="9525">
              <a:noFill/>
              <a:round/>
              <a:headEnd/>
              <a:tailEnd/>
            </a:ln>
          </p:spPr>
          <p:txBody>
            <a:bodyPr/>
            <a:lstStyle/>
            <a:p>
              <a:endParaRPr lang="en-US"/>
            </a:p>
          </p:txBody>
        </p:sp>
        <p:sp>
          <p:nvSpPr>
            <p:cNvPr id="119" name="Freeform 117"/>
            <p:cNvSpPr>
              <a:spLocks/>
            </p:cNvSpPr>
            <p:nvPr/>
          </p:nvSpPr>
          <p:spPr bwMode="auto">
            <a:xfrm>
              <a:off x="2744" y="3258"/>
              <a:ext cx="1344" cy="12"/>
            </a:xfrm>
            <a:custGeom>
              <a:avLst/>
              <a:gdLst>
                <a:gd name="T0" fmla="*/ 6 w 1344"/>
                <a:gd name="T1" fmla="*/ 0 h 12"/>
                <a:gd name="T2" fmla="*/ 4 w 1344"/>
                <a:gd name="T3" fmla="*/ 0 h 12"/>
                <a:gd name="T4" fmla="*/ 0 w 1344"/>
                <a:gd name="T5" fmla="*/ 4 h 12"/>
                <a:gd name="T6" fmla="*/ 0 w 1344"/>
                <a:gd name="T7" fmla="*/ 10 h 12"/>
                <a:gd name="T8" fmla="*/ 2 w 1344"/>
                <a:gd name="T9" fmla="*/ 10 h 12"/>
                <a:gd name="T10" fmla="*/ 4 w 1344"/>
                <a:gd name="T11" fmla="*/ 12 h 12"/>
                <a:gd name="T12" fmla="*/ 1342 w 1344"/>
                <a:gd name="T13" fmla="*/ 12 h 12"/>
                <a:gd name="T14" fmla="*/ 1342 w 1344"/>
                <a:gd name="T15" fmla="*/ 10 h 12"/>
                <a:gd name="T16" fmla="*/ 1344 w 1344"/>
                <a:gd name="T17" fmla="*/ 10 h 12"/>
                <a:gd name="T18" fmla="*/ 1344 w 1344"/>
                <a:gd name="T19" fmla="*/ 4 h 12"/>
                <a:gd name="T20" fmla="*/ 1342 w 1344"/>
                <a:gd name="T21" fmla="*/ 2 h 12"/>
                <a:gd name="T22" fmla="*/ 1342 w 1344"/>
                <a:gd name="T23" fmla="*/ 0 h 12"/>
                <a:gd name="T24" fmla="*/ 1338 w 1344"/>
                <a:gd name="T25" fmla="*/ 0 h 12"/>
                <a:gd name="T26" fmla="*/ 6 w 1344"/>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44"/>
                <a:gd name="T43" fmla="*/ 0 h 12"/>
                <a:gd name="T44" fmla="*/ 1344 w 1344"/>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44" h="12">
                  <a:moveTo>
                    <a:pt x="6" y="0"/>
                  </a:moveTo>
                  <a:lnTo>
                    <a:pt x="4" y="0"/>
                  </a:lnTo>
                  <a:lnTo>
                    <a:pt x="0" y="4"/>
                  </a:lnTo>
                  <a:lnTo>
                    <a:pt x="0" y="10"/>
                  </a:lnTo>
                  <a:lnTo>
                    <a:pt x="2" y="10"/>
                  </a:lnTo>
                  <a:lnTo>
                    <a:pt x="4" y="12"/>
                  </a:lnTo>
                  <a:lnTo>
                    <a:pt x="1342" y="12"/>
                  </a:lnTo>
                  <a:lnTo>
                    <a:pt x="1342" y="10"/>
                  </a:lnTo>
                  <a:lnTo>
                    <a:pt x="1344" y="10"/>
                  </a:lnTo>
                  <a:lnTo>
                    <a:pt x="1344" y="4"/>
                  </a:lnTo>
                  <a:lnTo>
                    <a:pt x="1342" y="2"/>
                  </a:lnTo>
                  <a:lnTo>
                    <a:pt x="1342" y="0"/>
                  </a:lnTo>
                  <a:lnTo>
                    <a:pt x="1338" y="0"/>
                  </a:lnTo>
                  <a:lnTo>
                    <a:pt x="6" y="0"/>
                  </a:lnTo>
                  <a:close/>
                </a:path>
              </a:pathLst>
            </a:custGeom>
            <a:solidFill>
              <a:srgbClr val="000000"/>
            </a:solidFill>
            <a:ln w="9525">
              <a:noFill/>
              <a:round/>
              <a:headEnd/>
              <a:tailEnd/>
            </a:ln>
          </p:spPr>
          <p:txBody>
            <a:bodyPr/>
            <a:lstStyle/>
            <a:p>
              <a:endParaRPr lang="en-US"/>
            </a:p>
          </p:txBody>
        </p:sp>
        <p:sp>
          <p:nvSpPr>
            <p:cNvPr id="120" name="Rectangle 118"/>
            <p:cNvSpPr>
              <a:spLocks noChangeArrowheads="1"/>
            </p:cNvSpPr>
            <p:nvPr/>
          </p:nvSpPr>
          <p:spPr bwMode="auto">
            <a:xfrm>
              <a:off x="3145"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0</a:t>
              </a:r>
              <a:endParaRPr lang="en-US" sz="2400" b="1"/>
            </a:p>
          </p:txBody>
        </p:sp>
        <p:sp>
          <p:nvSpPr>
            <p:cNvPr id="121" name="Rectangle 119"/>
            <p:cNvSpPr>
              <a:spLocks noChangeArrowheads="1"/>
            </p:cNvSpPr>
            <p:nvPr/>
          </p:nvSpPr>
          <p:spPr bwMode="auto">
            <a:xfrm>
              <a:off x="3433"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1</a:t>
              </a:r>
              <a:endParaRPr lang="en-US" sz="2400" b="1"/>
            </a:p>
          </p:txBody>
        </p:sp>
        <p:sp>
          <p:nvSpPr>
            <p:cNvPr id="122" name="Rectangle 120"/>
            <p:cNvSpPr>
              <a:spLocks noChangeArrowheads="1"/>
            </p:cNvSpPr>
            <p:nvPr/>
          </p:nvSpPr>
          <p:spPr bwMode="auto">
            <a:xfrm>
              <a:off x="3721"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3</a:t>
              </a:r>
              <a:endParaRPr lang="en-US" sz="2400" b="1"/>
            </a:p>
          </p:txBody>
        </p:sp>
        <p:sp>
          <p:nvSpPr>
            <p:cNvPr id="123" name="Rectangle 121"/>
            <p:cNvSpPr>
              <a:spLocks noChangeArrowheads="1"/>
            </p:cNvSpPr>
            <p:nvPr/>
          </p:nvSpPr>
          <p:spPr bwMode="auto">
            <a:xfrm>
              <a:off x="4009"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2</a:t>
              </a:r>
              <a:endParaRPr lang="en-US" sz="2400" b="1"/>
            </a:p>
          </p:txBody>
        </p:sp>
        <p:sp>
          <p:nvSpPr>
            <p:cNvPr id="124" name="Rectangle 122"/>
            <p:cNvSpPr>
              <a:spLocks noChangeArrowheads="1"/>
            </p:cNvSpPr>
            <p:nvPr/>
          </p:nvSpPr>
          <p:spPr bwMode="auto">
            <a:xfrm>
              <a:off x="3145"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4</a:t>
              </a:r>
              <a:endParaRPr lang="en-US" sz="2400" b="1"/>
            </a:p>
          </p:txBody>
        </p:sp>
        <p:sp>
          <p:nvSpPr>
            <p:cNvPr id="125" name="Rectangle 123"/>
            <p:cNvSpPr>
              <a:spLocks noChangeArrowheads="1"/>
            </p:cNvSpPr>
            <p:nvPr/>
          </p:nvSpPr>
          <p:spPr bwMode="auto">
            <a:xfrm>
              <a:off x="3433"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5</a:t>
              </a:r>
              <a:endParaRPr lang="en-US" sz="2400" b="1"/>
            </a:p>
          </p:txBody>
        </p:sp>
        <p:sp>
          <p:nvSpPr>
            <p:cNvPr id="126" name="Rectangle 124"/>
            <p:cNvSpPr>
              <a:spLocks noChangeArrowheads="1"/>
            </p:cNvSpPr>
            <p:nvPr/>
          </p:nvSpPr>
          <p:spPr bwMode="auto">
            <a:xfrm>
              <a:off x="3721"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7</a:t>
              </a:r>
              <a:endParaRPr lang="en-US" sz="2400" b="1"/>
            </a:p>
          </p:txBody>
        </p:sp>
        <p:sp>
          <p:nvSpPr>
            <p:cNvPr id="127" name="Rectangle 125"/>
            <p:cNvSpPr>
              <a:spLocks noChangeArrowheads="1"/>
            </p:cNvSpPr>
            <p:nvPr/>
          </p:nvSpPr>
          <p:spPr bwMode="auto">
            <a:xfrm>
              <a:off x="4009"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6</a:t>
              </a:r>
              <a:endParaRPr lang="en-US" sz="2400" b="1"/>
            </a:p>
          </p:txBody>
        </p:sp>
        <p:sp>
          <p:nvSpPr>
            <p:cNvPr id="128" name="Rectangle 126"/>
            <p:cNvSpPr>
              <a:spLocks noChangeArrowheads="1"/>
            </p:cNvSpPr>
            <p:nvPr/>
          </p:nvSpPr>
          <p:spPr bwMode="auto">
            <a:xfrm>
              <a:off x="3326" y="329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29" name="Rectangle 127"/>
            <p:cNvSpPr>
              <a:spLocks noChangeArrowheads="1"/>
            </p:cNvSpPr>
            <p:nvPr/>
          </p:nvSpPr>
          <p:spPr bwMode="auto">
            <a:xfrm>
              <a:off x="3902" y="329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30" name="Rectangle 128"/>
            <p:cNvSpPr>
              <a:spLocks noChangeArrowheads="1"/>
            </p:cNvSpPr>
            <p:nvPr/>
          </p:nvSpPr>
          <p:spPr bwMode="auto">
            <a:xfrm>
              <a:off x="3614" y="329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31" name="Rectangle 129"/>
            <p:cNvSpPr>
              <a:spLocks noChangeArrowheads="1"/>
            </p:cNvSpPr>
            <p:nvPr/>
          </p:nvSpPr>
          <p:spPr bwMode="auto">
            <a:xfrm>
              <a:off x="3614" y="3003"/>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32" name="Freeform 130"/>
            <p:cNvSpPr>
              <a:spLocks/>
            </p:cNvSpPr>
            <p:nvPr/>
          </p:nvSpPr>
          <p:spPr bwMode="auto">
            <a:xfrm>
              <a:off x="3794" y="2976"/>
              <a:ext cx="12" cy="732"/>
            </a:xfrm>
            <a:custGeom>
              <a:avLst/>
              <a:gdLst>
                <a:gd name="T0" fmla="*/ 12 w 12"/>
                <a:gd name="T1" fmla="*/ 6 h 732"/>
                <a:gd name="T2" fmla="*/ 12 w 12"/>
                <a:gd name="T3" fmla="*/ 4 h 732"/>
                <a:gd name="T4" fmla="*/ 10 w 12"/>
                <a:gd name="T5" fmla="*/ 2 h 732"/>
                <a:gd name="T6" fmla="*/ 10 w 12"/>
                <a:gd name="T7" fmla="*/ 0 h 732"/>
                <a:gd name="T8" fmla="*/ 4 w 12"/>
                <a:gd name="T9" fmla="*/ 0 h 732"/>
                <a:gd name="T10" fmla="*/ 0 w 12"/>
                <a:gd name="T11" fmla="*/ 4 h 732"/>
                <a:gd name="T12" fmla="*/ 0 w 12"/>
                <a:gd name="T13" fmla="*/ 730 h 732"/>
                <a:gd name="T14" fmla="*/ 2 w 12"/>
                <a:gd name="T15" fmla="*/ 730 h 732"/>
                <a:gd name="T16" fmla="*/ 4 w 12"/>
                <a:gd name="T17" fmla="*/ 732 h 732"/>
                <a:gd name="T18" fmla="*/ 10 w 12"/>
                <a:gd name="T19" fmla="*/ 732 h 732"/>
                <a:gd name="T20" fmla="*/ 10 w 12"/>
                <a:gd name="T21" fmla="*/ 730 h 732"/>
                <a:gd name="T22" fmla="*/ 12 w 12"/>
                <a:gd name="T23" fmla="*/ 730 h 732"/>
                <a:gd name="T24" fmla="*/ 12 w 12"/>
                <a:gd name="T25" fmla="*/ 726 h 732"/>
                <a:gd name="T26" fmla="*/ 12 w 12"/>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732"/>
                <a:gd name="T44" fmla="*/ 12 w 12"/>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732">
                  <a:moveTo>
                    <a:pt x="12" y="6"/>
                  </a:moveTo>
                  <a:lnTo>
                    <a:pt x="12" y="4"/>
                  </a:lnTo>
                  <a:lnTo>
                    <a:pt x="10" y="2"/>
                  </a:lnTo>
                  <a:lnTo>
                    <a:pt x="10" y="0"/>
                  </a:lnTo>
                  <a:lnTo>
                    <a:pt x="4" y="0"/>
                  </a:lnTo>
                  <a:lnTo>
                    <a:pt x="0" y="4"/>
                  </a:lnTo>
                  <a:lnTo>
                    <a:pt x="0" y="730"/>
                  </a:lnTo>
                  <a:lnTo>
                    <a:pt x="2" y="730"/>
                  </a:lnTo>
                  <a:lnTo>
                    <a:pt x="4" y="732"/>
                  </a:lnTo>
                  <a:lnTo>
                    <a:pt x="10" y="732"/>
                  </a:lnTo>
                  <a:lnTo>
                    <a:pt x="10" y="730"/>
                  </a:lnTo>
                  <a:lnTo>
                    <a:pt x="12" y="730"/>
                  </a:lnTo>
                  <a:lnTo>
                    <a:pt x="12" y="726"/>
                  </a:lnTo>
                  <a:lnTo>
                    <a:pt x="12" y="6"/>
                  </a:lnTo>
                  <a:close/>
                </a:path>
              </a:pathLst>
            </a:custGeom>
            <a:solidFill>
              <a:srgbClr val="000000"/>
            </a:solidFill>
            <a:ln w="9525">
              <a:noFill/>
              <a:round/>
              <a:headEnd/>
              <a:tailEnd/>
            </a:ln>
          </p:spPr>
          <p:txBody>
            <a:bodyPr/>
            <a:lstStyle/>
            <a:p>
              <a:endParaRPr lang="en-US"/>
            </a:p>
          </p:txBody>
        </p:sp>
        <p:sp>
          <p:nvSpPr>
            <p:cNvPr id="133" name="Rectangle 131"/>
            <p:cNvSpPr>
              <a:spLocks noChangeArrowheads="1"/>
            </p:cNvSpPr>
            <p:nvPr/>
          </p:nvSpPr>
          <p:spPr bwMode="auto">
            <a:xfrm>
              <a:off x="2713" y="2736"/>
              <a:ext cx="110"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C</a:t>
              </a:r>
              <a:endParaRPr lang="en-US" sz="2400" b="1"/>
            </a:p>
          </p:txBody>
        </p:sp>
        <p:sp>
          <p:nvSpPr>
            <p:cNvPr id="134" name="AutoShape 132"/>
            <p:cNvSpPr>
              <a:spLocks noChangeArrowheads="1"/>
            </p:cNvSpPr>
            <p:nvPr/>
          </p:nvSpPr>
          <p:spPr bwMode="auto">
            <a:xfrm>
              <a:off x="3248" y="3280"/>
              <a:ext cx="488" cy="216"/>
            </a:xfrm>
            <a:prstGeom prst="roundRect">
              <a:avLst>
                <a:gd name="adj" fmla="val 16667"/>
              </a:avLst>
            </a:prstGeom>
            <a:noFill/>
            <a:ln w="28575">
              <a:solidFill>
                <a:schemeClr val="accent2"/>
              </a:solidFill>
              <a:round/>
              <a:headEnd/>
              <a:tailEnd/>
            </a:ln>
          </p:spPr>
          <p:txBody>
            <a:bodyPr wrap="none" anchor="ctr"/>
            <a:lstStyle/>
            <a:p>
              <a:pPr algn="ctr"/>
              <a:endParaRPr lang="en-US" sz="3200" u="sng" baseline="-25000">
                <a:solidFill>
                  <a:schemeClr val="accent2"/>
                </a:solidFill>
              </a:endParaRPr>
            </a:p>
          </p:txBody>
        </p:sp>
        <p:sp>
          <p:nvSpPr>
            <p:cNvPr id="135" name="AutoShape 133"/>
            <p:cNvSpPr>
              <a:spLocks noChangeArrowheads="1"/>
            </p:cNvSpPr>
            <p:nvPr/>
          </p:nvSpPr>
          <p:spPr bwMode="auto">
            <a:xfrm>
              <a:off x="3560" y="3296"/>
              <a:ext cx="488" cy="216"/>
            </a:xfrm>
            <a:prstGeom prst="roundRect">
              <a:avLst>
                <a:gd name="adj" fmla="val 16667"/>
              </a:avLst>
            </a:prstGeom>
            <a:noFill/>
            <a:ln w="28575">
              <a:solidFill>
                <a:schemeClr val="accent2"/>
              </a:solidFill>
              <a:round/>
              <a:headEnd/>
              <a:tailEnd/>
            </a:ln>
          </p:spPr>
          <p:txBody>
            <a:bodyPr wrap="none" anchor="ctr"/>
            <a:lstStyle/>
            <a:p>
              <a:pPr algn="ctr"/>
              <a:endParaRPr lang="en-US" sz="3200" u="sng" baseline="-25000">
                <a:solidFill>
                  <a:schemeClr val="accent2"/>
                </a:solidFill>
              </a:endParaRPr>
            </a:p>
          </p:txBody>
        </p:sp>
        <p:sp>
          <p:nvSpPr>
            <p:cNvPr id="136" name="AutoShape 134"/>
            <p:cNvSpPr>
              <a:spLocks noChangeArrowheads="1"/>
            </p:cNvSpPr>
            <p:nvPr/>
          </p:nvSpPr>
          <p:spPr bwMode="auto">
            <a:xfrm rot="-5400000">
              <a:off x="3408" y="3144"/>
              <a:ext cx="488" cy="216"/>
            </a:xfrm>
            <a:prstGeom prst="roundRect">
              <a:avLst>
                <a:gd name="adj" fmla="val 16667"/>
              </a:avLst>
            </a:prstGeom>
            <a:noFill/>
            <a:ln w="28575">
              <a:solidFill>
                <a:schemeClr val="accent2"/>
              </a:solidFill>
              <a:round/>
              <a:headEnd/>
              <a:tailEnd/>
            </a:ln>
          </p:spPr>
          <p:txBody>
            <a:bodyPr vert="eaVert" wrap="none" anchor="ctr"/>
            <a:lstStyle/>
            <a:p>
              <a:pPr algn="ctr"/>
              <a:endParaRPr lang="en-US" sz="3200" u="sng" baseline="-25000">
                <a:solidFill>
                  <a:schemeClr val="accent2"/>
                </a:solidFill>
              </a:endParaRPr>
            </a:p>
          </p:txBody>
        </p:sp>
      </p:grpSp>
      <p:pic>
        <p:nvPicPr>
          <p:cNvPr id="1026" name="Picture 2"/>
          <p:cNvPicPr>
            <a:picLocks noChangeAspect="1" noChangeArrowheads="1"/>
          </p:cNvPicPr>
          <p:nvPr/>
        </p:nvPicPr>
        <p:blipFill>
          <a:blip r:embed="rId2" cstate="print"/>
          <a:srcRect/>
          <a:stretch>
            <a:fillRect/>
          </a:stretch>
        </p:blipFill>
        <p:spPr bwMode="auto">
          <a:xfrm>
            <a:off x="424296" y="1124720"/>
            <a:ext cx="5048250" cy="1971675"/>
          </a:xfrm>
          <a:prstGeom prst="rect">
            <a:avLst/>
          </a:prstGeom>
          <a:noFill/>
          <a:ln w="9525">
            <a:noFill/>
            <a:miter lim="800000"/>
            <a:headEnd/>
            <a:tailEnd/>
          </a:ln>
        </p:spPr>
      </p:pic>
      <p:sp>
        <p:nvSpPr>
          <p:cNvPr id="143" name="TextBox 142"/>
          <p:cNvSpPr txBox="1"/>
          <p:nvPr/>
        </p:nvSpPr>
        <p:spPr>
          <a:xfrm>
            <a:off x="6012175" y="1182327"/>
            <a:ext cx="2675348" cy="400110"/>
          </a:xfrm>
          <a:prstGeom prst="rect">
            <a:avLst/>
          </a:prstGeom>
          <a:noFill/>
        </p:spPr>
        <p:txBody>
          <a:bodyPr wrap="none" rtlCol="0">
            <a:spAutoFit/>
          </a:bodyPr>
          <a:lstStyle/>
          <a:p>
            <a:r>
              <a:rPr lang="en-US" sz="2000" dirty="0" smtClean="0">
                <a:solidFill>
                  <a:srgbClr val="FF0000"/>
                </a:solidFill>
              </a:rPr>
              <a:t>Full Adder Truth Table</a:t>
            </a:r>
            <a:endParaRPr lang="en-US" sz="2000" dirty="0">
              <a:solidFill>
                <a:srgbClr val="FF0000"/>
              </a:solidFill>
            </a:endParaRPr>
          </a:p>
        </p:txBody>
      </p:sp>
      <p:sp>
        <p:nvSpPr>
          <p:cNvPr id="144" name="TextBox 143"/>
          <p:cNvSpPr txBox="1"/>
          <p:nvPr/>
        </p:nvSpPr>
        <p:spPr>
          <a:xfrm>
            <a:off x="1634043" y="3256179"/>
            <a:ext cx="2294474" cy="400110"/>
          </a:xfrm>
          <a:prstGeom prst="rect">
            <a:avLst/>
          </a:prstGeom>
          <a:noFill/>
        </p:spPr>
        <p:txBody>
          <a:bodyPr wrap="none" rtlCol="0">
            <a:spAutoFit/>
          </a:bodyPr>
          <a:lstStyle/>
          <a:p>
            <a:r>
              <a:rPr lang="en-US" sz="2000" dirty="0" smtClean="0">
                <a:solidFill>
                  <a:srgbClr val="FF0000"/>
                </a:solidFill>
              </a:rPr>
              <a:t>Full Adder K-Maps</a:t>
            </a:r>
            <a:endParaRPr lang="en-US" sz="2000" dirty="0">
              <a:solidFill>
                <a:srgbClr val="FF0000"/>
              </a:solidFill>
            </a:endParaRPr>
          </a:p>
        </p:txBody>
      </p:sp>
      <p:pic>
        <p:nvPicPr>
          <p:cNvPr id="1027" name="Picture 3"/>
          <p:cNvPicPr>
            <a:picLocks noChangeAspect="1" noChangeArrowheads="1"/>
          </p:cNvPicPr>
          <p:nvPr/>
        </p:nvPicPr>
        <p:blipFill>
          <a:blip r:embed="rId3" cstate="print"/>
          <a:srcRect/>
          <a:stretch>
            <a:fillRect/>
          </a:stretch>
        </p:blipFill>
        <p:spPr bwMode="auto">
          <a:xfrm>
            <a:off x="539510" y="5445245"/>
            <a:ext cx="3053171" cy="82867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650288" y="5502852"/>
            <a:ext cx="2073852" cy="342900"/>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5954568" y="4235498"/>
            <a:ext cx="2847975" cy="19431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Equations: Full-Adder</a:t>
            </a:r>
            <a:endParaRPr lang="en-US" dirty="0"/>
          </a:p>
        </p:txBody>
      </p:sp>
      <p:sp>
        <p:nvSpPr>
          <p:cNvPr id="5" name="Content Placeholder 4"/>
          <p:cNvSpPr>
            <a:spLocks noGrp="1"/>
          </p:cNvSpPr>
          <p:nvPr>
            <p:ph idx="1"/>
          </p:nvPr>
        </p:nvSpPr>
        <p:spPr/>
        <p:txBody>
          <a:bodyPr/>
          <a:lstStyle/>
          <a:p>
            <a:r>
              <a:rPr lang="en-US" dirty="0" smtClean="0"/>
              <a:t>The Boolean functions for the sum and carry outputs can be manipulated to simplify the circuit, as shown below: </a:t>
            </a:r>
          </a:p>
          <a:p>
            <a:endParaRPr lang="en-US" dirty="0" smtClean="0"/>
          </a:p>
          <a:p>
            <a:endParaRPr lang="en-US" dirty="0" smtClean="0"/>
          </a:p>
          <a:p>
            <a:endParaRPr lang="en-US" dirty="0" smtClean="0"/>
          </a:p>
          <a:p>
            <a:r>
              <a:rPr lang="en-US" dirty="0" smtClean="0"/>
              <a:t>Thus the full adder can be implemented using two half adders and an OR gate as shown below:</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769938" y="2104039"/>
            <a:ext cx="3790950" cy="145732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75249" y="2046432"/>
            <a:ext cx="3362325" cy="1514475"/>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1857375" y="4375775"/>
            <a:ext cx="5429250" cy="19335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1-bit Full Adder</a:t>
            </a:r>
            <a:endParaRPr lang="en-US" dirty="0"/>
          </a:p>
        </p:txBody>
      </p:sp>
      <p:sp>
        <p:nvSpPr>
          <p:cNvPr id="5" name="Content Placeholder 4"/>
          <p:cNvSpPr>
            <a:spLocks noGrp="1"/>
          </p:cNvSpPr>
          <p:nvPr>
            <p:ph idx="1"/>
          </p:nvPr>
        </p:nvSpPr>
        <p:spPr>
          <a:xfrm>
            <a:off x="457200" y="1143000"/>
            <a:ext cx="4287622" cy="5143500"/>
          </a:xfrm>
        </p:spPr>
        <p:txBody>
          <a:bodyPr/>
          <a:lstStyle/>
          <a:p>
            <a:pPr>
              <a:lnSpc>
                <a:spcPct val="80000"/>
              </a:lnSpc>
              <a:spcAft>
                <a:spcPts val="600"/>
              </a:spcAft>
            </a:pPr>
            <a:r>
              <a:rPr lang="en-US" dirty="0" smtClean="0"/>
              <a:t>The term X</a:t>
            </a:r>
            <a:r>
              <a:rPr lang="en-US" dirty="0" smtClean="0">
                <a:cs typeface="Times New Roman" pitchFamily="18" charset="0"/>
                <a:sym typeface="Symbol" pitchFamily="18" charset="2"/>
              </a:rPr>
              <a:t>·</a:t>
            </a:r>
            <a:r>
              <a:rPr lang="en-US" dirty="0" smtClean="0"/>
              <a:t>Y   is </a:t>
            </a:r>
            <a:r>
              <a:rPr lang="en-US" dirty="0" smtClean="0">
                <a:solidFill>
                  <a:srgbClr val="FF0000"/>
                </a:solidFill>
              </a:rPr>
              <a:t>“</a:t>
            </a:r>
            <a:r>
              <a:rPr lang="en-US" i="1" dirty="0" smtClean="0">
                <a:solidFill>
                  <a:srgbClr val="FF0000"/>
                </a:solidFill>
              </a:rPr>
              <a:t>carry generate” </a:t>
            </a:r>
            <a:r>
              <a:rPr lang="en-US" i="1" dirty="0" smtClean="0"/>
              <a:t>at the bit position</a:t>
            </a:r>
            <a:r>
              <a:rPr lang="en-US" i="1" dirty="0" smtClean="0">
                <a:solidFill>
                  <a:srgbClr val="FF0000"/>
                </a:solidFill>
              </a:rPr>
              <a:t> (i.e. from X and Y)</a:t>
            </a:r>
            <a:endParaRPr lang="en-US" dirty="0" smtClean="0"/>
          </a:p>
          <a:p>
            <a:pPr>
              <a:lnSpc>
                <a:spcPct val="80000"/>
              </a:lnSpc>
            </a:pPr>
            <a:r>
              <a:rPr lang="en-US" dirty="0" smtClean="0"/>
              <a:t>The term X</a:t>
            </a:r>
            <a:r>
              <a:rPr lang="en-US" dirty="0" smtClean="0">
                <a:sym typeface="Symbol" pitchFamily="18" charset="2"/>
              </a:rPr>
              <a:t></a:t>
            </a:r>
            <a:r>
              <a:rPr lang="en-US" dirty="0" smtClean="0"/>
              <a:t>Y  is </a:t>
            </a:r>
            <a:r>
              <a:rPr lang="en-US" dirty="0" smtClean="0">
                <a:solidFill>
                  <a:srgbClr val="6600CC"/>
                </a:solidFill>
              </a:rPr>
              <a:t>“</a:t>
            </a:r>
            <a:r>
              <a:rPr lang="en-US" i="1" dirty="0" smtClean="0">
                <a:solidFill>
                  <a:srgbClr val="6600CC"/>
                </a:solidFill>
              </a:rPr>
              <a:t>carry propagate”</a:t>
            </a:r>
            <a:r>
              <a:rPr lang="en-US" i="1" dirty="0" smtClean="0"/>
              <a:t> </a:t>
            </a:r>
            <a:r>
              <a:rPr lang="en-US" i="1" dirty="0" smtClean="0">
                <a:solidFill>
                  <a:srgbClr val="6600CC"/>
                </a:solidFill>
              </a:rPr>
              <a:t>(i.e. allow Z to be passed as carry out)</a:t>
            </a:r>
          </a:p>
          <a:p>
            <a:pPr>
              <a:lnSpc>
                <a:spcPct val="80000"/>
              </a:lnSpc>
            </a:pPr>
            <a:r>
              <a:rPr lang="en-US" dirty="0" smtClean="0"/>
              <a:t>The Carry bit C is 1 if both X and Y are 1 (the sum is 2), or if the sum is 1 and a carry-in (Z) occurs.</a:t>
            </a:r>
            <a:endParaRPr lang="en-US" dirty="0" smtClean="0">
              <a:solidFill>
                <a:srgbClr val="6600CC"/>
              </a:solidFill>
            </a:endParaRPr>
          </a:p>
          <a:p>
            <a:endParaRPr lang="en-US" dirty="0"/>
          </a:p>
        </p:txBody>
      </p:sp>
      <p:grpSp>
        <p:nvGrpSpPr>
          <p:cNvPr id="6" name="Group 12"/>
          <p:cNvGrpSpPr>
            <a:grpSpLocks/>
          </p:cNvGrpSpPr>
          <p:nvPr/>
        </p:nvGrpSpPr>
        <p:grpSpPr bwMode="auto">
          <a:xfrm>
            <a:off x="769938" y="4581140"/>
            <a:ext cx="3187700" cy="466725"/>
            <a:chOff x="1043" y="2971"/>
            <a:chExt cx="2008" cy="294"/>
          </a:xfrm>
        </p:grpSpPr>
        <p:sp>
          <p:nvSpPr>
            <p:cNvPr id="7" name="Rectangle 13"/>
            <p:cNvSpPr>
              <a:spLocks noChangeArrowheads="1"/>
            </p:cNvSpPr>
            <p:nvPr/>
          </p:nvSpPr>
          <p:spPr bwMode="auto">
            <a:xfrm>
              <a:off x="2790" y="2996"/>
              <a:ext cx="261" cy="269"/>
            </a:xfrm>
            <a:prstGeom prst="rect">
              <a:avLst/>
            </a:prstGeom>
            <a:noFill/>
            <a:ln w="9525">
              <a:noFill/>
              <a:miter lim="800000"/>
              <a:headEnd/>
              <a:tailEnd/>
            </a:ln>
          </p:spPr>
          <p:txBody>
            <a:bodyPr wrap="none" lIns="0" tIns="0" rIns="0" bIns="0">
              <a:spAutoFit/>
            </a:bodyPr>
            <a:lstStyle/>
            <a:p>
              <a:r>
                <a:rPr lang="en-US" sz="2800" b="1">
                  <a:solidFill>
                    <a:srgbClr val="000000"/>
                  </a:solidFill>
                </a:rPr>
                <a:t>. Z</a:t>
              </a:r>
              <a:endParaRPr lang="en-US" sz="2400"/>
            </a:p>
          </p:txBody>
        </p:sp>
        <p:sp>
          <p:nvSpPr>
            <p:cNvPr id="8" name="Rectangle 14"/>
            <p:cNvSpPr>
              <a:spLocks noChangeArrowheads="1"/>
            </p:cNvSpPr>
            <p:nvPr/>
          </p:nvSpPr>
          <p:spPr bwMode="auto">
            <a:xfrm>
              <a:off x="2686" y="2996"/>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9" name="Rectangle 15"/>
            <p:cNvSpPr>
              <a:spLocks noChangeArrowheads="1"/>
            </p:cNvSpPr>
            <p:nvPr/>
          </p:nvSpPr>
          <p:spPr bwMode="auto">
            <a:xfrm>
              <a:off x="2514" y="29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10" name="Rectangle 16"/>
            <p:cNvSpPr>
              <a:spLocks noChangeArrowheads="1"/>
            </p:cNvSpPr>
            <p:nvPr/>
          </p:nvSpPr>
          <p:spPr bwMode="auto">
            <a:xfrm>
              <a:off x="2095" y="29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11" name="Rectangle 17"/>
            <p:cNvSpPr>
              <a:spLocks noChangeArrowheads="1"/>
            </p:cNvSpPr>
            <p:nvPr/>
          </p:nvSpPr>
          <p:spPr bwMode="auto">
            <a:xfrm>
              <a:off x="2007" y="2996"/>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12" name="Rectangle 18"/>
            <p:cNvSpPr>
              <a:spLocks noChangeArrowheads="1"/>
            </p:cNvSpPr>
            <p:nvPr/>
          </p:nvSpPr>
          <p:spPr bwMode="auto">
            <a:xfrm>
              <a:off x="1638" y="2996"/>
              <a:ext cx="162"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Y</a:t>
              </a:r>
              <a:endParaRPr lang="en-US" sz="2400" dirty="0"/>
            </a:p>
          </p:txBody>
        </p:sp>
        <p:sp>
          <p:nvSpPr>
            <p:cNvPr id="13" name="Rectangle 19"/>
            <p:cNvSpPr>
              <a:spLocks noChangeArrowheads="1"/>
            </p:cNvSpPr>
            <p:nvPr/>
          </p:nvSpPr>
          <p:spPr bwMode="auto">
            <a:xfrm>
              <a:off x="1439" y="29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14" name="Rectangle 20"/>
            <p:cNvSpPr>
              <a:spLocks noChangeArrowheads="1"/>
            </p:cNvSpPr>
            <p:nvPr/>
          </p:nvSpPr>
          <p:spPr bwMode="auto">
            <a:xfrm>
              <a:off x="1043" y="29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15" name="Rectangle 21"/>
            <p:cNvSpPr>
              <a:spLocks noChangeArrowheads="1"/>
            </p:cNvSpPr>
            <p:nvPr/>
          </p:nvSpPr>
          <p:spPr bwMode="auto">
            <a:xfrm>
              <a:off x="2299" y="2971"/>
              <a:ext cx="172" cy="269"/>
            </a:xfrm>
            <a:prstGeom prst="rect">
              <a:avLst/>
            </a:prstGeom>
            <a:noFill/>
            <a:ln w="9525">
              <a:noFill/>
              <a:miter lim="800000"/>
              <a:headEnd/>
              <a:tailEnd/>
            </a:ln>
          </p:spPr>
          <p:txBody>
            <a:bodyPr wrap="none" lIns="0" tIns="0" rIns="0" bIns="0">
              <a:spAutoFit/>
            </a:bodyPr>
            <a:lstStyle/>
            <a:p>
              <a:r>
                <a:rPr lang="en-US" sz="2800" b="1" dirty="0">
                  <a:solidFill>
                    <a:srgbClr val="000000"/>
                  </a:solidFill>
                  <a:latin typeface="Symbol" pitchFamily="18" charset="2"/>
                </a:rPr>
                <a:t>Å</a:t>
              </a:r>
              <a:endParaRPr lang="en-US" sz="2400" dirty="0"/>
            </a:p>
          </p:txBody>
        </p:sp>
        <p:sp>
          <p:nvSpPr>
            <p:cNvPr id="16" name="Rectangle 22"/>
            <p:cNvSpPr>
              <a:spLocks noChangeArrowheads="1"/>
            </p:cNvSpPr>
            <p:nvPr/>
          </p:nvSpPr>
          <p:spPr bwMode="auto">
            <a:xfrm>
              <a:off x="1842" y="2971"/>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17" name="Rectangle 23"/>
            <p:cNvSpPr>
              <a:spLocks noChangeArrowheads="1"/>
            </p:cNvSpPr>
            <p:nvPr/>
          </p:nvSpPr>
          <p:spPr bwMode="auto">
            <a:xfrm>
              <a:off x="1256" y="2971"/>
              <a:ext cx="123" cy="269"/>
            </a:xfrm>
            <a:prstGeom prst="rect">
              <a:avLst/>
            </a:prstGeom>
            <a:noFill/>
            <a:ln w="9525">
              <a:noFill/>
              <a:miter lim="800000"/>
              <a:headEnd/>
              <a:tailEnd/>
            </a:ln>
          </p:spPr>
          <p:txBody>
            <a:bodyPr wrap="none" lIns="0" tIns="0" rIns="0" bIns="0">
              <a:spAutoFit/>
            </a:bodyPr>
            <a:lstStyle/>
            <a:p>
              <a:r>
                <a:rPr lang="en-US" sz="2800" b="1" dirty="0">
                  <a:solidFill>
                    <a:srgbClr val="000000"/>
                  </a:solidFill>
                  <a:latin typeface="Symbol" pitchFamily="18" charset="2"/>
                </a:rPr>
                <a:t>=</a:t>
              </a:r>
              <a:endParaRPr lang="en-US" sz="2400" dirty="0"/>
            </a:p>
          </p:txBody>
        </p:sp>
      </p:grpSp>
      <p:pic>
        <p:nvPicPr>
          <p:cNvPr id="3074" name="Picture 2"/>
          <p:cNvPicPr>
            <a:picLocks noChangeAspect="1" noChangeArrowheads="1"/>
          </p:cNvPicPr>
          <p:nvPr/>
        </p:nvPicPr>
        <p:blipFill>
          <a:blip r:embed="rId2" cstate="print"/>
          <a:srcRect/>
          <a:stretch>
            <a:fillRect/>
          </a:stretch>
        </p:blipFill>
        <p:spPr bwMode="auto">
          <a:xfrm>
            <a:off x="4687214" y="1239934"/>
            <a:ext cx="4171950" cy="4248150"/>
          </a:xfrm>
          <a:prstGeom prst="rect">
            <a:avLst/>
          </a:prstGeom>
          <a:noFill/>
          <a:ln w="9525">
            <a:noFill/>
            <a:miter lim="800000"/>
            <a:headEnd/>
            <a:tailEnd/>
          </a:ln>
        </p:spPr>
      </p:pic>
      <p:sp>
        <p:nvSpPr>
          <p:cNvPr id="19" name="TextBox 18"/>
          <p:cNvSpPr txBox="1"/>
          <p:nvPr/>
        </p:nvSpPr>
        <p:spPr>
          <a:xfrm>
            <a:off x="712331" y="5099603"/>
            <a:ext cx="2995564" cy="1200329"/>
          </a:xfrm>
          <a:prstGeom prst="rect">
            <a:avLst/>
          </a:prstGeom>
          <a:noFill/>
        </p:spPr>
        <p:txBody>
          <a:bodyPr wrap="square" rtlCol="0">
            <a:spAutoFit/>
          </a:bodyPr>
          <a:lstStyle/>
          <a:p>
            <a:r>
              <a:rPr lang="en-US" sz="2400" b="1" dirty="0" smtClean="0">
                <a:cs typeface="Times New Roman" pitchFamily="18" charset="0"/>
              </a:rPr>
              <a:t>C</a:t>
            </a:r>
            <a:r>
              <a:rPr lang="en-US" sz="2400" b="1" baseline="-25000" dirty="0" smtClean="0">
                <a:cs typeface="Times New Roman" pitchFamily="18" charset="0"/>
              </a:rPr>
              <a:t>i+1</a:t>
            </a:r>
            <a:r>
              <a:rPr lang="en-US" sz="2400" b="1" dirty="0" smtClean="0">
                <a:cs typeface="Times New Roman" pitchFamily="18" charset="0"/>
              </a:rPr>
              <a:t> </a:t>
            </a:r>
            <a:r>
              <a:rPr lang="en-US" sz="2400" b="1" dirty="0" smtClean="0">
                <a:latin typeface="Symbol" pitchFamily="18" charset="2"/>
                <a:cs typeface="Times New Roman" pitchFamily="18" charset="0"/>
              </a:rPr>
              <a:t>=</a:t>
            </a:r>
            <a:r>
              <a:rPr lang="en-US" sz="2400" b="1" dirty="0" smtClean="0"/>
              <a:t> </a:t>
            </a:r>
            <a:r>
              <a:rPr lang="en-US" sz="2400" b="1" dirty="0" err="1" smtClean="0"/>
              <a:t>G</a:t>
            </a:r>
            <a:r>
              <a:rPr lang="en-US" sz="2400" b="1" baseline="-25000" dirty="0" err="1" smtClean="0"/>
              <a:t>i</a:t>
            </a:r>
            <a:r>
              <a:rPr lang="en-US" sz="2400" b="1" dirty="0" smtClean="0"/>
              <a:t> + P</a:t>
            </a:r>
            <a:r>
              <a:rPr lang="en-US" sz="2400" b="1" baseline="-25000" dirty="0" smtClean="0"/>
              <a:t>i</a:t>
            </a:r>
            <a:r>
              <a:rPr lang="en-US" sz="2400" b="1" dirty="0" smtClean="0"/>
              <a:t> </a:t>
            </a:r>
            <a:r>
              <a:rPr lang="en-US" sz="2400" b="1" dirty="0" smtClean="0">
                <a:sym typeface="Symbol" pitchFamily="18" charset="2"/>
              </a:rPr>
              <a:t>· </a:t>
            </a:r>
            <a:r>
              <a:rPr lang="en-US" sz="2400" b="1" dirty="0" err="1" smtClean="0"/>
              <a:t>C</a:t>
            </a:r>
            <a:r>
              <a:rPr lang="en-US" sz="2400" b="1" baseline="-25000" dirty="0" err="1" smtClean="0"/>
              <a:t>i</a:t>
            </a:r>
            <a:endParaRPr lang="en-US" sz="2400" b="1" baseline="-25000" dirty="0" smtClean="0"/>
          </a:p>
          <a:p>
            <a:r>
              <a:rPr lang="en-US" sz="2400" b="1" dirty="0" err="1" smtClean="0"/>
              <a:t>G</a:t>
            </a:r>
            <a:r>
              <a:rPr lang="en-US" sz="2400" b="1" baseline="-25000" dirty="0" err="1" smtClean="0"/>
              <a:t>i</a:t>
            </a:r>
            <a:r>
              <a:rPr lang="en-US" sz="2400" b="1" baseline="-25000" dirty="0" smtClean="0"/>
              <a:t> = </a:t>
            </a:r>
            <a:r>
              <a:rPr lang="en-US" sz="2400" b="1" dirty="0" smtClean="0"/>
              <a:t>A</a:t>
            </a:r>
            <a:r>
              <a:rPr lang="en-US" sz="2400" b="1" baseline="-25000" dirty="0" smtClean="0"/>
              <a:t>i </a:t>
            </a:r>
            <a:r>
              <a:rPr lang="en-US" sz="2400" b="1" dirty="0" smtClean="0"/>
              <a:t>B</a:t>
            </a:r>
            <a:r>
              <a:rPr lang="en-US" sz="2400" b="1" baseline="-25000" dirty="0" smtClean="0"/>
              <a:t>i</a:t>
            </a:r>
          </a:p>
          <a:p>
            <a:r>
              <a:rPr lang="en-US" sz="2400" b="1" dirty="0" smtClean="0"/>
              <a:t>P</a:t>
            </a:r>
            <a:r>
              <a:rPr lang="en-US" sz="2400" b="1" baseline="-25000" dirty="0" smtClean="0"/>
              <a:t>i = </a:t>
            </a:r>
            <a:r>
              <a:rPr lang="en-US" sz="2400" b="1" dirty="0" smtClean="0"/>
              <a:t>A</a:t>
            </a:r>
            <a:r>
              <a:rPr lang="en-US" sz="2400" b="1" baseline="-25000" dirty="0" smtClean="0"/>
              <a:t>i </a:t>
            </a:r>
            <a:r>
              <a:rPr lang="en-US" sz="2400" b="1" dirty="0" smtClean="0">
                <a:sym typeface="Symbol"/>
              </a:rPr>
              <a:t> </a:t>
            </a:r>
            <a:r>
              <a:rPr lang="en-US" sz="2400" b="1" dirty="0" smtClean="0"/>
              <a:t>B</a:t>
            </a:r>
            <a:r>
              <a:rPr lang="en-US" sz="2400" b="1" baseline="-25000" dirty="0" smtClean="0"/>
              <a:t>i</a:t>
            </a:r>
            <a:endParaRPr lang="en-US" sz="2400" b="1" dirty="0"/>
          </a:p>
        </p:txBody>
      </p:sp>
      <p:sp>
        <p:nvSpPr>
          <p:cNvPr id="20" name="TextBox 19"/>
          <p:cNvSpPr txBox="1"/>
          <p:nvPr/>
        </p:nvSpPr>
        <p:spPr>
          <a:xfrm>
            <a:off x="3477467" y="5618066"/>
            <a:ext cx="5415058" cy="646331"/>
          </a:xfrm>
          <a:prstGeom prst="rect">
            <a:avLst/>
          </a:prstGeom>
          <a:noFill/>
        </p:spPr>
        <p:txBody>
          <a:bodyPr wrap="square" rtlCol="0">
            <a:spAutoFit/>
          </a:bodyPr>
          <a:lstStyle/>
          <a:p>
            <a:r>
              <a:rPr lang="en-US" dirty="0" smtClean="0">
                <a:solidFill>
                  <a:srgbClr val="000099"/>
                </a:solidFill>
              </a:rPr>
              <a:t>Here X, Y, and Z, and C are A</a:t>
            </a:r>
            <a:r>
              <a:rPr lang="en-US" baseline="-25000" dirty="0" smtClean="0">
                <a:solidFill>
                  <a:srgbClr val="000099"/>
                </a:solidFill>
              </a:rPr>
              <a:t>i</a:t>
            </a:r>
            <a:r>
              <a:rPr lang="en-US" dirty="0" smtClean="0">
                <a:solidFill>
                  <a:srgbClr val="000099"/>
                </a:solidFill>
              </a:rPr>
              <a:t>, B</a:t>
            </a:r>
            <a:r>
              <a:rPr lang="en-US" baseline="-25000" dirty="0" smtClean="0">
                <a:solidFill>
                  <a:srgbClr val="000099"/>
                </a:solidFill>
              </a:rPr>
              <a:t>i</a:t>
            </a:r>
            <a:r>
              <a:rPr lang="en-US" dirty="0" smtClean="0">
                <a:solidFill>
                  <a:srgbClr val="000099"/>
                </a:solidFill>
              </a:rPr>
              <a:t>, </a:t>
            </a:r>
            <a:r>
              <a:rPr lang="en-US" dirty="0" err="1" smtClean="0">
                <a:solidFill>
                  <a:srgbClr val="000099"/>
                </a:solidFill>
              </a:rPr>
              <a:t>C</a:t>
            </a:r>
            <a:r>
              <a:rPr lang="en-US" baseline="-25000" dirty="0" err="1" smtClean="0">
                <a:solidFill>
                  <a:srgbClr val="000099"/>
                </a:solidFill>
              </a:rPr>
              <a:t>i</a:t>
            </a:r>
            <a:r>
              <a:rPr lang="en-US" dirty="0" smtClean="0">
                <a:solidFill>
                  <a:srgbClr val="000099"/>
                </a:solidFill>
              </a:rPr>
              <a:t> and C</a:t>
            </a:r>
            <a:r>
              <a:rPr lang="en-US" baseline="-25000" dirty="0" smtClean="0">
                <a:solidFill>
                  <a:srgbClr val="000099"/>
                </a:solidFill>
              </a:rPr>
              <a:t>i+1</a:t>
            </a:r>
            <a:r>
              <a:rPr lang="en-US" dirty="0" smtClean="0">
                <a:solidFill>
                  <a:srgbClr val="000099"/>
                </a:solidFill>
              </a:rPr>
              <a:t>,</a:t>
            </a:r>
            <a:br>
              <a:rPr lang="en-US" dirty="0" smtClean="0">
                <a:solidFill>
                  <a:srgbClr val="000099"/>
                </a:solidFill>
              </a:rPr>
            </a:br>
            <a:r>
              <a:rPr lang="en-US" dirty="0" smtClean="0">
                <a:solidFill>
                  <a:srgbClr val="000099"/>
                </a:solidFill>
              </a:rPr>
              <a:t>respectively.</a:t>
            </a:r>
            <a:endParaRPr lang="en-US" dirty="0">
              <a:solidFill>
                <a:srgbClr val="00009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4-bit Ripple-Carry Adder (RCA)</a:t>
            </a:r>
            <a:endParaRPr lang="en-US" dirty="0"/>
          </a:p>
        </p:txBody>
      </p:sp>
      <p:sp>
        <p:nvSpPr>
          <p:cNvPr id="5" name="Content Placeholder 4"/>
          <p:cNvSpPr>
            <a:spLocks noGrp="1"/>
          </p:cNvSpPr>
          <p:nvPr>
            <p:ph idx="1"/>
          </p:nvPr>
        </p:nvSpPr>
        <p:spPr/>
        <p:txBody>
          <a:bodyPr/>
          <a:lstStyle/>
          <a:p>
            <a:r>
              <a:rPr lang="en-US" dirty="0" smtClean="0"/>
              <a:t>A </a:t>
            </a:r>
            <a:r>
              <a:rPr lang="en-US" dirty="0" smtClean="0">
                <a:solidFill>
                  <a:srgbClr val="FF0000"/>
                </a:solidFill>
              </a:rPr>
              <a:t>4-bit Ripple-Carry Adder </a:t>
            </a:r>
            <a:r>
              <a:rPr lang="en-US" dirty="0" smtClean="0"/>
              <a:t>made from four 1-bit Full Adders: </a:t>
            </a:r>
          </a:p>
          <a:p>
            <a:endParaRPr lang="en-US" dirty="0" smtClean="0"/>
          </a:p>
          <a:p>
            <a:endParaRPr lang="en-US" dirty="0" smtClean="0"/>
          </a:p>
          <a:p>
            <a:endParaRPr lang="en-US" dirty="0" smtClean="0"/>
          </a:p>
          <a:p>
            <a:endParaRPr lang="en-US" dirty="0" smtClean="0"/>
          </a:p>
          <a:p>
            <a:r>
              <a:rPr lang="en-US" dirty="0" smtClean="0">
                <a:solidFill>
                  <a:srgbClr val="FF0000"/>
                </a:solidFill>
              </a:rPr>
              <a:t>N-bit Ripple-Carry Adder</a:t>
            </a:r>
            <a:r>
              <a:rPr lang="en-US" dirty="0" smtClean="0"/>
              <a:t>:   </a:t>
            </a:r>
            <a:endParaRPr lang="en-US" dirty="0" smtClean="0">
              <a:sym typeface="Symbol" pitchFamily="18" charset="2"/>
            </a:endParaRPr>
          </a:p>
          <a:p>
            <a:pPr>
              <a:buNone/>
            </a:pPr>
            <a:endParaRPr lang="en-US" dirty="0"/>
          </a:p>
        </p:txBody>
      </p:sp>
      <p:pic>
        <p:nvPicPr>
          <p:cNvPr id="6" name="Picture 5" descr="Fig_5-5"/>
          <p:cNvPicPr>
            <a:picLocks noChangeAspect="1" noChangeArrowheads="1"/>
          </p:cNvPicPr>
          <p:nvPr/>
        </p:nvPicPr>
        <p:blipFill>
          <a:blip r:embed="rId2" cstate="print"/>
          <a:srcRect/>
          <a:stretch>
            <a:fillRect/>
          </a:stretch>
        </p:blipFill>
        <p:spPr bwMode="auto">
          <a:xfrm>
            <a:off x="1057973" y="1988825"/>
            <a:ext cx="7258482" cy="1958638"/>
          </a:xfrm>
          <a:prstGeom prst="rect">
            <a:avLst/>
          </a:prstGeom>
          <a:noFill/>
          <a:ln w="9525">
            <a:noFill/>
            <a:miter lim="800000"/>
            <a:headEnd/>
            <a:tailEnd/>
          </a:ln>
        </p:spPr>
      </p:pic>
      <p:pic>
        <p:nvPicPr>
          <p:cNvPr id="5122" name="Picture 2"/>
          <p:cNvPicPr>
            <a:picLocks noChangeAspect="1" noChangeArrowheads="1"/>
          </p:cNvPicPr>
          <p:nvPr/>
        </p:nvPicPr>
        <p:blipFill>
          <a:blip r:embed="rId3" cstate="print"/>
          <a:srcRect/>
          <a:stretch>
            <a:fillRect/>
          </a:stretch>
        </p:blipFill>
        <p:spPr bwMode="auto">
          <a:xfrm>
            <a:off x="1230794" y="4581140"/>
            <a:ext cx="6600825" cy="168272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4-bit RCA: Carry Propagation &amp; Delay</a:t>
            </a:r>
            <a:endParaRPr lang="en-US" dirty="0"/>
          </a:p>
        </p:txBody>
      </p:sp>
      <p:sp>
        <p:nvSpPr>
          <p:cNvPr id="5" name="Content Placeholder 4"/>
          <p:cNvSpPr>
            <a:spLocks noGrp="1"/>
          </p:cNvSpPr>
          <p:nvPr>
            <p:ph idx="1"/>
          </p:nvPr>
        </p:nvSpPr>
        <p:spPr/>
        <p:txBody>
          <a:bodyPr/>
          <a:lstStyle/>
          <a:p>
            <a:pPr>
              <a:lnSpc>
                <a:spcPct val="90000"/>
              </a:lnSpc>
            </a:pPr>
            <a:r>
              <a:rPr lang="en-US" dirty="0" smtClean="0">
                <a:cs typeface="Times New Roman" pitchFamily="18" charset="0"/>
              </a:rPr>
              <a:t>One problem with the addition of binary numbers is the length of time taken to </a:t>
            </a:r>
            <a:r>
              <a:rPr lang="en-US" dirty="0" smtClean="0">
                <a:solidFill>
                  <a:srgbClr val="CC0000"/>
                </a:solidFill>
                <a:cs typeface="Times New Roman" pitchFamily="18" charset="0"/>
              </a:rPr>
              <a:t>propagate the ripple carry</a:t>
            </a:r>
            <a:r>
              <a:rPr lang="en-US" dirty="0" smtClean="0">
                <a:cs typeface="Times New Roman" pitchFamily="18" charset="0"/>
              </a:rPr>
              <a:t> from the least significant bit to the most significant bit.</a:t>
            </a:r>
          </a:p>
          <a:p>
            <a:pPr>
              <a:lnSpc>
                <a:spcPct val="90000"/>
              </a:lnSpc>
            </a:pPr>
            <a:r>
              <a:rPr lang="en-US" dirty="0" smtClean="0">
                <a:cs typeface="Times New Roman" pitchFamily="18" charset="0"/>
              </a:rPr>
              <a:t>Gate-level propagation path for the 4-bit </a:t>
            </a:r>
          </a:p>
          <a:p>
            <a:pPr>
              <a:lnSpc>
                <a:spcPct val="90000"/>
              </a:lnSpc>
              <a:buNone/>
            </a:pPr>
            <a:r>
              <a:rPr lang="en-US" dirty="0" smtClean="0">
                <a:cs typeface="Times New Roman" pitchFamily="18" charset="0"/>
              </a:rPr>
              <a:t>     ripple carry adder </a:t>
            </a:r>
            <a:r>
              <a:rPr lang="en-US" sz="2000" dirty="0" smtClean="0">
                <a:cs typeface="Times New Roman" pitchFamily="18" charset="0"/>
              </a:rPr>
              <a:t>(</a:t>
            </a:r>
            <a:r>
              <a:rPr lang="en-US" sz="2000" dirty="0" smtClean="0">
                <a:solidFill>
                  <a:srgbClr val="000099"/>
                </a:solidFill>
                <a:latin typeface="Arial" pitchFamily="34" charset="0"/>
              </a:rPr>
              <a:t>XOR = 3 gate delays)</a:t>
            </a:r>
          </a:p>
          <a:p>
            <a:pPr>
              <a:lnSpc>
                <a:spcPct val="90000"/>
              </a:lnSpc>
              <a:buNone/>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sz="2800" dirty="0" smtClean="0">
              <a:cs typeface="Times New Roman" pitchFamily="18" charset="0"/>
            </a:endParaRPr>
          </a:p>
          <a:p>
            <a:pPr>
              <a:lnSpc>
                <a:spcPct val="90000"/>
              </a:lnSpc>
            </a:pPr>
            <a:endParaRPr lang="en-US" sz="2800" dirty="0" smtClean="0">
              <a:cs typeface="Times New Roman" pitchFamily="18" charset="0"/>
            </a:endParaRPr>
          </a:p>
          <a:p>
            <a:pPr>
              <a:lnSpc>
                <a:spcPct val="90000"/>
              </a:lnSpc>
            </a:pPr>
            <a:endParaRPr lang="en-US" sz="2800" dirty="0" smtClean="0"/>
          </a:p>
          <a:p>
            <a:pPr>
              <a:lnSpc>
                <a:spcPct val="90000"/>
              </a:lnSpc>
            </a:pPr>
            <a:endParaRPr lang="en-US" dirty="0" smtClean="0"/>
          </a:p>
        </p:txBody>
      </p:sp>
      <p:grpSp>
        <p:nvGrpSpPr>
          <p:cNvPr id="6" name="Group 4"/>
          <p:cNvGrpSpPr>
            <a:grpSpLocks/>
          </p:cNvGrpSpPr>
          <p:nvPr/>
        </p:nvGrpSpPr>
        <p:grpSpPr bwMode="auto">
          <a:xfrm>
            <a:off x="1346008" y="3198572"/>
            <a:ext cx="5978525" cy="2270125"/>
            <a:chOff x="1087" y="2030"/>
            <a:chExt cx="3766" cy="1430"/>
          </a:xfrm>
        </p:grpSpPr>
        <p:sp>
          <p:nvSpPr>
            <p:cNvPr id="7" name="Rectangle 5"/>
            <p:cNvSpPr>
              <a:spLocks noChangeArrowheads="1"/>
            </p:cNvSpPr>
            <p:nvPr/>
          </p:nvSpPr>
          <p:spPr bwMode="auto">
            <a:xfrm>
              <a:off x="1722" y="2030"/>
              <a:ext cx="177"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A</a:t>
              </a:r>
              <a:r>
                <a:rPr lang="en-US" sz="2100" b="1" baseline="-25000">
                  <a:solidFill>
                    <a:srgbClr val="000000"/>
                  </a:solidFill>
                  <a:latin typeface="SWISS" charset="0"/>
                </a:rPr>
                <a:t>3</a:t>
              </a:r>
            </a:p>
          </p:txBody>
        </p:sp>
        <p:sp>
          <p:nvSpPr>
            <p:cNvPr id="8" name="Rectangle 6"/>
            <p:cNvSpPr>
              <a:spLocks noChangeArrowheads="1"/>
            </p:cNvSpPr>
            <p:nvPr/>
          </p:nvSpPr>
          <p:spPr bwMode="auto">
            <a:xfrm>
              <a:off x="1944" y="2174"/>
              <a:ext cx="168"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B</a:t>
              </a:r>
              <a:r>
                <a:rPr lang="en-US" sz="2100" b="1" baseline="-25000">
                  <a:solidFill>
                    <a:srgbClr val="000000"/>
                  </a:solidFill>
                  <a:latin typeface="SWISS" charset="0"/>
                </a:rPr>
                <a:t>3</a:t>
              </a:r>
              <a:endParaRPr lang="en-US" sz="2400" b="1" baseline="-25000"/>
            </a:p>
          </p:txBody>
        </p:sp>
        <p:sp>
          <p:nvSpPr>
            <p:cNvPr id="9" name="Rectangle 7"/>
            <p:cNvSpPr>
              <a:spLocks noChangeArrowheads="1"/>
            </p:cNvSpPr>
            <p:nvPr/>
          </p:nvSpPr>
          <p:spPr bwMode="auto">
            <a:xfrm>
              <a:off x="1648" y="3258"/>
              <a:ext cx="149"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S</a:t>
              </a:r>
              <a:r>
                <a:rPr lang="en-US" sz="2100" b="1" baseline="-25000">
                  <a:solidFill>
                    <a:srgbClr val="000000"/>
                  </a:solidFill>
                  <a:latin typeface="SWISS" charset="0"/>
                </a:rPr>
                <a:t>3</a:t>
              </a:r>
            </a:p>
          </p:txBody>
        </p:sp>
        <p:sp>
          <p:nvSpPr>
            <p:cNvPr id="10" name="Rectangle 8"/>
            <p:cNvSpPr>
              <a:spLocks noChangeArrowheads="1"/>
            </p:cNvSpPr>
            <p:nvPr/>
          </p:nvSpPr>
          <p:spPr bwMode="auto">
            <a:xfrm>
              <a:off x="2870" y="2174"/>
              <a:ext cx="168"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B</a:t>
              </a:r>
              <a:r>
                <a:rPr lang="en-US" sz="2100" b="1" baseline="-25000">
                  <a:solidFill>
                    <a:srgbClr val="000000"/>
                  </a:solidFill>
                  <a:latin typeface="SWISS" charset="0"/>
                </a:rPr>
                <a:t>2</a:t>
              </a:r>
            </a:p>
          </p:txBody>
        </p:sp>
        <p:sp>
          <p:nvSpPr>
            <p:cNvPr id="11" name="Rectangle 9"/>
            <p:cNvSpPr>
              <a:spLocks noChangeArrowheads="1"/>
            </p:cNvSpPr>
            <p:nvPr/>
          </p:nvSpPr>
          <p:spPr bwMode="auto">
            <a:xfrm>
              <a:off x="2574" y="3258"/>
              <a:ext cx="149"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S</a:t>
              </a:r>
              <a:r>
                <a:rPr lang="en-US" sz="2100" b="1" baseline="-25000">
                  <a:solidFill>
                    <a:srgbClr val="000000"/>
                  </a:solidFill>
                  <a:latin typeface="SWISS" charset="0"/>
                </a:rPr>
                <a:t>2</a:t>
              </a:r>
              <a:endParaRPr lang="en-US" sz="2400" b="1" baseline="-25000"/>
            </a:p>
          </p:txBody>
        </p:sp>
        <p:sp>
          <p:nvSpPr>
            <p:cNvPr id="12" name="Rectangle 10"/>
            <p:cNvSpPr>
              <a:spLocks noChangeArrowheads="1"/>
            </p:cNvSpPr>
            <p:nvPr/>
          </p:nvSpPr>
          <p:spPr bwMode="auto">
            <a:xfrm>
              <a:off x="3796" y="2174"/>
              <a:ext cx="168"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B</a:t>
              </a:r>
              <a:r>
                <a:rPr lang="en-US" sz="2100" b="1" baseline="-25000">
                  <a:solidFill>
                    <a:srgbClr val="000000"/>
                  </a:solidFill>
                  <a:latin typeface="SWISS" charset="0"/>
                </a:rPr>
                <a:t>1</a:t>
              </a:r>
            </a:p>
          </p:txBody>
        </p:sp>
        <p:sp>
          <p:nvSpPr>
            <p:cNvPr id="13" name="Rectangle 11"/>
            <p:cNvSpPr>
              <a:spLocks noChangeArrowheads="1"/>
            </p:cNvSpPr>
            <p:nvPr/>
          </p:nvSpPr>
          <p:spPr bwMode="auto">
            <a:xfrm>
              <a:off x="3500" y="3258"/>
              <a:ext cx="149"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S</a:t>
              </a:r>
              <a:r>
                <a:rPr lang="en-US" sz="2100" b="1" baseline="-25000">
                  <a:solidFill>
                    <a:srgbClr val="000000"/>
                  </a:solidFill>
                  <a:latin typeface="SWISS" charset="0"/>
                </a:rPr>
                <a:t>1</a:t>
              </a:r>
            </a:p>
          </p:txBody>
        </p:sp>
        <p:sp>
          <p:nvSpPr>
            <p:cNvPr id="14" name="Rectangle 12"/>
            <p:cNvSpPr>
              <a:spLocks noChangeArrowheads="1"/>
            </p:cNvSpPr>
            <p:nvPr/>
          </p:nvSpPr>
          <p:spPr bwMode="auto">
            <a:xfrm>
              <a:off x="4388" y="3258"/>
              <a:ext cx="149"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S</a:t>
              </a:r>
              <a:r>
                <a:rPr lang="en-US" sz="2100" b="1" baseline="-25000">
                  <a:solidFill>
                    <a:srgbClr val="000000"/>
                  </a:solidFill>
                  <a:latin typeface="SWISS" charset="0"/>
                </a:rPr>
                <a:t>0</a:t>
              </a:r>
            </a:p>
          </p:txBody>
        </p:sp>
        <p:sp>
          <p:nvSpPr>
            <p:cNvPr id="15" name="Rectangle 13"/>
            <p:cNvSpPr>
              <a:spLocks noChangeArrowheads="1"/>
            </p:cNvSpPr>
            <p:nvPr/>
          </p:nvSpPr>
          <p:spPr bwMode="auto">
            <a:xfrm>
              <a:off x="4685" y="2174"/>
              <a:ext cx="168"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B</a:t>
              </a:r>
              <a:r>
                <a:rPr lang="en-US" sz="2100" b="1" baseline="-25000">
                  <a:solidFill>
                    <a:srgbClr val="000000"/>
                  </a:solidFill>
                  <a:latin typeface="SWISS" charset="0"/>
                </a:rPr>
                <a:t>0</a:t>
              </a:r>
            </a:p>
          </p:txBody>
        </p:sp>
        <p:sp>
          <p:nvSpPr>
            <p:cNvPr id="16" name="Rectangle 14"/>
            <p:cNvSpPr>
              <a:spLocks noChangeArrowheads="1"/>
            </p:cNvSpPr>
            <p:nvPr/>
          </p:nvSpPr>
          <p:spPr bwMode="auto">
            <a:xfrm>
              <a:off x="2648" y="2030"/>
              <a:ext cx="177"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A</a:t>
              </a:r>
              <a:r>
                <a:rPr lang="en-US" sz="2100" b="1" baseline="-25000">
                  <a:solidFill>
                    <a:srgbClr val="000000"/>
                  </a:solidFill>
                  <a:latin typeface="SWISS" charset="0"/>
                </a:rPr>
                <a:t>2</a:t>
              </a:r>
            </a:p>
          </p:txBody>
        </p:sp>
        <p:sp>
          <p:nvSpPr>
            <p:cNvPr id="17" name="Rectangle 15"/>
            <p:cNvSpPr>
              <a:spLocks noChangeArrowheads="1"/>
            </p:cNvSpPr>
            <p:nvPr/>
          </p:nvSpPr>
          <p:spPr bwMode="auto">
            <a:xfrm>
              <a:off x="3574" y="2030"/>
              <a:ext cx="177"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A</a:t>
              </a:r>
              <a:r>
                <a:rPr lang="en-US" sz="2100" b="1" baseline="-25000">
                  <a:solidFill>
                    <a:srgbClr val="000000"/>
                  </a:solidFill>
                  <a:latin typeface="SWISS" charset="0"/>
                </a:rPr>
                <a:t>1</a:t>
              </a:r>
            </a:p>
          </p:txBody>
        </p:sp>
        <p:sp>
          <p:nvSpPr>
            <p:cNvPr id="18" name="Rectangle 16"/>
            <p:cNvSpPr>
              <a:spLocks noChangeArrowheads="1"/>
            </p:cNvSpPr>
            <p:nvPr/>
          </p:nvSpPr>
          <p:spPr bwMode="auto">
            <a:xfrm>
              <a:off x="4462" y="2030"/>
              <a:ext cx="177"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A</a:t>
              </a:r>
              <a:r>
                <a:rPr lang="en-US" sz="2100" b="1" baseline="-25000">
                  <a:solidFill>
                    <a:srgbClr val="000000"/>
                  </a:solidFill>
                  <a:latin typeface="SWISS" charset="0"/>
                </a:rPr>
                <a:t>0</a:t>
              </a:r>
            </a:p>
          </p:txBody>
        </p:sp>
        <p:sp>
          <p:nvSpPr>
            <p:cNvPr id="19" name="Rectangle 17"/>
            <p:cNvSpPr>
              <a:spLocks noChangeArrowheads="1"/>
            </p:cNvSpPr>
            <p:nvPr/>
          </p:nvSpPr>
          <p:spPr bwMode="auto">
            <a:xfrm>
              <a:off x="1087" y="3090"/>
              <a:ext cx="142"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SWISS" charset="0"/>
                </a:rPr>
                <a:t>C</a:t>
              </a:r>
              <a:r>
                <a:rPr lang="en-US" sz="1700" b="1" baseline="-25000">
                  <a:solidFill>
                    <a:srgbClr val="000000"/>
                  </a:solidFill>
                  <a:latin typeface="SWISS" charset="0"/>
                </a:rPr>
                <a:t>4</a:t>
              </a:r>
            </a:p>
          </p:txBody>
        </p:sp>
        <p:sp>
          <p:nvSpPr>
            <p:cNvPr id="20" name="Rectangle 18"/>
            <p:cNvSpPr>
              <a:spLocks noChangeArrowheads="1"/>
            </p:cNvSpPr>
            <p:nvPr/>
          </p:nvSpPr>
          <p:spPr bwMode="auto">
            <a:xfrm>
              <a:off x="1963" y="2598"/>
              <a:ext cx="142"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SWISS" charset="0"/>
                </a:rPr>
                <a:t>C</a:t>
              </a:r>
              <a:r>
                <a:rPr lang="en-US" sz="1700" b="1" baseline="-25000">
                  <a:solidFill>
                    <a:srgbClr val="000000"/>
                  </a:solidFill>
                  <a:latin typeface="SWISS" charset="0"/>
                </a:rPr>
                <a:t>3</a:t>
              </a:r>
            </a:p>
          </p:txBody>
        </p:sp>
        <p:sp>
          <p:nvSpPr>
            <p:cNvPr id="21" name="Rectangle 19"/>
            <p:cNvSpPr>
              <a:spLocks noChangeArrowheads="1"/>
            </p:cNvSpPr>
            <p:nvPr/>
          </p:nvSpPr>
          <p:spPr bwMode="auto">
            <a:xfrm>
              <a:off x="2840" y="2624"/>
              <a:ext cx="142"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SWISS" charset="0"/>
                </a:rPr>
                <a:t>C</a:t>
              </a:r>
              <a:r>
                <a:rPr lang="en-US" sz="1700" b="1" baseline="-25000">
                  <a:solidFill>
                    <a:srgbClr val="000000"/>
                  </a:solidFill>
                  <a:latin typeface="SWISS" charset="0"/>
                </a:rPr>
                <a:t>2</a:t>
              </a:r>
            </a:p>
          </p:txBody>
        </p:sp>
        <p:sp>
          <p:nvSpPr>
            <p:cNvPr id="22" name="Rectangle 20"/>
            <p:cNvSpPr>
              <a:spLocks noChangeArrowheads="1"/>
            </p:cNvSpPr>
            <p:nvPr/>
          </p:nvSpPr>
          <p:spPr bwMode="auto">
            <a:xfrm>
              <a:off x="3748" y="2629"/>
              <a:ext cx="142"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SWISS" charset="0"/>
                </a:rPr>
                <a:t>C</a:t>
              </a:r>
              <a:r>
                <a:rPr lang="en-US" sz="1700" b="1" baseline="-25000">
                  <a:solidFill>
                    <a:srgbClr val="000000"/>
                  </a:solidFill>
                  <a:latin typeface="SWISS" charset="0"/>
                </a:rPr>
                <a:t>1</a:t>
              </a:r>
            </a:p>
          </p:txBody>
        </p:sp>
        <p:sp>
          <p:nvSpPr>
            <p:cNvPr id="23" name="Rectangle 21"/>
            <p:cNvSpPr>
              <a:spLocks noChangeArrowheads="1"/>
            </p:cNvSpPr>
            <p:nvPr/>
          </p:nvSpPr>
          <p:spPr bwMode="auto">
            <a:xfrm>
              <a:off x="4706" y="2685"/>
              <a:ext cx="142"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SWISS" charset="0"/>
                </a:rPr>
                <a:t>C</a:t>
              </a:r>
              <a:r>
                <a:rPr lang="en-US" sz="1700" b="1" baseline="-25000">
                  <a:solidFill>
                    <a:srgbClr val="000000"/>
                  </a:solidFill>
                  <a:latin typeface="SWISS" charset="0"/>
                </a:rPr>
                <a:t>0</a:t>
              </a:r>
            </a:p>
          </p:txBody>
        </p:sp>
        <p:sp>
          <p:nvSpPr>
            <p:cNvPr id="24" name="Freeform 22"/>
            <p:cNvSpPr>
              <a:spLocks/>
            </p:cNvSpPr>
            <p:nvPr/>
          </p:nvSpPr>
          <p:spPr bwMode="auto">
            <a:xfrm>
              <a:off x="4106" y="2840"/>
              <a:ext cx="23" cy="56"/>
            </a:xfrm>
            <a:custGeom>
              <a:avLst/>
              <a:gdLst>
                <a:gd name="T0" fmla="*/ 0 w 23"/>
                <a:gd name="T1" fmla="*/ 0 h 56"/>
                <a:gd name="T2" fmla="*/ 2 w 23"/>
                <a:gd name="T3" fmla="*/ 15 h 56"/>
                <a:gd name="T4" fmla="*/ 7 w 23"/>
                <a:gd name="T5" fmla="*/ 29 h 56"/>
                <a:gd name="T6" fmla="*/ 13 w 23"/>
                <a:gd name="T7" fmla="*/ 44 h 56"/>
                <a:gd name="T8" fmla="*/ 23 w 23"/>
                <a:gd name="T9" fmla="*/ 56 h 56"/>
                <a:gd name="T10" fmla="*/ 0 60000 65536"/>
                <a:gd name="T11" fmla="*/ 0 60000 65536"/>
                <a:gd name="T12" fmla="*/ 0 60000 65536"/>
                <a:gd name="T13" fmla="*/ 0 60000 65536"/>
                <a:gd name="T14" fmla="*/ 0 60000 65536"/>
                <a:gd name="T15" fmla="*/ 0 w 23"/>
                <a:gd name="T16" fmla="*/ 0 h 56"/>
                <a:gd name="T17" fmla="*/ 23 w 23"/>
                <a:gd name="T18" fmla="*/ 56 h 56"/>
              </a:gdLst>
              <a:ahLst/>
              <a:cxnLst>
                <a:cxn ang="T10">
                  <a:pos x="T0" y="T1"/>
                </a:cxn>
                <a:cxn ang="T11">
                  <a:pos x="T2" y="T3"/>
                </a:cxn>
                <a:cxn ang="T12">
                  <a:pos x="T4" y="T5"/>
                </a:cxn>
                <a:cxn ang="T13">
                  <a:pos x="T6" y="T7"/>
                </a:cxn>
                <a:cxn ang="T14">
                  <a:pos x="T8" y="T9"/>
                </a:cxn>
              </a:cxnLst>
              <a:rect l="T15" t="T16" r="T17" b="T18"/>
              <a:pathLst>
                <a:path w="23" h="56">
                  <a:moveTo>
                    <a:pt x="0" y="0"/>
                  </a:moveTo>
                  <a:lnTo>
                    <a:pt x="2" y="15"/>
                  </a:lnTo>
                  <a:lnTo>
                    <a:pt x="7" y="29"/>
                  </a:lnTo>
                  <a:lnTo>
                    <a:pt x="13" y="44"/>
                  </a:lnTo>
                  <a:lnTo>
                    <a:pt x="23" y="56"/>
                  </a:lnTo>
                </a:path>
              </a:pathLst>
            </a:custGeom>
            <a:noFill/>
            <a:ln w="39688">
              <a:solidFill>
                <a:srgbClr val="000000"/>
              </a:solidFill>
              <a:round/>
              <a:headEnd/>
              <a:tailEnd/>
            </a:ln>
          </p:spPr>
          <p:txBody>
            <a:bodyPr/>
            <a:lstStyle/>
            <a:p>
              <a:endParaRPr lang="en-US"/>
            </a:p>
          </p:txBody>
        </p:sp>
        <p:sp>
          <p:nvSpPr>
            <p:cNvPr id="25" name="Freeform 23"/>
            <p:cNvSpPr>
              <a:spLocks/>
            </p:cNvSpPr>
            <p:nvPr/>
          </p:nvSpPr>
          <p:spPr bwMode="auto">
            <a:xfrm>
              <a:off x="3966" y="2843"/>
              <a:ext cx="161" cy="53"/>
            </a:xfrm>
            <a:custGeom>
              <a:avLst/>
              <a:gdLst>
                <a:gd name="T0" fmla="*/ 0 w 161"/>
                <a:gd name="T1" fmla="*/ 0 h 53"/>
                <a:gd name="T2" fmla="*/ 13 w 161"/>
                <a:gd name="T3" fmla="*/ 10 h 53"/>
                <a:gd name="T4" fmla="*/ 27 w 161"/>
                <a:gd name="T5" fmla="*/ 19 h 53"/>
                <a:gd name="T6" fmla="*/ 43 w 161"/>
                <a:gd name="T7" fmla="*/ 27 h 53"/>
                <a:gd name="T8" fmla="*/ 61 w 161"/>
                <a:gd name="T9" fmla="*/ 35 h 53"/>
                <a:gd name="T10" fmla="*/ 79 w 161"/>
                <a:gd name="T11" fmla="*/ 41 h 53"/>
                <a:gd name="T12" fmla="*/ 99 w 161"/>
                <a:gd name="T13" fmla="*/ 46 h 53"/>
                <a:gd name="T14" fmla="*/ 119 w 161"/>
                <a:gd name="T15" fmla="*/ 50 h 53"/>
                <a:gd name="T16" fmla="*/ 140 w 161"/>
                <a:gd name="T17" fmla="*/ 52 h 53"/>
                <a:gd name="T18" fmla="*/ 161 w 161"/>
                <a:gd name="T19" fmla="*/ 53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1"/>
                <a:gd name="T31" fmla="*/ 0 h 53"/>
                <a:gd name="T32" fmla="*/ 161 w 16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1" h="53">
                  <a:moveTo>
                    <a:pt x="0" y="0"/>
                  </a:moveTo>
                  <a:lnTo>
                    <a:pt x="13" y="10"/>
                  </a:lnTo>
                  <a:lnTo>
                    <a:pt x="27" y="19"/>
                  </a:lnTo>
                  <a:lnTo>
                    <a:pt x="43" y="27"/>
                  </a:lnTo>
                  <a:lnTo>
                    <a:pt x="61" y="35"/>
                  </a:lnTo>
                  <a:lnTo>
                    <a:pt x="79" y="41"/>
                  </a:lnTo>
                  <a:lnTo>
                    <a:pt x="99" y="46"/>
                  </a:lnTo>
                  <a:lnTo>
                    <a:pt x="119" y="50"/>
                  </a:lnTo>
                  <a:lnTo>
                    <a:pt x="140" y="52"/>
                  </a:lnTo>
                  <a:lnTo>
                    <a:pt x="161" y="53"/>
                  </a:lnTo>
                </a:path>
              </a:pathLst>
            </a:custGeom>
            <a:noFill/>
            <a:ln w="39688">
              <a:solidFill>
                <a:srgbClr val="000000"/>
              </a:solidFill>
              <a:round/>
              <a:headEnd/>
              <a:tailEnd/>
            </a:ln>
          </p:spPr>
          <p:txBody>
            <a:bodyPr/>
            <a:lstStyle/>
            <a:p>
              <a:endParaRPr lang="en-US"/>
            </a:p>
          </p:txBody>
        </p:sp>
        <p:sp>
          <p:nvSpPr>
            <p:cNvPr id="26" name="Freeform 24"/>
            <p:cNvSpPr>
              <a:spLocks/>
            </p:cNvSpPr>
            <p:nvPr/>
          </p:nvSpPr>
          <p:spPr bwMode="auto">
            <a:xfrm>
              <a:off x="4104" y="2781"/>
              <a:ext cx="21" cy="56"/>
            </a:xfrm>
            <a:custGeom>
              <a:avLst/>
              <a:gdLst>
                <a:gd name="T0" fmla="*/ 0 w 21"/>
                <a:gd name="T1" fmla="*/ 56 h 56"/>
                <a:gd name="T2" fmla="*/ 3 w 21"/>
                <a:gd name="T3" fmla="*/ 41 h 56"/>
                <a:gd name="T4" fmla="*/ 7 w 21"/>
                <a:gd name="T5" fmla="*/ 27 h 56"/>
                <a:gd name="T6" fmla="*/ 13 w 21"/>
                <a:gd name="T7" fmla="*/ 12 h 56"/>
                <a:gd name="T8" fmla="*/ 21 w 21"/>
                <a:gd name="T9" fmla="*/ 0 h 56"/>
                <a:gd name="T10" fmla="*/ 0 60000 65536"/>
                <a:gd name="T11" fmla="*/ 0 60000 65536"/>
                <a:gd name="T12" fmla="*/ 0 60000 65536"/>
                <a:gd name="T13" fmla="*/ 0 60000 65536"/>
                <a:gd name="T14" fmla="*/ 0 60000 65536"/>
                <a:gd name="T15" fmla="*/ 0 w 21"/>
                <a:gd name="T16" fmla="*/ 0 h 56"/>
                <a:gd name="T17" fmla="*/ 21 w 21"/>
                <a:gd name="T18" fmla="*/ 56 h 56"/>
              </a:gdLst>
              <a:ahLst/>
              <a:cxnLst>
                <a:cxn ang="T10">
                  <a:pos x="T0" y="T1"/>
                </a:cxn>
                <a:cxn ang="T11">
                  <a:pos x="T2" y="T3"/>
                </a:cxn>
                <a:cxn ang="T12">
                  <a:pos x="T4" y="T5"/>
                </a:cxn>
                <a:cxn ang="T13">
                  <a:pos x="T6" y="T7"/>
                </a:cxn>
                <a:cxn ang="T14">
                  <a:pos x="T8" y="T9"/>
                </a:cxn>
              </a:cxnLst>
              <a:rect l="T15" t="T16" r="T17" b="T18"/>
              <a:pathLst>
                <a:path w="21" h="56">
                  <a:moveTo>
                    <a:pt x="0" y="56"/>
                  </a:moveTo>
                  <a:lnTo>
                    <a:pt x="3" y="41"/>
                  </a:lnTo>
                  <a:lnTo>
                    <a:pt x="7" y="27"/>
                  </a:lnTo>
                  <a:lnTo>
                    <a:pt x="13" y="12"/>
                  </a:lnTo>
                  <a:lnTo>
                    <a:pt x="21" y="0"/>
                  </a:lnTo>
                </a:path>
              </a:pathLst>
            </a:custGeom>
            <a:noFill/>
            <a:ln w="39688">
              <a:solidFill>
                <a:srgbClr val="000000"/>
              </a:solidFill>
              <a:round/>
              <a:headEnd/>
              <a:tailEnd/>
            </a:ln>
          </p:spPr>
          <p:txBody>
            <a:bodyPr/>
            <a:lstStyle/>
            <a:p>
              <a:endParaRPr lang="en-US"/>
            </a:p>
          </p:txBody>
        </p:sp>
        <p:sp>
          <p:nvSpPr>
            <p:cNvPr id="27" name="Freeform 25"/>
            <p:cNvSpPr>
              <a:spLocks/>
            </p:cNvSpPr>
            <p:nvPr/>
          </p:nvSpPr>
          <p:spPr bwMode="auto">
            <a:xfrm>
              <a:off x="3964" y="2782"/>
              <a:ext cx="159" cy="53"/>
            </a:xfrm>
            <a:custGeom>
              <a:avLst/>
              <a:gdLst>
                <a:gd name="T0" fmla="*/ 0 w 159"/>
                <a:gd name="T1" fmla="*/ 53 h 53"/>
                <a:gd name="T2" fmla="*/ 12 w 159"/>
                <a:gd name="T3" fmla="*/ 43 h 53"/>
                <a:gd name="T4" fmla="*/ 26 w 159"/>
                <a:gd name="T5" fmla="*/ 34 h 53"/>
                <a:gd name="T6" fmla="*/ 42 w 159"/>
                <a:gd name="T7" fmla="*/ 26 h 53"/>
                <a:gd name="T8" fmla="*/ 59 w 159"/>
                <a:gd name="T9" fmla="*/ 17 h 53"/>
                <a:gd name="T10" fmla="*/ 78 w 159"/>
                <a:gd name="T11" fmla="*/ 12 h 53"/>
                <a:gd name="T12" fmla="*/ 97 w 159"/>
                <a:gd name="T13" fmla="*/ 7 h 53"/>
                <a:gd name="T14" fmla="*/ 117 w 159"/>
                <a:gd name="T15" fmla="*/ 3 h 53"/>
                <a:gd name="T16" fmla="*/ 138 w 159"/>
                <a:gd name="T17" fmla="*/ 1 h 53"/>
                <a:gd name="T18" fmla="*/ 159 w 159"/>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9"/>
                <a:gd name="T31" fmla="*/ 0 h 53"/>
                <a:gd name="T32" fmla="*/ 159 w 15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9" h="53">
                  <a:moveTo>
                    <a:pt x="0" y="53"/>
                  </a:moveTo>
                  <a:lnTo>
                    <a:pt x="12" y="43"/>
                  </a:lnTo>
                  <a:lnTo>
                    <a:pt x="26" y="34"/>
                  </a:lnTo>
                  <a:lnTo>
                    <a:pt x="42" y="26"/>
                  </a:lnTo>
                  <a:lnTo>
                    <a:pt x="59" y="17"/>
                  </a:lnTo>
                  <a:lnTo>
                    <a:pt x="78" y="12"/>
                  </a:lnTo>
                  <a:lnTo>
                    <a:pt x="97" y="7"/>
                  </a:lnTo>
                  <a:lnTo>
                    <a:pt x="117" y="3"/>
                  </a:lnTo>
                  <a:lnTo>
                    <a:pt x="138" y="1"/>
                  </a:lnTo>
                  <a:lnTo>
                    <a:pt x="159" y="0"/>
                  </a:lnTo>
                </a:path>
              </a:pathLst>
            </a:custGeom>
            <a:noFill/>
            <a:ln w="39688">
              <a:solidFill>
                <a:srgbClr val="000000"/>
              </a:solidFill>
              <a:round/>
              <a:headEnd/>
              <a:tailEnd/>
            </a:ln>
          </p:spPr>
          <p:txBody>
            <a:bodyPr/>
            <a:lstStyle/>
            <a:p>
              <a:endParaRPr lang="en-US"/>
            </a:p>
          </p:txBody>
        </p:sp>
        <p:sp>
          <p:nvSpPr>
            <p:cNvPr id="28" name="Line 26"/>
            <p:cNvSpPr>
              <a:spLocks noChangeShapeType="1"/>
            </p:cNvSpPr>
            <p:nvPr/>
          </p:nvSpPr>
          <p:spPr bwMode="auto">
            <a:xfrm flipH="1">
              <a:off x="4121" y="2877"/>
              <a:ext cx="66" cy="1"/>
            </a:xfrm>
            <a:prstGeom prst="line">
              <a:avLst/>
            </a:prstGeom>
            <a:noFill/>
            <a:ln w="39688">
              <a:solidFill>
                <a:srgbClr val="000000"/>
              </a:solidFill>
              <a:round/>
              <a:headEnd/>
              <a:tailEnd/>
            </a:ln>
          </p:spPr>
          <p:txBody>
            <a:bodyPr/>
            <a:lstStyle/>
            <a:p>
              <a:endParaRPr lang="en-US"/>
            </a:p>
          </p:txBody>
        </p:sp>
        <p:sp>
          <p:nvSpPr>
            <p:cNvPr id="29" name="Line 27"/>
            <p:cNvSpPr>
              <a:spLocks noChangeShapeType="1"/>
            </p:cNvSpPr>
            <p:nvPr/>
          </p:nvSpPr>
          <p:spPr bwMode="auto">
            <a:xfrm flipH="1">
              <a:off x="4121" y="2793"/>
              <a:ext cx="75" cy="1"/>
            </a:xfrm>
            <a:prstGeom prst="line">
              <a:avLst/>
            </a:prstGeom>
            <a:noFill/>
            <a:ln w="39688">
              <a:solidFill>
                <a:srgbClr val="000000"/>
              </a:solidFill>
              <a:round/>
              <a:headEnd/>
              <a:tailEnd/>
            </a:ln>
          </p:spPr>
          <p:txBody>
            <a:bodyPr/>
            <a:lstStyle/>
            <a:p>
              <a:endParaRPr lang="en-US"/>
            </a:p>
          </p:txBody>
        </p:sp>
        <p:sp>
          <p:nvSpPr>
            <p:cNvPr id="30" name="Line 28"/>
            <p:cNvSpPr>
              <a:spLocks noChangeShapeType="1"/>
            </p:cNvSpPr>
            <p:nvPr/>
          </p:nvSpPr>
          <p:spPr bwMode="auto">
            <a:xfrm flipH="1">
              <a:off x="3918" y="2840"/>
              <a:ext cx="42" cy="1"/>
            </a:xfrm>
            <a:prstGeom prst="line">
              <a:avLst/>
            </a:prstGeom>
            <a:noFill/>
            <a:ln w="39688">
              <a:solidFill>
                <a:srgbClr val="000000"/>
              </a:solidFill>
              <a:round/>
              <a:headEnd/>
              <a:tailEnd/>
            </a:ln>
          </p:spPr>
          <p:txBody>
            <a:bodyPr/>
            <a:lstStyle/>
            <a:p>
              <a:endParaRPr lang="en-US"/>
            </a:p>
          </p:txBody>
        </p:sp>
        <p:sp>
          <p:nvSpPr>
            <p:cNvPr id="31" name="Freeform 29"/>
            <p:cNvSpPr>
              <a:spLocks/>
            </p:cNvSpPr>
            <p:nvPr/>
          </p:nvSpPr>
          <p:spPr bwMode="auto">
            <a:xfrm>
              <a:off x="4537" y="2564"/>
              <a:ext cx="72" cy="20"/>
            </a:xfrm>
            <a:custGeom>
              <a:avLst/>
              <a:gdLst>
                <a:gd name="T0" fmla="*/ 0 w 72"/>
                <a:gd name="T1" fmla="*/ 20 h 20"/>
                <a:gd name="T2" fmla="*/ 19 w 72"/>
                <a:gd name="T3" fmla="*/ 18 h 20"/>
                <a:gd name="T4" fmla="*/ 38 w 72"/>
                <a:gd name="T5" fmla="*/ 13 h 20"/>
                <a:gd name="T6" fmla="*/ 55 w 72"/>
                <a:gd name="T7" fmla="*/ 8 h 20"/>
                <a:gd name="T8" fmla="*/ 72 w 72"/>
                <a:gd name="T9" fmla="*/ 0 h 20"/>
                <a:gd name="T10" fmla="*/ 0 60000 65536"/>
                <a:gd name="T11" fmla="*/ 0 60000 65536"/>
                <a:gd name="T12" fmla="*/ 0 60000 65536"/>
                <a:gd name="T13" fmla="*/ 0 60000 65536"/>
                <a:gd name="T14" fmla="*/ 0 60000 65536"/>
                <a:gd name="T15" fmla="*/ 0 w 72"/>
                <a:gd name="T16" fmla="*/ 0 h 20"/>
                <a:gd name="T17" fmla="*/ 72 w 72"/>
                <a:gd name="T18" fmla="*/ 20 h 20"/>
              </a:gdLst>
              <a:ahLst/>
              <a:cxnLst>
                <a:cxn ang="T10">
                  <a:pos x="T0" y="T1"/>
                </a:cxn>
                <a:cxn ang="T11">
                  <a:pos x="T2" y="T3"/>
                </a:cxn>
                <a:cxn ang="T12">
                  <a:pos x="T4" y="T5"/>
                </a:cxn>
                <a:cxn ang="T13">
                  <a:pos x="T6" y="T7"/>
                </a:cxn>
                <a:cxn ang="T14">
                  <a:pos x="T8" y="T9"/>
                </a:cxn>
              </a:cxnLst>
              <a:rect l="T15" t="T16" r="T17" b="T18"/>
              <a:pathLst>
                <a:path w="72" h="20">
                  <a:moveTo>
                    <a:pt x="0" y="20"/>
                  </a:moveTo>
                  <a:lnTo>
                    <a:pt x="19" y="18"/>
                  </a:lnTo>
                  <a:lnTo>
                    <a:pt x="38" y="13"/>
                  </a:lnTo>
                  <a:lnTo>
                    <a:pt x="55" y="8"/>
                  </a:lnTo>
                  <a:lnTo>
                    <a:pt x="72" y="0"/>
                  </a:lnTo>
                </a:path>
              </a:pathLst>
            </a:custGeom>
            <a:noFill/>
            <a:ln w="30163">
              <a:solidFill>
                <a:srgbClr val="000000"/>
              </a:solidFill>
              <a:round/>
              <a:headEnd/>
              <a:tailEnd/>
            </a:ln>
          </p:spPr>
          <p:txBody>
            <a:bodyPr/>
            <a:lstStyle/>
            <a:p>
              <a:endParaRPr lang="en-US"/>
            </a:p>
          </p:txBody>
        </p:sp>
        <p:sp>
          <p:nvSpPr>
            <p:cNvPr id="32" name="Freeform 30"/>
            <p:cNvSpPr>
              <a:spLocks/>
            </p:cNvSpPr>
            <p:nvPr/>
          </p:nvSpPr>
          <p:spPr bwMode="auto">
            <a:xfrm>
              <a:off x="4540" y="2567"/>
              <a:ext cx="68" cy="135"/>
            </a:xfrm>
            <a:custGeom>
              <a:avLst/>
              <a:gdLst>
                <a:gd name="T0" fmla="*/ 0 w 68"/>
                <a:gd name="T1" fmla="*/ 135 h 135"/>
                <a:gd name="T2" fmla="*/ 13 w 68"/>
                <a:gd name="T3" fmla="*/ 125 h 135"/>
                <a:gd name="T4" fmla="*/ 25 w 68"/>
                <a:gd name="T5" fmla="*/ 113 h 135"/>
                <a:gd name="T6" fmla="*/ 36 w 68"/>
                <a:gd name="T7" fmla="*/ 99 h 135"/>
                <a:gd name="T8" fmla="*/ 45 w 68"/>
                <a:gd name="T9" fmla="*/ 85 h 135"/>
                <a:gd name="T10" fmla="*/ 52 w 68"/>
                <a:gd name="T11" fmla="*/ 69 h 135"/>
                <a:gd name="T12" fmla="*/ 60 w 68"/>
                <a:gd name="T13" fmla="*/ 53 h 135"/>
                <a:gd name="T14" fmla="*/ 63 w 68"/>
                <a:gd name="T15" fmla="*/ 35 h 135"/>
                <a:gd name="T16" fmla="*/ 67 w 68"/>
                <a:gd name="T17" fmla="*/ 18 h 135"/>
                <a:gd name="T18" fmla="*/ 68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0" y="135"/>
                  </a:moveTo>
                  <a:lnTo>
                    <a:pt x="13" y="125"/>
                  </a:lnTo>
                  <a:lnTo>
                    <a:pt x="25" y="113"/>
                  </a:lnTo>
                  <a:lnTo>
                    <a:pt x="36" y="99"/>
                  </a:lnTo>
                  <a:lnTo>
                    <a:pt x="45" y="85"/>
                  </a:lnTo>
                  <a:lnTo>
                    <a:pt x="52" y="69"/>
                  </a:lnTo>
                  <a:lnTo>
                    <a:pt x="60" y="53"/>
                  </a:lnTo>
                  <a:lnTo>
                    <a:pt x="63" y="35"/>
                  </a:lnTo>
                  <a:lnTo>
                    <a:pt x="67" y="18"/>
                  </a:lnTo>
                  <a:lnTo>
                    <a:pt x="68" y="0"/>
                  </a:lnTo>
                </a:path>
              </a:pathLst>
            </a:custGeom>
            <a:noFill/>
            <a:ln w="30163">
              <a:solidFill>
                <a:srgbClr val="000000"/>
              </a:solidFill>
              <a:round/>
              <a:headEnd/>
              <a:tailEnd/>
            </a:ln>
          </p:spPr>
          <p:txBody>
            <a:bodyPr/>
            <a:lstStyle/>
            <a:p>
              <a:endParaRPr lang="en-US"/>
            </a:p>
          </p:txBody>
        </p:sp>
        <p:sp>
          <p:nvSpPr>
            <p:cNvPr id="33" name="Freeform 31"/>
            <p:cNvSpPr>
              <a:spLocks/>
            </p:cNvSpPr>
            <p:nvPr/>
          </p:nvSpPr>
          <p:spPr bwMode="auto">
            <a:xfrm>
              <a:off x="4462" y="2566"/>
              <a:ext cx="72" cy="18"/>
            </a:xfrm>
            <a:custGeom>
              <a:avLst/>
              <a:gdLst>
                <a:gd name="T0" fmla="*/ 72 w 72"/>
                <a:gd name="T1" fmla="*/ 18 h 18"/>
                <a:gd name="T2" fmla="*/ 52 w 72"/>
                <a:gd name="T3" fmla="*/ 16 h 18"/>
                <a:gd name="T4" fmla="*/ 34 w 72"/>
                <a:gd name="T5" fmla="*/ 12 h 18"/>
                <a:gd name="T6" fmla="*/ 17 w 72"/>
                <a:gd name="T7" fmla="*/ 7 h 18"/>
                <a:gd name="T8" fmla="*/ 0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72" y="18"/>
                  </a:moveTo>
                  <a:lnTo>
                    <a:pt x="52" y="16"/>
                  </a:lnTo>
                  <a:lnTo>
                    <a:pt x="34" y="12"/>
                  </a:lnTo>
                  <a:lnTo>
                    <a:pt x="17" y="7"/>
                  </a:lnTo>
                  <a:lnTo>
                    <a:pt x="0" y="0"/>
                  </a:lnTo>
                </a:path>
              </a:pathLst>
            </a:custGeom>
            <a:noFill/>
            <a:ln w="30163">
              <a:solidFill>
                <a:srgbClr val="000000"/>
              </a:solidFill>
              <a:round/>
              <a:headEnd/>
              <a:tailEnd/>
            </a:ln>
          </p:spPr>
          <p:txBody>
            <a:bodyPr/>
            <a:lstStyle/>
            <a:p>
              <a:endParaRPr lang="en-US"/>
            </a:p>
          </p:txBody>
        </p:sp>
        <p:sp>
          <p:nvSpPr>
            <p:cNvPr id="34" name="Freeform 32"/>
            <p:cNvSpPr>
              <a:spLocks/>
            </p:cNvSpPr>
            <p:nvPr/>
          </p:nvSpPr>
          <p:spPr bwMode="auto">
            <a:xfrm>
              <a:off x="4462" y="2570"/>
              <a:ext cx="68" cy="135"/>
            </a:xfrm>
            <a:custGeom>
              <a:avLst/>
              <a:gdLst>
                <a:gd name="T0" fmla="*/ 68 w 68"/>
                <a:gd name="T1" fmla="*/ 135 h 135"/>
                <a:gd name="T2" fmla="*/ 56 w 68"/>
                <a:gd name="T3" fmla="*/ 125 h 135"/>
                <a:gd name="T4" fmla="*/ 44 w 68"/>
                <a:gd name="T5" fmla="*/ 113 h 135"/>
                <a:gd name="T6" fmla="*/ 33 w 68"/>
                <a:gd name="T7" fmla="*/ 99 h 135"/>
                <a:gd name="T8" fmla="*/ 24 w 68"/>
                <a:gd name="T9" fmla="*/ 85 h 135"/>
                <a:gd name="T10" fmla="*/ 17 w 68"/>
                <a:gd name="T11" fmla="*/ 69 h 135"/>
                <a:gd name="T12" fmla="*/ 9 w 68"/>
                <a:gd name="T13" fmla="*/ 53 h 135"/>
                <a:gd name="T14" fmla="*/ 5 w 68"/>
                <a:gd name="T15" fmla="*/ 35 h 135"/>
                <a:gd name="T16" fmla="*/ 2 w 68"/>
                <a:gd name="T17" fmla="*/ 18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6" y="125"/>
                  </a:lnTo>
                  <a:lnTo>
                    <a:pt x="44" y="113"/>
                  </a:lnTo>
                  <a:lnTo>
                    <a:pt x="33" y="99"/>
                  </a:lnTo>
                  <a:lnTo>
                    <a:pt x="24" y="85"/>
                  </a:lnTo>
                  <a:lnTo>
                    <a:pt x="17" y="69"/>
                  </a:lnTo>
                  <a:lnTo>
                    <a:pt x="9" y="53"/>
                  </a:lnTo>
                  <a:lnTo>
                    <a:pt x="5" y="35"/>
                  </a:lnTo>
                  <a:lnTo>
                    <a:pt x="2" y="18"/>
                  </a:lnTo>
                  <a:lnTo>
                    <a:pt x="0" y="0"/>
                  </a:lnTo>
                </a:path>
              </a:pathLst>
            </a:custGeom>
            <a:noFill/>
            <a:ln w="30163">
              <a:solidFill>
                <a:srgbClr val="000000"/>
              </a:solidFill>
              <a:round/>
              <a:headEnd/>
              <a:tailEnd/>
            </a:ln>
          </p:spPr>
          <p:txBody>
            <a:bodyPr/>
            <a:lstStyle/>
            <a:p>
              <a:endParaRPr lang="en-US"/>
            </a:p>
          </p:txBody>
        </p:sp>
        <p:sp>
          <p:nvSpPr>
            <p:cNvPr id="35" name="Line 33"/>
            <p:cNvSpPr>
              <a:spLocks noChangeShapeType="1"/>
            </p:cNvSpPr>
            <p:nvPr/>
          </p:nvSpPr>
          <p:spPr bwMode="auto">
            <a:xfrm>
              <a:off x="4585" y="2514"/>
              <a:ext cx="1" cy="57"/>
            </a:xfrm>
            <a:prstGeom prst="line">
              <a:avLst/>
            </a:prstGeom>
            <a:noFill/>
            <a:ln w="30163">
              <a:solidFill>
                <a:srgbClr val="000000"/>
              </a:solidFill>
              <a:round/>
              <a:headEnd/>
              <a:tailEnd/>
            </a:ln>
          </p:spPr>
          <p:txBody>
            <a:bodyPr/>
            <a:lstStyle/>
            <a:p>
              <a:endParaRPr lang="en-US"/>
            </a:p>
          </p:txBody>
        </p:sp>
        <p:sp>
          <p:nvSpPr>
            <p:cNvPr id="36" name="Line 34"/>
            <p:cNvSpPr>
              <a:spLocks noChangeShapeType="1"/>
            </p:cNvSpPr>
            <p:nvPr/>
          </p:nvSpPr>
          <p:spPr bwMode="auto">
            <a:xfrm>
              <a:off x="4479" y="2507"/>
              <a:ext cx="1" cy="64"/>
            </a:xfrm>
            <a:prstGeom prst="line">
              <a:avLst/>
            </a:prstGeom>
            <a:noFill/>
            <a:ln w="30163">
              <a:solidFill>
                <a:srgbClr val="000000"/>
              </a:solidFill>
              <a:round/>
              <a:headEnd/>
              <a:tailEnd/>
            </a:ln>
          </p:spPr>
          <p:txBody>
            <a:bodyPr/>
            <a:lstStyle/>
            <a:p>
              <a:endParaRPr lang="en-US"/>
            </a:p>
          </p:txBody>
        </p:sp>
        <p:sp>
          <p:nvSpPr>
            <p:cNvPr id="37" name="Line 35"/>
            <p:cNvSpPr>
              <a:spLocks noChangeShapeType="1"/>
            </p:cNvSpPr>
            <p:nvPr/>
          </p:nvSpPr>
          <p:spPr bwMode="auto">
            <a:xfrm>
              <a:off x="4537" y="2708"/>
              <a:ext cx="1" cy="36"/>
            </a:xfrm>
            <a:prstGeom prst="line">
              <a:avLst/>
            </a:prstGeom>
            <a:noFill/>
            <a:ln w="30163">
              <a:solidFill>
                <a:srgbClr val="000000"/>
              </a:solidFill>
              <a:round/>
              <a:headEnd/>
              <a:tailEnd/>
            </a:ln>
          </p:spPr>
          <p:txBody>
            <a:bodyPr/>
            <a:lstStyle/>
            <a:p>
              <a:endParaRPr lang="en-US"/>
            </a:p>
          </p:txBody>
        </p:sp>
        <p:sp>
          <p:nvSpPr>
            <p:cNvPr id="38" name="Freeform 36"/>
            <p:cNvSpPr>
              <a:spLocks/>
            </p:cNvSpPr>
            <p:nvPr/>
          </p:nvSpPr>
          <p:spPr bwMode="auto">
            <a:xfrm>
              <a:off x="4539" y="2531"/>
              <a:ext cx="72" cy="19"/>
            </a:xfrm>
            <a:custGeom>
              <a:avLst/>
              <a:gdLst>
                <a:gd name="T0" fmla="*/ 0 w 72"/>
                <a:gd name="T1" fmla="*/ 19 h 19"/>
                <a:gd name="T2" fmla="*/ 20 w 72"/>
                <a:gd name="T3" fmla="*/ 17 h 19"/>
                <a:gd name="T4" fmla="*/ 38 w 72"/>
                <a:gd name="T5" fmla="*/ 12 h 19"/>
                <a:gd name="T6" fmla="*/ 56 w 72"/>
                <a:gd name="T7" fmla="*/ 7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8" y="12"/>
                  </a:lnTo>
                  <a:lnTo>
                    <a:pt x="56" y="7"/>
                  </a:lnTo>
                  <a:lnTo>
                    <a:pt x="72" y="0"/>
                  </a:lnTo>
                </a:path>
              </a:pathLst>
            </a:custGeom>
            <a:noFill/>
            <a:ln w="30163">
              <a:solidFill>
                <a:srgbClr val="000000"/>
              </a:solidFill>
              <a:round/>
              <a:headEnd/>
              <a:tailEnd/>
            </a:ln>
          </p:spPr>
          <p:txBody>
            <a:bodyPr/>
            <a:lstStyle/>
            <a:p>
              <a:endParaRPr lang="en-US"/>
            </a:p>
          </p:txBody>
        </p:sp>
        <p:sp>
          <p:nvSpPr>
            <p:cNvPr id="39" name="Freeform 37"/>
            <p:cNvSpPr>
              <a:spLocks/>
            </p:cNvSpPr>
            <p:nvPr/>
          </p:nvSpPr>
          <p:spPr bwMode="auto">
            <a:xfrm>
              <a:off x="4464" y="2533"/>
              <a:ext cx="73" cy="19"/>
            </a:xfrm>
            <a:custGeom>
              <a:avLst/>
              <a:gdLst>
                <a:gd name="T0" fmla="*/ 73 w 73"/>
                <a:gd name="T1" fmla="*/ 19 h 19"/>
                <a:gd name="T2" fmla="*/ 53 w 73"/>
                <a:gd name="T3" fmla="*/ 17 h 19"/>
                <a:gd name="T4" fmla="*/ 34 w 73"/>
                <a:gd name="T5" fmla="*/ 12 h 19"/>
                <a:gd name="T6" fmla="*/ 17 w 73"/>
                <a:gd name="T7" fmla="*/ 7 h 19"/>
                <a:gd name="T8" fmla="*/ 0 w 73"/>
                <a:gd name="T9" fmla="*/ 0 h 19"/>
                <a:gd name="T10" fmla="*/ 0 60000 65536"/>
                <a:gd name="T11" fmla="*/ 0 60000 65536"/>
                <a:gd name="T12" fmla="*/ 0 60000 65536"/>
                <a:gd name="T13" fmla="*/ 0 60000 65536"/>
                <a:gd name="T14" fmla="*/ 0 60000 65536"/>
                <a:gd name="T15" fmla="*/ 0 w 73"/>
                <a:gd name="T16" fmla="*/ 0 h 19"/>
                <a:gd name="T17" fmla="*/ 73 w 73"/>
                <a:gd name="T18" fmla="*/ 19 h 19"/>
              </a:gdLst>
              <a:ahLst/>
              <a:cxnLst>
                <a:cxn ang="T10">
                  <a:pos x="T0" y="T1"/>
                </a:cxn>
                <a:cxn ang="T11">
                  <a:pos x="T2" y="T3"/>
                </a:cxn>
                <a:cxn ang="T12">
                  <a:pos x="T4" y="T5"/>
                </a:cxn>
                <a:cxn ang="T13">
                  <a:pos x="T6" y="T7"/>
                </a:cxn>
                <a:cxn ang="T14">
                  <a:pos x="T8" y="T9"/>
                </a:cxn>
              </a:cxnLst>
              <a:rect l="T15" t="T16" r="T17" b="T18"/>
              <a:pathLst>
                <a:path w="73" h="19">
                  <a:moveTo>
                    <a:pt x="73" y="19"/>
                  </a:moveTo>
                  <a:lnTo>
                    <a:pt x="53" y="17"/>
                  </a:lnTo>
                  <a:lnTo>
                    <a:pt x="34" y="12"/>
                  </a:lnTo>
                  <a:lnTo>
                    <a:pt x="17" y="7"/>
                  </a:lnTo>
                  <a:lnTo>
                    <a:pt x="0" y="0"/>
                  </a:lnTo>
                </a:path>
              </a:pathLst>
            </a:custGeom>
            <a:noFill/>
            <a:ln w="30163">
              <a:solidFill>
                <a:srgbClr val="000000"/>
              </a:solidFill>
              <a:round/>
              <a:headEnd/>
              <a:tailEnd/>
            </a:ln>
          </p:spPr>
          <p:txBody>
            <a:bodyPr/>
            <a:lstStyle/>
            <a:p>
              <a:endParaRPr lang="en-US"/>
            </a:p>
          </p:txBody>
        </p:sp>
        <p:sp>
          <p:nvSpPr>
            <p:cNvPr id="40" name="Line 38"/>
            <p:cNvSpPr>
              <a:spLocks noChangeShapeType="1"/>
            </p:cNvSpPr>
            <p:nvPr/>
          </p:nvSpPr>
          <p:spPr bwMode="auto">
            <a:xfrm>
              <a:off x="4439" y="2479"/>
              <a:ext cx="140" cy="1"/>
            </a:xfrm>
            <a:prstGeom prst="line">
              <a:avLst/>
            </a:prstGeom>
            <a:noFill/>
            <a:ln w="39688">
              <a:solidFill>
                <a:srgbClr val="000000"/>
              </a:solidFill>
              <a:round/>
              <a:headEnd/>
              <a:tailEnd/>
            </a:ln>
          </p:spPr>
          <p:txBody>
            <a:bodyPr/>
            <a:lstStyle/>
            <a:p>
              <a:endParaRPr lang="en-US"/>
            </a:p>
          </p:txBody>
        </p:sp>
        <p:sp>
          <p:nvSpPr>
            <p:cNvPr id="41" name="Line 39"/>
            <p:cNvSpPr>
              <a:spLocks noChangeShapeType="1"/>
            </p:cNvSpPr>
            <p:nvPr/>
          </p:nvSpPr>
          <p:spPr bwMode="auto">
            <a:xfrm flipH="1" flipV="1">
              <a:off x="4477" y="2265"/>
              <a:ext cx="2" cy="241"/>
            </a:xfrm>
            <a:prstGeom prst="line">
              <a:avLst/>
            </a:prstGeom>
            <a:noFill/>
            <a:ln w="39688">
              <a:solidFill>
                <a:srgbClr val="000000"/>
              </a:solidFill>
              <a:round/>
              <a:headEnd/>
              <a:tailEnd/>
            </a:ln>
          </p:spPr>
          <p:txBody>
            <a:bodyPr/>
            <a:lstStyle/>
            <a:p>
              <a:endParaRPr lang="en-US"/>
            </a:p>
          </p:txBody>
        </p:sp>
        <p:sp>
          <p:nvSpPr>
            <p:cNvPr id="42" name="Freeform 40"/>
            <p:cNvSpPr>
              <a:spLocks/>
            </p:cNvSpPr>
            <p:nvPr/>
          </p:nvSpPr>
          <p:spPr bwMode="auto">
            <a:xfrm>
              <a:off x="4446" y="2384"/>
              <a:ext cx="62" cy="50"/>
            </a:xfrm>
            <a:custGeom>
              <a:avLst/>
              <a:gdLst>
                <a:gd name="T0" fmla="*/ 62 w 62"/>
                <a:gd name="T1" fmla="*/ 25 h 50"/>
                <a:gd name="T2" fmla="*/ 61 w 62"/>
                <a:gd name="T3" fmla="*/ 32 h 50"/>
                <a:gd name="T4" fmla="*/ 57 w 62"/>
                <a:gd name="T5" fmla="*/ 39 h 50"/>
                <a:gd name="T6" fmla="*/ 51 w 62"/>
                <a:gd name="T7" fmla="*/ 44 h 50"/>
                <a:gd name="T8" fmla="*/ 44 w 62"/>
                <a:gd name="T9" fmla="*/ 48 h 50"/>
                <a:gd name="T10" fmla="*/ 36 w 62"/>
                <a:gd name="T11" fmla="*/ 50 h 50"/>
                <a:gd name="T12" fmla="*/ 26 w 62"/>
                <a:gd name="T13" fmla="*/ 50 h 50"/>
                <a:gd name="T14" fmla="*/ 19 w 62"/>
                <a:gd name="T15" fmla="*/ 48 h 50"/>
                <a:gd name="T16" fmla="*/ 12 w 62"/>
                <a:gd name="T17" fmla="*/ 44 h 50"/>
                <a:gd name="T18" fmla="*/ 5 w 62"/>
                <a:gd name="T19" fmla="*/ 39 h 50"/>
                <a:gd name="T20" fmla="*/ 2 w 62"/>
                <a:gd name="T21" fmla="*/ 32 h 50"/>
                <a:gd name="T22" fmla="*/ 0 w 62"/>
                <a:gd name="T23" fmla="*/ 25 h 50"/>
                <a:gd name="T24" fmla="*/ 2 w 62"/>
                <a:gd name="T25" fmla="*/ 18 h 50"/>
                <a:gd name="T26" fmla="*/ 5 w 62"/>
                <a:gd name="T27" fmla="*/ 12 h 50"/>
                <a:gd name="T28" fmla="*/ 12 w 62"/>
                <a:gd name="T29" fmla="*/ 7 h 50"/>
                <a:gd name="T30" fmla="*/ 19 w 62"/>
                <a:gd name="T31" fmla="*/ 3 h 50"/>
                <a:gd name="T32" fmla="*/ 26 w 62"/>
                <a:gd name="T33" fmla="*/ 0 h 50"/>
                <a:gd name="T34" fmla="*/ 36 w 62"/>
                <a:gd name="T35" fmla="*/ 0 h 50"/>
                <a:gd name="T36" fmla="*/ 44 w 62"/>
                <a:gd name="T37" fmla="*/ 3 h 50"/>
                <a:gd name="T38" fmla="*/ 51 w 62"/>
                <a:gd name="T39" fmla="*/ 7 h 50"/>
                <a:gd name="T40" fmla="*/ 57 w 62"/>
                <a:gd name="T41" fmla="*/ 12 h 50"/>
                <a:gd name="T42" fmla="*/ 61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1" y="32"/>
                  </a:lnTo>
                  <a:lnTo>
                    <a:pt x="57" y="39"/>
                  </a:lnTo>
                  <a:lnTo>
                    <a:pt x="51" y="44"/>
                  </a:lnTo>
                  <a:lnTo>
                    <a:pt x="44" y="48"/>
                  </a:lnTo>
                  <a:lnTo>
                    <a:pt x="36" y="50"/>
                  </a:lnTo>
                  <a:lnTo>
                    <a:pt x="26" y="50"/>
                  </a:lnTo>
                  <a:lnTo>
                    <a:pt x="19" y="48"/>
                  </a:lnTo>
                  <a:lnTo>
                    <a:pt x="12" y="44"/>
                  </a:lnTo>
                  <a:lnTo>
                    <a:pt x="5" y="39"/>
                  </a:lnTo>
                  <a:lnTo>
                    <a:pt x="2" y="32"/>
                  </a:lnTo>
                  <a:lnTo>
                    <a:pt x="0" y="25"/>
                  </a:lnTo>
                  <a:lnTo>
                    <a:pt x="2" y="18"/>
                  </a:lnTo>
                  <a:lnTo>
                    <a:pt x="5" y="12"/>
                  </a:lnTo>
                  <a:lnTo>
                    <a:pt x="12" y="7"/>
                  </a:lnTo>
                  <a:lnTo>
                    <a:pt x="19" y="3"/>
                  </a:lnTo>
                  <a:lnTo>
                    <a:pt x="26" y="0"/>
                  </a:lnTo>
                  <a:lnTo>
                    <a:pt x="36" y="0"/>
                  </a:lnTo>
                  <a:lnTo>
                    <a:pt x="44" y="3"/>
                  </a:lnTo>
                  <a:lnTo>
                    <a:pt x="51" y="7"/>
                  </a:lnTo>
                  <a:lnTo>
                    <a:pt x="57" y="12"/>
                  </a:lnTo>
                  <a:lnTo>
                    <a:pt x="61" y="18"/>
                  </a:lnTo>
                  <a:lnTo>
                    <a:pt x="62" y="25"/>
                  </a:lnTo>
                  <a:close/>
                </a:path>
              </a:pathLst>
            </a:custGeom>
            <a:solidFill>
              <a:srgbClr val="000000"/>
            </a:solidFill>
            <a:ln w="39688">
              <a:solidFill>
                <a:srgbClr val="000000"/>
              </a:solidFill>
              <a:round/>
              <a:headEnd/>
              <a:tailEnd/>
            </a:ln>
          </p:spPr>
          <p:txBody>
            <a:bodyPr/>
            <a:lstStyle/>
            <a:p>
              <a:endParaRPr lang="en-US"/>
            </a:p>
          </p:txBody>
        </p:sp>
        <p:sp>
          <p:nvSpPr>
            <p:cNvPr id="43" name="Freeform 41"/>
            <p:cNvSpPr>
              <a:spLocks/>
            </p:cNvSpPr>
            <p:nvPr/>
          </p:nvSpPr>
          <p:spPr bwMode="auto">
            <a:xfrm>
              <a:off x="4446" y="2384"/>
              <a:ext cx="62" cy="50"/>
            </a:xfrm>
            <a:custGeom>
              <a:avLst/>
              <a:gdLst>
                <a:gd name="T0" fmla="*/ 62 w 62"/>
                <a:gd name="T1" fmla="*/ 25 h 50"/>
                <a:gd name="T2" fmla="*/ 61 w 62"/>
                <a:gd name="T3" fmla="*/ 32 h 50"/>
                <a:gd name="T4" fmla="*/ 57 w 62"/>
                <a:gd name="T5" fmla="*/ 39 h 50"/>
                <a:gd name="T6" fmla="*/ 51 w 62"/>
                <a:gd name="T7" fmla="*/ 44 h 50"/>
                <a:gd name="T8" fmla="*/ 44 w 62"/>
                <a:gd name="T9" fmla="*/ 48 h 50"/>
                <a:gd name="T10" fmla="*/ 36 w 62"/>
                <a:gd name="T11" fmla="*/ 50 h 50"/>
                <a:gd name="T12" fmla="*/ 26 w 62"/>
                <a:gd name="T13" fmla="*/ 50 h 50"/>
                <a:gd name="T14" fmla="*/ 19 w 62"/>
                <a:gd name="T15" fmla="*/ 48 h 50"/>
                <a:gd name="T16" fmla="*/ 12 w 62"/>
                <a:gd name="T17" fmla="*/ 44 h 50"/>
                <a:gd name="T18" fmla="*/ 5 w 62"/>
                <a:gd name="T19" fmla="*/ 39 h 50"/>
                <a:gd name="T20" fmla="*/ 2 w 62"/>
                <a:gd name="T21" fmla="*/ 32 h 50"/>
                <a:gd name="T22" fmla="*/ 0 w 62"/>
                <a:gd name="T23" fmla="*/ 25 h 50"/>
                <a:gd name="T24" fmla="*/ 2 w 62"/>
                <a:gd name="T25" fmla="*/ 18 h 50"/>
                <a:gd name="T26" fmla="*/ 5 w 62"/>
                <a:gd name="T27" fmla="*/ 12 h 50"/>
                <a:gd name="T28" fmla="*/ 12 w 62"/>
                <a:gd name="T29" fmla="*/ 7 h 50"/>
                <a:gd name="T30" fmla="*/ 19 w 62"/>
                <a:gd name="T31" fmla="*/ 3 h 50"/>
                <a:gd name="T32" fmla="*/ 26 w 62"/>
                <a:gd name="T33" fmla="*/ 0 h 50"/>
                <a:gd name="T34" fmla="*/ 36 w 62"/>
                <a:gd name="T35" fmla="*/ 0 h 50"/>
                <a:gd name="T36" fmla="*/ 44 w 62"/>
                <a:gd name="T37" fmla="*/ 3 h 50"/>
                <a:gd name="T38" fmla="*/ 51 w 62"/>
                <a:gd name="T39" fmla="*/ 7 h 50"/>
                <a:gd name="T40" fmla="*/ 57 w 62"/>
                <a:gd name="T41" fmla="*/ 12 h 50"/>
                <a:gd name="T42" fmla="*/ 61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1" y="32"/>
                  </a:lnTo>
                  <a:lnTo>
                    <a:pt x="57" y="39"/>
                  </a:lnTo>
                  <a:lnTo>
                    <a:pt x="51" y="44"/>
                  </a:lnTo>
                  <a:lnTo>
                    <a:pt x="44" y="48"/>
                  </a:lnTo>
                  <a:lnTo>
                    <a:pt x="36" y="50"/>
                  </a:lnTo>
                  <a:lnTo>
                    <a:pt x="26" y="50"/>
                  </a:lnTo>
                  <a:lnTo>
                    <a:pt x="19" y="48"/>
                  </a:lnTo>
                  <a:lnTo>
                    <a:pt x="12" y="44"/>
                  </a:lnTo>
                  <a:lnTo>
                    <a:pt x="5" y="39"/>
                  </a:lnTo>
                  <a:lnTo>
                    <a:pt x="2" y="32"/>
                  </a:lnTo>
                  <a:lnTo>
                    <a:pt x="0" y="25"/>
                  </a:lnTo>
                  <a:lnTo>
                    <a:pt x="2" y="18"/>
                  </a:lnTo>
                  <a:lnTo>
                    <a:pt x="5" y="12"/>
                  </a:lnTo>
                  <a:lnTo>
                    <a:pt x="12" y="7"/>
                  </a:lnTo>
                  <a:lnTo>
                    <a:pt x="19" y="3"/>
                  </a:lnTo>
                  <a:lnTo>
                    <a:pt x="26" y="0"/>
                  </a:lnTo>
                  <a:lnTo>
                    <a:pt x="36" y="0"/>
                  </a:lnTo>
                  <a:lnTo>
                    <a:pt x="44" y="3"/>
                  </a:lnTo>
                  <a:lnTo>
                    <a:pt x="51" y="7"/>
                  </a:lnTo>
                  <a:lnTo>
                    <a:pt x="57" y="12"/>
                  </a:lnTo>
                  <a:lnTo>
                    <a:pt x="61" y="18"/>
                  </a:lnTo>
                  <a:lnTo>
                    <a:pt x="62" y="25"/>
                  </a:lnTo>
                </a:path>
              </a:pathLst>
            </a:custGeom>
            <a:noFill/>
            <a:ln w="39688">
              <a:solidFill>
                <a:srgbClr val="000000"/>
              </a:solidFill>
              <a:round/>
              <a:headEnd/>
              <a:tailEnd/>
            </a:ln>
          </p:spPr>
          <p:txBody>
            <a:bodyPr/>
            <a:lstStyle/>
            <a:p>
              <a:endParaRPr lang="en-US"/>
            </a:p>
          </p:txBody>
        </p:sp>
        <p:sp>
          <p:nvSpPr>
            <p:cNvPr id="44" name="Freeform 42"/>
            <p:cNvSpPr>
              <a:spLocks/>
            </p:cNvSpPr>
            <p:nvPr/>
          </p:nvSpPr>
          <p:spPr bwMode="auto">
            <a:xfrm>
              <a:off x="4546" y="2447"/>
              <a:ext cx="60" cy="50"/>
            </a:xfrm>
            <a:custGeom>
              <a:avLst/>
              <a:gdLst>
                <a:gd name="T0" fmla="*/ 60 w 60"/>
                <a:gd name="T1" fmla="*/ 25 h 50"/>
                <a:gd name="T2" fmla="*/ 58 w 60"/>
                <a:gd name="T3" fmla="*/ 32 h 50"/>
                <a:gd name="T4" fmla="*/ 55 w 60"/>
                <a:gd name="T5" fmla="*/ 39 h 50"/>
                <a:gd name="T6" fmla="*/ 50 w 60"/>
                <a:gd name="T7" fmla="*/ 44 h 50"/>
                <a:gd name="T8" fmla="*/ 42 w 60"/>
                <a:gd name="T9" fmla="*/ 48 h 50"/>
                <a:gd name="T10" fmla="*/ 34 w 60"/>
                <a:gd name="T11" fmla="*/ 50 h 50"/>
                <a:gd name="T12" fmla="*/ 26 w 60"/>
                <a:gd name="T13" fmla="*/ 50 h 50"/>
                <a:gd name="T14" fmla="*/ 18 w 60"/>
                <a:gd name="T15" fmla="*/ 48 h 50"/>
                <a:gd name="T16" fmla="*/ 10 w 60"/>
                <a:gd name="T17" fmla="*/ 44 h 50"/>
                <a:gd name="T18" fmla="*/ 5 w 60"/>
                <a:gd name="T19" fmla="*/ 39 h 50"/>
                <a:gd name="T20" fmla="*/ 2 w 60"/>
                <a:gd name="T21" fmla="*/ 32 h 50"/>
                <a:gd name="T22" fmla="*/ 0 w 60"/>
                <a:gd name="T23" fmla="*/ 25 h 50"/>
                <a:gd name="T24" fmla="*/ 2 w 60"/>
                <a:gd name="T25" fmla="*/ 18 h 50"/>
                <a:gd name="T26" fmla="*/ 5 w 60"/>
                <a:gd name="T27" fmla="*/ 12 h 50"/>
                <a:gd name="T28" fmla="*/ 10 w 60"/>
                <a:gd name="T29" fmla="*/ 7 h 50"/>
                <a:gd name="T30" fmla="*/ 18 w 60"/>
                <a:gd name="T31" fmla="*/ 2 h 50"/>
                <a:gd name="T32" fmla="*/ 26 w 60"/>
                <a:gd name="T33" fmla="*/ 0 h 50"/>
                <a:gd name="T34" fmla="*/ 34 w 60"/>
                <a:gd name="T35" fmla="*/ 0 h 50"/>
                <a:gd name="T36" fmla="*/ 42 w 60"/>
                <a:gd name="T37" fmla="*/ 2 h 50"/>
                <a:gd name="T38" fmla="*/ 50 w 60"/>
                <a:gd name="T39" fmla="*/ 7 h 50"/>
                <a:gd name="T40" fmla="*/ 55 w 60"/>
                <a:gd name="T41" fmla="*/ 12 h 50"/>
                <a:gd name="T42" fmla="*/ 58 w 60"/>
                <a:gd name="T43" fmla="*/ 18 h 50"/>
                <a:gd name="T44" fmla="*/ 60 w 60"/>
                <a:gd name="T45" fmla="*/ 25 h 50"/>
                <a:gd name="T46" fmla="*/ 60 w 60"/>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
                <a:gd name="T73" fmla="*/ 0 h 50"/>
                <a:gd name="T74" fmla="*/ 60 w 60"/>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 h="50">
                  <a:moveTo>
                    <a:pt x="60" y="25"/>
                  </a:moveTo>
                  <a:lnTo>
                    <a:pt x="58" y="32"/>
                  </a:lnTo>
                  <a:lnTo>
                    <a:pt x="55" y="39"/>
                  </a:lnTo>
                  <a:lnTo>
                    <a:pt x="50" y="44"/>
                  </a:lnTo>
                  <a:lnTo>
                    <a:pt x="42" y="48"/>
                  </a:lnTo>
                  <a:lnTo>
                    <a:pt x="34" y="50"/>
                  </a:lnTo>
                  <a:lnTo>
                    <a:pt x="26" y="50"/>
                  </a:lnTo>
                  <a:lnTo>
                    <a:pt x="18" y="48"/>
                  </a:lnTo>
                  <a:lnTo>
                    <a:pt x="10" y="44"/>
                  </a:lnTo>
                  <a:lnTo>
                    <a:pt x="5" y="39"/>
                  </a:lnTo>
                  <a:lnTo>
                    <a:pt x="2" y="32"/>
                  </a:lnTo>
                  <a:lnTo>
                    <a:pt x="0" y="25"/>
                  </a:lnTo>
                  <a:lnTo>
                    <a:pt x="2" y="18"/>
                  </a:lnTo>
                  <a:lnTo>
                    <a:pt x="5" y="12"/>
                  </a:lnTo>
                  <a:lnTo>
                    <a:pt x="10" y="7"/>
                  </a:lnTo>
                  <a:lnTo>
                    <a:pt x="18" y="2"/>
                  </a:lnTo>
                  <a:lnTo>
                    <a:pt x="26" y="0"/>
                  </a:lnTo>
                  <a:lnTo>
                    <a:pt x="34" y="0"/>
                  </a:lnTo>
                  <a:lnTo>
                    <a:pt x="42" y="2"/>
                  </a:lnTo>
                  <a:lnTo>
                    <a:pt x="50" y="7"/>
                  </a:lnTo>
                  <a:lnTo>
                    <a:pt x="55" y="12"/>
                  </a:lnTo>
                  <a:lnTo>
                    <a:pt x="58" y="18"/>
                  </a:lnTo>
                  <a:lnTo>
                    <a:pt x="60" y="25"/>
                  </a:lnTo>
                  <a:close/>
                </a:path>
              </a:pathLst>
            </a:custGeom>
            <a:solidFill>
              <a:srgbClr val="000000"/>
            </a:solidFill>
            <a:ln w="39688">
              <a:solidFill>
                <a:srgbClr val="000000"/>
              </a:solidFill>
              <a:round/>
              <a:headEnd/>
              <a:tailEnd/>
            </a:ln>
          </p:spPr>
          <p:txBody>
            <a:bodyPr/>
            <a:lstStyle/>
            <a:p>
              <a:endParaRPr lang="en-US"/>
            </a:p>
          </p:txBody>
        </p:sp>
        <p:sp>
          <p:nvSpPr>
            <p:cNvPr id="45" name="Freeform 43"/>
            <p:cNvSpPr>
              <a:spLocks/>
            </p:cNvSpPr>
            <p:nvPr/>
          </p:nvSpPr>
          <p:spPr bwMode="auto">
            <a:xfrm>
              <a:off x="4546" y="2447"/>
              <a:ext cx="60" cy="50"/>
            </a:xfrm>
            <a:custGeom>
              <a:avLst/>
              <a:gdLst>
                <a:gd name="T0" fmla="*/ 60 w 60"/>
                <a:gd name="T1" fmla="*/ 25 h 50"/>
                <a:gd name="T2" fmla="*/ 58 w 60"/>
                <a:gd name="T3" fmla="*/ 32 h 50"/>
                <a:gd name="T4" fmla="*/ 55 w 60"/>
                <a:gd name="T5" fmla="*/ 39 h 50"/>
                <a:gd name="T6" fmla="*/ 50 w 60"/>
                <a:gd name="T7" fmla="*/ 44 h 50"/>
                <a:gd name="T8" fmla="*/ 42 w 60"/>
                <a:gd name="T9" fmla="*/ 48 h 50"/>
                <a:gd name="T10" fmla="*/ 34 w 60"/>
                <a:gd name="T11" fmla="*/ 50 h 50"/>
                <a:gd name="T12" fmla="*/ 26 w 60"/>
                <a:gd name="T13" fmla="*/ 50 h 50"/>
                <a:gd name="T14" fmla="*/ 18 w 60"/>
                <a:gd name="T15" fmla="*/ 48 h 50"/>
                <a:gd name="T16" fmla="*/ 10 w 60"/>
                <a:gd name="T17" fmla="*/ 44 h 50"/>
                <a:gd name="T18" fmla="*/ 5 w 60"/>
                <a:gd name="T19" fmla="*/ 39 h 50"/>
                <a:gd name="T20" fmla="*/ 2 w 60"/>
                <a:gd name="T21" fmla="*/ 32 h 50"/>
                <a:gd name="T22" fmla="*/ 0 w 60"/>
                <a:gd name="T23" fmla="*/ 25 h 50"/>
                <a:gd name="T24" fmla="*/ 2 w 60"/>
                <a:gd name="T25" fmla="*/ 18 h 50"/>
                <a:gd name="T26" fmla="*/ 5 w 60"/>
                <a:gd name="T27" fmla="*/ 12 h 50"/>
                <a:gd name="T28" fmla="*/ 10 w 60"/>
                <a:gd name="T29" fmla="*/ 7 h 50"/>
                <a:gd name="T30" fmla="*/ 18 w 60"/>
                <a:gd name="T31" fmla="*/ 2 h 50"/>
                <a:gd name="T32" fmla="*/ 26 w 60"/>
                <a:gd name="T33" fmla="*/ 0 h 50"/>
                <a:gd name="T34" fmla="*/ 34 w 60"/>
                <a:gd name="T35" fmla="*/ 0 h 50"/>
                <a:gd name="T36" fmla="*/ 42 w 60"/>
                <a:gd name="T37" fmla="*/ 2 h 50"/>
                <a:gd name="T38" fmla="*/ 50 w 60"/>
                <a:gd name="T39" fmla="*/ 7 h 50"/>
                <a:gd name="T40" fmla="*/ 55 w 60"/>
                <a:gd name="T41" fmla="*/ 12 h 50"/>
                <a:gd name="T42" fmla="*/ 58 w 60"/>
                <a:gd name="T43" fmla="*/ 18 h 50"/>
                <a:gd name="T44" fmla="*/ 60 w 60"/>
                <a:gd name="T45" fmla="*/ 25 h 50"/>
                <a:gd name="T46" fmla="*/ 60 w 60"/>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
                <a:gd name="T73" fmla="*/ 0 h 50"/>
                <a:gd name="T74" fmla="*/ 60 w 60"/>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 h="50">
                  <a:moveTo>
                    <a:pt x="60" y="25"/>
                  </a:moveTo>
                  <a:lnTo>
                    <a:pt x="58" y="32"/>
                  </a:lnTo>
                  <a:lnTo>
                    <a:pt x="55" y="39"/>
                  </a:lnTo>
                  <a:lnTo>
                    <a:pt x="50" y="44"/>
                  </a:lnTo>
                  <a:lnTo>
                    <a:pt x="42" y="48"/>
                  </a:lnTo>
                  <a:lnTo>
                    <a:pt x="34" y="50"/>
                  </a:lnTo>
                  <a:lnTo>
                    <a:pt x="26" y="50"/>
                  </a:lnTo>
                  <a:lnTo>
                    <a:pt x="18" y="48"/>
                  </a:lnTo>
                  <a:lnTo>
                    <a:pt x="10" y="44"/>
                  </a:lnTo>
                  <a:lnTo>
                    <a:pt x="5" y="39"/>
                  </a:lnTo>
                  <a:lnTo>
                    <a:pt x="2" y="32"/>
                  </a:lnTo>
                  <a:lnTo>
                    <a:pt x="0" y="25"/>
                  </a:lnTo>
                  <a:lnTo>
                    <a:pt x="2" y="18"/>
                  </a:lnTo>
                  <a:lnTo>
                    <a:pt x="5" y="12"/>
                  </a:lnTo>
                  <a:lnTo>
                    <a:pt x="10" y="7"/>
                  </a:lnTo>
                  <a:lnTo>
                    <a:pt x="18" y="2"/>
                  </a:lnTo>
                  <a:lnTo>
                    <a:pt x="26" y="0"/>
                  </a:lnTo>
                  <a:lnTo>
                    <a:pt x="34" y="0"/>
                  </a:lnTo>
                  <a:lnTo>
                    <a:pt x="42" y="2"/>
                  </a:lnTo>
                  <a:lnTo>
                    <a:pt x="50" y="7"/>
                  </a:lnTo>
                  <a:lnTo>
                    <a:pt x="55" y="12"/>
                  </a:lnTo>
                  <a:lnTo>
                    <a:pt x="58" y="18"/>
                  </a:lnTo>
                  <a:lnTo>
                    <a:pt x="60" y="25"/>
                  </a:lnTo>
                </a:path>
              </a:pathLst>
            </a:custGeom>
            <a:noFill/>
            <a:ln w="39688">
              <a:solidFill>
                <a:srgbClr val="000000"/>
              </a:solidFill>
              <a:round/>
              <a:headEnd/>
              <a:tailEnd/>
            </a:ln>
          </p:spPr>
          <p:txBody>
            <a:bodyPr/>
            <a:lstStyle/>
            <a:p>
              <a:endParaRPr lang="en-US"/>
            </a:p>
          </p:txBody>
        </p:sp>
        <p:sp>
          <p:nvSpPr>
            <p:cNvPr id="46" name="Freeform 44"/>
            <p:cNvSpPr>
              <a:spLocks/>
            </p:cNvSpPr>
            <p:nvPr/>
          </p:nvSpPr>
          <p:spPr bwMode="auto">
            <a:xfrm>
              <a:off x="4586" y="3010"/>
              <a:ext cx="72" cy="19"/>
            </a:xfrm>
            <a:custGeom>
              <a:avLst/>
              <a:gdLst>
                <a:gd name="T0" fmla="*/ 0 w 72"/>
                <a:gd name="T1" fmla="*/ 19 h 19"/>
                <a:gd name="T2" fmla="*/ 20 w 72"/>
                <a:gd name="T3" fmla="*/ 17 h 19"/>
                <a:gd name="T4" fmla="*/ 38 w 72"/>
                <a:gd name="T5" fmla="*/ 13 h 19"/>
                <a:gd name="T6" fmla="*/ 55 w 72"/>
                <a:gd name="T7" fmla="*/ 8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8" y="13"/>
                  </a:lnTo>
                  <a:lnTo>
                    <a:pt x="55" y="8"/>
                  </a:lnTo>
                  <a:lnTo>
                    <a:pt x="72" y="0"/>
                  </a:lnTo>
                </a:path>
              </a:pathLst>
            </a:custGeom>
            <a:noFill/>
            <a:ln w="30163">
              <a:solidFill>
                <a:srgbClr val="000000"/>
              </a:solidFill>
              <a:round/>
              <a:headEnd/>
              <a:tailEnd/>
            </a:ln>
          </p:spPr>
          <p:txBody>
            <a:bodyPr/>
            <a:lstStyle/>
            <a:p>
              <a:endParaRPr lang="en-US"/>
            </a:p>
          </p:txBody>
        </p:sp>
        <p:sp>
          <p:nvSpPr>
            <p:cNvPr id="47" name="Freeform 45"/>
            <p:cNvSpPr>
              <a:spLocks/>
            </p:cNvSpPr>
            <p:nvPr/>
          </p:nvSpPr>
          <p:spPr bwMode="auto">
            <a:xfrm>
              <a:off x="4590" y="3013"/>
              <a:ext cx="66" cy="135"/>
            </a:xfrm>
            <a:custGeom>
              <a:avLst/>
              <a:gdLst>
                <a:gd name="T0" fmla="*/ 0 w 66"/>
                <a:gd name="T1" fmla="*/ 135 h 135"/>
                <a:gd name="T2" fmla="*/ 12 w 66"/>
                <a:gd name="T3" fmla="*/ 124 h 135"/>
                <a:gd name="T4" fmla="*/ 23 w 66"/>
                <a:gd name="T5" fmla="*/ 112 h 135"/>
                <a:gd name="T6" fmla="*/ 34 w 66"/>
                <a:gd name="T7" fmla="*/ 99 h 135"/>
                <a:gd name="T8" fmla="*/ 43 w 66"/>
                <a:gd name="T9" fmla="*/ 83 h 135"/>
                <a:gd name="T10" fmla="*/ 51 w 66"/>
                <a:gd name="T11" fmla="*/ 68 h 135"/>
                <a:gd name="T12" fmla="*/ 58 w 66"/>
                <a:gd name="T13" fmla="*/ 52 h 135"/>
                <a:gd name="T14" fmla="*/ 61 w 66"/>
                <a:gd name="T15" fmla="*/ 35 h 135"/>
                <a:gd name="T16" fmla="*/ 65 w 66"/>
                <a:gd name="T17" fmla="*/ 17 h 135"/>
                <a:gd name="T18" fmla="*/ 66 w 66"/>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135"/>
                <a:gd name="T32" fmla="*/ 66 w 66"/>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135">
                  <a:moveTo>
                    <a:pt x="0" y="135"/>
                  </a:moveTo>
                  <a:lnTo>
                    <a:pt x="12" y="124"/>
                  </a:lnTo>
                  <a:lnTo>
                    <a:pt x="23" y="112"/>
                  </a:lnTo>
                  <a:lnTo>
                    <a:pt x="34" y="99"/>
                  </a:lnTo>
                  <a:lnTo>
                    <a:pt x="43" y="83"/>
                  </a:lnTo>
                  <a:lnTo>
                    <a:pt x="51" y="68"/>
                  </a:lnTo>
                  <a:lnTo>
                    <a:pt x="58" y="52"/>
                  </a:lnTo>
                  <a:lnTo>
                    <a:pt x="61" y="35"/>
                  </a:lnTo>
                  <a:lnTo>
                    <a:pt x="65" y="17"/>
                  </a:lnTo>
                  <a:lnTo>
                    <a:pt x="66" y="0"/>
                  </a:lnTo>
                </a:path>
              </a:pathLst>
            </a:custGeom>
            <a:noFill/>
            <a:ln w="30163">
              <a:solidFill>
                <a:srgbClr val="000000"/>
              </a:solidFill>
              <a:round/>
              <a:headEnd/>
              <a:tailEnd/>
            </a:ln>
          </p:spPr>
          <p:txBody>
            <a:bodyPr/>
            <a:lstStyle/>
            <a:p>
              <a:endParaRPr lang="en-US"/>
            </a:p>
          </p:txBody>
        </p:sp>
        <p:sp>
          <p:nvSpPr>
            <p:cNvPr id="48" name="Freeform 46"/>
            <p:cNvSpPr>
              <a:spLocks/>
            </p:cNvSpPr>
            <p:nvPr/>
          </p:nvSpPr>
          <p:spPr bwMode="auto">
            <a:xfrm>
              <a:off x="4512" y="3012"/>
              <a:ext cx="71" cy="17"/>
            </a:xfrm>
            <a:custGeom>
              <a:avLst/>
              <a:gdLst>
                <a:gd name="T0" fmla="*/ 71 w 71"/>
                <a:gd name="T1" fmla="*/ 17 h 17"/>
                <a:gd name="T2" fmla="*/ 53 w 71"/>
                <a:gd name="T3" fmla="*/ 15 h 17"/>
                <a:gd name="T4" fmla="*/ 34 w 71"/>
                <a:gd name="T5" fmla="*/ 12 h 17"/>
                <a:gd name="T6" fmla="*/ 16 w 71"/>
                <a:gd name="T7" fmla="*/ 7 h 17"/>
                <a:gd name="T8" fmla="*/ 0 w 71"/>
                <a:gd name="T9" fmla="*/ 0 h 17"/>
                <a:gd name="T10" fmla="*/ 0 60000 65536"/>
                <a:gd name="T11" fmla="*/ 0 60000 65536"/>
                <a:gd name="T12" fmla="*/ 0 60000 65536"/>
                <a:gd name="T13" fmla="*/ 0 60000 65536"/>
                <a:gd name="T14" fmla="*/ 0 60000 65536"/>
                <a:gd name="T15" fmla="*/ 0 w 71"/>
                <a:gd name="T16" fmla="*/ 0 h 17"/>
                <a:gd name="T17" fmla="*/ 71 w 71"/>
                <a:gd name="T18" fmla="*/ 17 h 17"/>
              </a:gdLst>
              <a:ahLst/>
              <a:cxnLst>
                <a:cxn ang="T10">
                  <a:pos x="T0" y="T1"/>
                </a:cxn>
                <a:cxn ang="T11">
                  <a:pos x="T2" y="T3"/>
                </a:cxn>
                <a:cxn ang="T12">
                  <a:pos x="T4" y="T5"/>
                </a:cxn>
                <a:cxn ang="T13">
                  <a:pos x="T6" y="T7"/>
                </a:cxn>
                <a:cxn ang="T14">
                  <a:pos x="T8" y="T9"/>
                </a:cxn>
              </a:cxnLst>
              <a:rect l="T15" t="T16" r="T17" b="T18"/>
              <a:pathLst>
                <a:path w="71" h="17">
                  <a:moveTo>
                    <a:pt x="71" y="17"/>
                  </a:moveTo>
                  <a:lnTo>
                    <a:pt x="53" y="15"/>
                  </a:lnTo>
                  <a:lnTo>
                    <a:pt x="34" y="12"/>
                  </a:lnTo>
                  <a:lnTo>
                    <a:pt x="16" y="7"/>
                  </a:lnTo>
                  <a:lnTo>
                    <a:pt x="0" y="0"/>
                  </a:lnTo>
                </a:path>
              </a:pathLst>
            </a:custGeom>
            <a:noFill/>
            <a:ln w="30163">
              <a:solidFill>
                <a:srgbClr val="000000"/>
              </a:solidFill>
              <a:round/>
              <a:headEnd/>
              <a:tailEnd/>
            </a:ln>
          </p:spPr>
          <p:txBody>
            <a:bodyPr/>
            <a:lstStyle/>
            <a:p>
              <a:endParaRPr lang="en-US"/>
            </a:p>
          </p:txBody>
        </p:sp>
        <p:sp>
          <p:nvSpPr>
            <p:cNvPr id="49" name="Freeform 47"/>
            <p:cNvSpPr>
              <a:spLocks/>
            </p:cNvSpPr>
            <p:nvPr/>
          </p:nvSpPr>
          <p:spPr bwMode="auto">
            <a:xfrm>
              <a:off x="4512" y="3016"/>
              <a:ext cx="68" cy="135"/>
            </a:xfrm>
            <a:custGeom>
              <a:avLst/>
              <a:gdLst>
                <a:gd name="T0" fmla="*/ 68 w 68"/>
                <a:gd name="T1" fmla="*/ 135 h 135"/>
                <a:gd name="T2" fmla="*/ 55 w 68"/>
                <a:gd name="T3" fmla="*/ 125 h 135"/>
                <a:gd name="T4" fmla="*/ 43 w 68"/>
                <a:gd name="T5" fmla="*/ 112 h 135"/>
                <a:gd name="T6" fmla="*/ 32 w 68"/>
                <a:gd name="T7" fmla="*/ 99 h 135"/>
                <a:gd name="T8" fmla="*/ 23 w 68"/>
                <a:gd name="T9" fmla="*/ 85 h 135"/>
                <a:gd name="T10" fmla="*/ 16 w 68"/>
                <a:gd name="T11" fmla="*/ 69 h 135"/>
                <a:gd name="T12" fmla="*/ 8 w 68"/>
                <a:gd name="T13" fmla="*/ 53 h 135"/>
                <a:gd name="T14" fmla="*/ 5 w 68"/>
                <a:gd name="T15" fmla="*/ 35 h 135"/>
                <a:gd name="T16" fmla="*/ 1 w 68"/>
                <a:gd name="T17" fmla="*/ 17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5" y="125"/>
                  </a:lnTo>
                  <a:lnTo>
                    <a:pt x="43" y="112"/>
                  </a:lnTo>
                  <a:lnTo>
                    <a:pt x="32" y="99"/>
                  </a:lnTo>
                  <a:lnTo>
                    <a:pt x="23" y="85"/>
                  </a:lnTo>
                  <a:lnTo>
                    <a:pt x="16" y="69"/>
                  </a:lnTo>
                  <a:lnTo>
                    <a:pt x="8" y="53"/>
                  </a:lnTo>
                  <a:lnTo>
                    <a:pt x="5" y="35"/>
                  </a:lnTo>
                  <a:lnTo>
                    <a:pt x="1" y="17"/>
                  </a:lnTo>
                  <a:lnTo>
                    <a:pt x="0" y="0"/>
                  </a:lnTo>
                </a:path>
              </a:pathLst>
            </a:custGeom>
            <a:noFill/>
            <a:ln w="30163">
              <a:solidFill>
                <a:srgbClr val="000000"/>
              </a:solidFill>
              <a:round/>
              <a:headEnd/>
              <a:tailEnd/>
            </a:ln>
          </p:spPr>
          <p:txBody>
            <a:bodyPr/>
            <a:lstStyle/>
            <a:p>
              <a:endParaRPr lang="en-US"/>
            </a:p>
          </p:txBody>
        </p:sp>
        <p:sp>
          <p:nvSpPr>
            <p:cNvPr id="50" name="Line 48"/>
            <p:cNvSpPr>
              <a:spLocks noChangeShapeType="1"/>
            </p:cNvSpPr>
            <p:nvPr/>
          </p:nvSpPr>
          <p:spPr bwMode="auto">
            <a:xfrm>
              <a:off x="4633" y="2960"/>
              <a:ext cx="1" cy="57"/>
            </a:xfrm>
            <a:prstGeom prst="line">
              <a:avLst/>
            </a:prstGeom>
            <a:noFill/>
            <a:ln w="30163">
              <a:solidFill>
                <a:srgbClr val="000000"/>
              </a:solidFill>
              <a:round/>
              <a:headEnd/>
              <a:tailEnd/>
            </a:ln>
          </p:spPr>
          <p:txBody>
            <a:bodyPr/>
            <a:lstStyle/>
            <a:p>
              <a:endParaRPr lang="en-US"/>
            </a:p>
          </p:txBody>
        </p:sp>
        <p:sp>
          <p:nvSpPr>
            <p:cNvPr id="51" name="Line 49"/>
            <p:cNvSpPr>
              <a:spLocks noChangeShapeType="1"/>
            </p:cNvSpPr>
            <p:nvPr/>
          </p:nvSpPr>
          <p:spPr bwMode="auto">
            <a:xfrm>
              <a:off x="4528" y="2953"/>
              <a:ext cx="1" cy="64"/>
            </a:xfrm>
            <a:prstGeom prst="line">
              <a:avLst/>
            </a:prstGeom>
            <a:noFill/>
            <a:ln w="30163">
              <a:solidFill>
                <a:srgbClr val="000000"/>
              </a:solidFill>
              <a:round/>
              <a:headEnd/>
              <a:tailEnd/>
            </a:ln>
          </p:spPr>
          <p:txBody>
            <a:bodyPr/>
            <a:lstStyle/>
            <a:p>
              <a:endParaRPr lang="en-US"/>
            </a:p>
          </p:txBody>
        </p:sp>
        <p:sp>
          <p:nvSpPr>
            <p:cNvPr id="52" name="Line 50"/>
            <p:cNvSpPr>
              <a:spLocks noChangeShapeType="1"/>
            </p:cNvSpPr>
            <p:nvPr/>
          </p:nvSpPr>
          <p:spPr bwMode="auto">
            <a:xfrm>
              <a:off x="4586" y="3154"/>
              <a:ext cx="1" cy="35"/>
            </a:xfrm>
            <a:prstGeom prst="line">
              <a:avLst/>
            </a:prstGeom>
            <a:noFill/>
            <a:ln w="30163">
              <a:solidFill>
                <a:srgbClr val="000000"/>
              </a:solidFill>
              <a:round/>
              <a:headEnd/>
              <a:tailEnd/>
            </a:ln>
          </p:spPr>
          <p:txBody>
            <a:bodyPr/>
            <a:lstStyle/>
            <a:p>
              <a:endParaRPr lang="en-US"/>
            </a:p>
          </p:txBody>
        </p:sp>
        <p:sp>
          <p:nvSpPr>
            <p:cNvPr id="53" name="Freeform 51"/>
            <p:cNvSpPr>
              <a:spLocks/>
            </p:cNvSpPr>
            <p:nvPr/>
          </p:nvSpPr>
          <p:spPr bwMode="auto">
            <a:xfrm>
              <a:off x="4588" y="2977"/>
              <a:ext cx="72" cy="18"/>
            </a:xfrm>
            <a:custGeom>
              <a:avLst/>
              <a:gdLst>
                <a:gd name="T0" fmla="*/ 0 w 72"/>
                <a:gd name="T1" fmla="*/ 18 h 18"/>
                <a:gd name="T2" fmla="*/ 19 w 72"/>
                <a:gd name="T3" fmla="*/ 16 h 18"/>
                <a:gd name="T4" fmla="*/ 37 w 72"/>
                <a:gd name="T5" fmla="*/ 12 h 18"/>
                <a:gd name="T6" fmla="*/ 56 w 72"/>
                <a:gd name="T7" fmla="*/ 7 h 18"/>
                <a:gd name="T8" fmla="*/ 72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0" y="18"/>
                  </a:moveTo>
                  <a:lnTo>
                    <a:pt x="19" y="16"/>
                  </a:lnTo>
                  <a:lnTo>
                    <a:pt x="37" y="12"/>
                  </a:lnTo>
                  <a:lnTo>
                    <a:pt x="56" y="7"/>
                  </a:lnTo>
                  <a:lnTo>
                    <a:pt x="72" y="0"/>
                  </a:lnTo>
                </a:path>
              </a:pathLst>
            </a:custGeom>
            <a:noFill/>
            <a:ln w="30163">
              <a:solidFill>
                <a:srgbClr val="000000"/>
              </a:solidFill>
              <a:round/>
              <a:headEnd/>
              <a:tailEnd/>
            </a:ln>
          </p:spPr>
          <p:txBody>
            <a:bodyPr/>
            <a:lstStyle/>
            <a:p>
              <a:endParaRPr lang="en-US"/>
            </a:p>
          </p:txBody>
        </p:sp>
        <p:sp>
          <p:nvSpPr>
            <p:cNvPr id="54" name="Freeform 52"/>
            <p:cNvSpPr>
              <a:spLocks/>
            </p:cNvSpPr>
            <p:nvPr/>
          </p:nvSpPr>
          <p:spPr bwMode="auto">
            <a:xfrm>
              <a:off x="4513" y="2979"/>
              <a:ext cx="72" cy="18"/>
            </a:xfrm>
            <a:custGeom>
              <a:avLst/>
              <a:gdLst>
                <a:gd name="T0" fmla="*/ 72 w 72"/>
                <a:gd name="T1" fmla="*/ 18 h 18"/>
                <a:gd name="T2" fmla="*/ 52 w 72"/>
                <a:gd name="T3" fmla="*/ 16 h 18"/>
                <a:gd name="T4" fmla="*/ 33 w 72"/>
                <a:gd name="T5" fmla="*/ 12 h 18"/>
                <a:gd name="T6" fmla="*/ 16 w 72"/>
                <a:gd name="T7" fmla="*/ 7 h 18"/>
                <a:gd name="T8" fmla="*/ 0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72" y="18"/>
                  </a:moveTo>
                  <a:lnTo>
                    <a:pt x="52" y="16"/>
                  </a:lnTo>
                  <a:lnTo>
                    <a:pt x="33" y="12"/>
                  </a:lnTo>
                  <a:lnTo>
                    <a:pt x="16" y="7"/>
                  </a:lnTo>
                  <a:lnTo>
                    <a:pt x="0" y="0"/>
                  </a:lnTo>
                </a:path>
              </a:pathLst>
            </a:custGeom>
            <a:noFill/>
            <a:ln w="30163">
              <a:solidFill>
                <a:srgbClr val="000000"/>
              </a:solidFill>
              <a:round/>
              <a:headEnd/>
              <a:tailEnd/>
            </a:ln>
          </p:spPr>
          <p:txBody>
            <a:bodyPr/>
            <a:lstStyle/>
            <a:p>
              <a:endParaRPr lang="en-US"/>
            </a:p>
          </p:txBody>
        </p:sp>
        <p:sp>
          <p:nvSpPr>
            <p:cNvPr id="55" name="Line 53"/>
            <p:cNvSpPr>
              <a:spLocks noChangeShapeType="1"/>
            </p:cNvSpPr>
            <p:nvPr/>
          </p:nvSpPr>
          <p:spPr bwMode="auto">
            <a:xfrm>
              <a:off x="4443" y="2919"/>
              <a:ext cx="185" cy="1"/>
            </a:xfrm>
            <a:prstGeom prst="line">
              <a:avLst/>
            </a:prstGeom>
            <a:noFill/>
            <a:ln w="26988">
              <a:solidFill>
                <a:srgbClr val="000000"/>
              </a:solidFill>
              <a:round/>
              <a:headEnd/>
              <a:tailEnd/>
            </a:ln>
          </p:spPr>
          <p:txBody>
            <a:bodyPr/>
            <a:lstStyle/>
            <a:p>
              <a:endParaRPr lang="en-US"/>
            </a:p>
          </p:txBody>
        </p:sp>
        <p:sp>
          <p:nvSpPr>
            <p:cNvPr id="56" name="Line 54"/>
            <p:cNvSpPr>
              <a:spLocks noChangeShapeType="1"/>
            </p:cNvSpPr>
            <p:nvPr/>
          </p:nvSpPr>
          <p:spPr bwMode="auto">
            <a:xfrm flipV="1">
              <a:off x="4525" y="2849"/>
              <a:ext cx="1" cy="96"/>
            </a:xfrm>
            <a:prstGeom prst="line">
              <a:avLst/>
            </a:prstGeom>
            <a:noFill/>
            <a:ln w="39688">
              <a:solidFill>
                <a:srgbClr val="000000"/>
              </a:solidFill>
              <a:round/>
              <a:headEnd/>
              <a:tailEnd/>
            </a:ln>
          </p:spPr>
          <p:txBody>
            <a:bodyPr/>
            <a:lstStyle/>
            <a:p>
              <a:endParaRPr lang="en-US"/>
            </a:p>
          </p:txBody>
        </p:sp>
        <p:sp>
          <p:nvSpPr>
            <p:cNvPr id="57" name="Line 55"/>
            <p:cNvSpPr>
              <a:spLocks noChangeShapeType="1"/>
            </p:cNvSpPr>
            <p:nvPr/>
          </p:nvSpPr>
          <p:spPr bwMode="auto">
            <a:xfrm>
              <a:off x="4441" y="2851"/>
              <a:ext cx="87" cy="1"/>
            </a:xfrm>
            <a:prstGeom prst="line">
              <a:avLst/>
            </a:prstGeom>
            <a:noFill/>
            <a:ln w="26988">
              <a:solidFill>
                <a:srgbClr val="000000"/>
              </a:solidFill>
              <a:round/>
              <a:headEnd/>
              <a:tailEnd/>
            </a:ln>
          </p:spPr>
          <p:txBody>
            <a:bodyPr/>
            <a:lstStyle/>
            <a:p>
              <a:endParaRPr lang="en-US"/>
            </a:p>
          </p:txBody>
        </p:sp>
        <p:sp>
          <p:nvSpPr>
            <p:cNvPr id="58" name="Freeform 56"/>
            <p:cNvSpPr>
              <a:spLocks/>
            </p:cNvSpPr>
            <p:nvPr/>
          </p:nvSpPr>
          <p:spPr bwMode="auto">
            <a:xfrm>
              <a:off x="4495" y="2822"/>
              <a:ext cx="61" cy="50"/>
            </a:xfrm>
            <a:custGeom>
              <a:avLst/>
              <a:gdLst>
                <a:gd name="T0" fmla="*/ 61 w 61"/>
                <a:gd name="T1" fmla="*/ 25 h 50"/>
                <a:gd name="T2" fmla="*/ 60 w 61"/>
                <a:gd name="T3" fmla="*/ 32 h 50"/>
                <a:gd name="T4" fmla="*/ 56 w 61"/>
                <a:gd name="T5" fmla="*/ 38 h 50"/>
                <a:gd name="T6" fmla="*/ 50 w 61"/>
                <a:gd name="T7" fmla="*/ 43 h 50"/>
                <a:gd name="T8" fmla="*/ 43 w 61"/>
                <a:gd name="T9" fmla="*/ 47 h 50"/>
                <a:gd name="T10" fmla="*/ 35 w 61"/>
                <a:gd name="T11" fmla="*/ 50 h 50"/>
                <a:gd name="T12" fmla="*/ 25 w 61"/>
                <a:gd name="T13" fmla="*/ 50 h 50"/>
                <a:gd name="T14" fmla="*/ 18 w 61"/>
                <a:gd name="T15" fmla="*/ 47 h 50"/>
                <a:gd name="T16" fmla="*/ 11 w 61"/>
                <a:gd name="T17" fmla="*/ 43 h 50"/>
                <a:gd name="T18" fmla="*/ 5 w 61"/>
                <a:gd name="T19" fmla="*/ 38 h 50"/>
                <a:gd name="T20" fmla="*/ 1 w 61"/>
                <a:gd name="T21" fmla="*/ 32 h 50"/>
                <a:gd name="T22" fmla="*/ 0 w 61"/>
                <a:gd name="T23" fmla="*/ 25 h 50"/>
                <a:gd name="T24" fmla="*/ 1 w 61"/>
                <a:gd name="T25" fmla="*/ 18 h 50"/>
                <a:gd name="T26" fmla="*/ 5 w 61"/>
                <a:gd name="T27" fmla="*/ 11 h 50"/>
                <a:gd name="T28" fmla="*/ 11 w 61"/>
                <a:gd name="T29" fmla="*/ 6 h 50"/>
                <a:gd name="T30" fmla="*/ 18 w 61"/>
                <a:gd name="T31" fmla="*/ 2 h 50"/>
                <a:gd name="T32" fmla="*/ 25 w 61"/>
                <a:gd name="T33" fmla="*/ 0 h 50"/>
                <a:gd name="T34" fmla="*/ 35 w 61"/>
                <a:gd name="T35" fmla="*/ 0 h 50"/>
                <a:gd name="T36" fmla="*/ 43 w 61"/>
                <a:gd name="T37" fmla="*/ 2 h 50"/>
                <a:gd name="T38" fmla="*/ 50 w 61"/>
                <a:gd name="T39" fmla="*/ 6 h 50"/>
                <a:gd name="T40" fmla="*/ 56 w 61"/>
                <a:gd name="T41" fmla="*/ 11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6" y="38"/>
                  </a:lnTo>
                  <a:lnTo>
                    <a:pt x="50" y="43"/>
                  </a:lnTo>
                  <a:lnTo>
                    <a:pt x="43" y="47"/>
                  </a:lnTo>
                  <a:lnTo>
                    <a:pt x="35" y="50"/>
                  </a:lnTo>
                  <a:lnTo>
                    <a:pt x="25" y="50"/>
                  </a:lnTo>
                  <a:lnTo>
                    <a:pt x="18" y="47"/>
                  </a:lnTo>
                  <a:lnTo>
                    <a:pt x="11" y="43"/>
                  </a:lnTo>
                  <a:lnTo>
                    <a:pt x="5" y="38"/>
                  </a:lnTo>
                  <a:lnTo>
                    <a:pt x="1" y="32"/>
                  </a:lnTo>
                  <a:lnTo>
                    <a:pt x="0" y="25"/>
                  </a:lnTo>
                  <a:lnTo>
                    <a:pt x="1" y="18"/>
                  </a:lnTo>
                  <a:lnTo>
                    <a:pt x="5" y="11"/>
                  </a:lnTo>
                  <a:lnTo>
                    <a:pt x="11" y="6"/>
                  </a:lnTo>
                  <a:lnTo>
                    <a:pt x="18" y="2"/>
                  </a:lnTo>
                  <a:lnTo>
                    <a:pt x="25" y="0"/>
                  </a:lnTo>
                  <a:lnTo>
                    <a:pt x="35" y="0"/>
                  </a:lnTo>
                  <a:lnTo>
                    <a:pt x="43" y="2"/>
                  </a:lnTo>
                  <a:lnTo>
                    <a:pt x="50" y="6"/>
                  </a:lnTo>
                  <a:lnTo>
                    <a:pt x="56" y="11"/>
                  </a:lnTo>
                  <a:lnTo>
                    <a:pt x="60" y="18"/>
                  </a:lnTo>
                  <a:lnTo>
                    <a:pt x="61" y="25"/>
                  </a:lnTo>
                  <a:close/>
                </a:path>
              </a:pathLst>
            </a:custGeom>
            <a:solidFill>
              <a:srgbClr val="000000"/>
            </a:solidFill>
            <a:ln w="39688">
              <a:solidFill>
                <a:srgbClr val="000000"/>
              </a:solidFill>
              <a:round/>
              <a:headEnd/>
              <a:tailEnd/>
            </a:ln>
          </p:spPr>
          <p:txBody>
            <a:bodyPr/>
            <a:lstStyle/>
            <a:p>
              <a:endParaRPr lang="en-US"/>
            </a:p>
          </p:txBody>
        </p:sp>
        <p:sp>
          <p:nvSpPr>
            <p:cNvPr id="59" name="Freeform 57"/>
            <p:cNvSpPr>
              <a:spLocks/>
            </p:cNvSpPr>
            <p:nvPr/>
          </p:nvSpPr>
          <p:spPr bwMode="auto">
            <a:xfrm>
              <a:off x="4495" y="2822"/>
              <a:ext cx="61" cy="50"/>
            </a:xfrm>
            <a:custGeom>
              <a:avLst/>
              <a:gdLst>
                <a:gd name="T0" fmla="*/ 61 w 61"/>
                <a:gd name="T1" fmla="*/ 25 h 50"/>
                <a:gd name="T2" fmla="*/ 60 w 61"/>
                <a:gd name="T3" fmla="*/ 32 h 50"/>
                <a:gd name="T4" fmla="*/ 56 w 61"/>
                <a:gd name="T5" fmla="*/ 38 h 50"/>
                <a:gd name="T6" fmla="*/ 50 w 61"/>
                <a:gd name="T7" fmla="*/ 43 h 50"/>
                <a:gd name="T8" fmla="*/ 43 w 61"/>
                <a:gd name="T9" fmla="*/ 47 h 50"/>
                <a:gd name="T10" fmla="*/ 35 w 61"/>
                <a:gd name="T11" fmla="*/ 50 h 50"/>
                <a:gd name="T12" fmla="*/ 25 w 61"/>
                <a:gd name="T13" fmla="*/ 50 h 50"/>
                <a:gd name="T14" fmla="*/ 18 w 61"/>
                <a:gd name="T15" fmla="*/ 47 h 50"/>
                <a:gd name="T16" fmla="*/ 11 w 61"/>
                <a:gd name="T17" fmla="*/ 43 h 50"/>
                <a:gd name="T18" fmla="*/ 5 w 61"/>
                <a:gd name="T19" fmla="*/ 38 h 50"/>
                <a:gd name="T20" fmla="*/ 1 w 61"/>
                <a:gd name="T21" fmla="*/ 32 h 50"/>
                <a:gd name="T22" fmla="*/ 0 w 61"/>
                <a:gd name="T23" fmla="*/ 25 h 50"/>
                <a:gd name="T24" fmla="*/ 1 w 61"/>
                <a:gd name="T25" fmla="*/ 18 h 50"/>
                <a:gd name="T26" fmla="*/ 5 w 61"/>
                <a:gd name="T27" fmla="*/ 11 h 50"/>
                <a:gd name="T28" fmla="*/ 11 w 61"/>
                <a:gd name="T29" fmla="*/ 6 h 50"/>
                <a:gd name="T30" fmla="*/ 18 w 61"/>
                <a:gd name="T31" fmla="*/ 2 h 50"/>
                <a:gd name="T32" fmla="*/ 25 w 61"/>
                <a:gd name="T33" fmla="*/ 0 h 50"/>
                <a:gd name="T34" fmla="*/ 35 w 61"/>
                <a:gd name="T35" fmla="*/ 0 h 50"/>
                <a:gd name="T36" fmla="*/ 43 w 61"/>
                <a:gd name="T37" fmla="*/ 2 h 50"/>
                <a:gd name="T38" fmla="*/ 50 w 61"/>
                <a:gd name="T39" fmla="*/ 6 h 50"/>
                <a:gd name="T40" fmla="*/ 56 w 61"/>
                <a:gd name="T41" fmla="*/ 11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6" y="38"/>
                  </a:lnTo>
                  <a:lnTo>
                    <a:pt x="50" y="43"/>
                  </a:lnTo>
                  <a:lnTo>
                    <a:pt x="43" y="47"/>
                  </a:lnTo>
                  <a:lnTo>
                    <a:pt x="35" y="50"/>
                  </a:lnTo>
                  <a:lnTo>
                    <a:pt x="25" y="50"/>
                  </a:lnTo>
                  <a:lnTo>
                    <a:pt x="18" y="47"/>
                  </a:lnTo>
                  <a:lnTo>
                    <a:pt x="11" y="43"/>
                  </a:lnTo>
                  <a:lnTo>
                    <a:pt x="5" y="38"/>
                  </a:lnTo>
                  <a:lnTo>
                    <a:pt x="1" y="32"/>
                  </a:lnTo>
                  <a:lnTo>
                    <a:pt x="0" y="25"/>
                  </a:lnTo>
                  <a:lnTo>
                    <a:pt x="1" y="18"/>
                  </a:lnTo>
                  <a:lnTo>
                    <a:pt x="5" y="11"/>
                  </a:lnTo>
                  <a:lnTo>
                    <a:pt x="11" y="6"/>
                  </a:lnTo>
                  <a:lnTo>
                    <a:pt x="18" y="2"/>
                  </a:lnTo>
                  <a:lnTo>
                    <a:pt x="25" y="0"/>
                  </a:lnTo>
                  <a:lnTo>
                    <a:pt x="35" y="0"/>
                  </a:lnTo>
                  <a:lnTo>
                    <a:pt x="43" y="2"/>
                  </a:lnTo>
                  <a:lnTo>
                    <a:pt x="50" y="6"/>
                  </a:lnTo>
                  <a:lnTo>
                    <a:pt x="56" y="11"/>
                  </a:lnTo>
                  <a:lnTo>
                    <a:pt x="60" y="18"/>
                  </a:lnTo>
                  <a:lnTo>
                    <a:pt x="61" y="25"/>
                  </a:lnTo>
                </a:path>
              </a:pathLst>
            </a:custGeom>
            <a:noFill/>
            <a:ln w="39688">
              <a:solidFill>
                <a:srgbClr val="000000"/>
              </a:solidFill>
              <a:round/>
              <a:headEnd/>
              <a:tailEnd/>
            </a:ln>
          </p:spPr>
          <p:txBody>
            <a:bodyPr/>
            <a:lstStyle/>
            <a:p>
              <a:endParaRPr lang="en-US"/>
            </a:p>
          </p:txBody>
        </p:sp>
        <p:sp>
          <p:nvSpPr>
            <p:cNvPr id="60" name="Freeform 58"/>
            <p:cNvSpPr>
              <a:spLocks/>
            </p:cNvSpPr>
            <p:nvPr/>
          </p:nvSpPr>
          <p:spPr bwMode="auto">
            <a:xfrm>
              <a:off x="4596" y="2894"/>
              <a:ext cx="57" cy="48"/>
            </a:xfrm>
            <a:custGeom>
              <a:avLst/>
              <a:gdLst>
                <a:gd name="T0" fmla="*/ 57 w 57"/>
                <a:gd name="T1" fmla="*/ 24 h 48"/>
                <a:gd name="T2" fmla="*/ 55 w 57"/>
                <a:gd name="T3" fmla="*/ 31 h 48"/>
                <a:gd name="T4" fmla="*/ 52 w 57"/>
                <a:gd name="T5" fmla="*/ 37 h 48"/>
                <a:gd name="T6" fmla="*/ 45 w 57"/>
                <a:gd name="T7" fmla="*/ 43 h 48"/>
                <a:gd name="T8" fmla="*/ 38 w 57"/>
                <a:gd name="T9" fmla="*/ 46 h 48"/>
                <a:gd name="T10" fmla="*/ 31 w 57"/>
                <a:gd name="T11" fmla="*/ 48 h 48"/>
                <a:gd name="T12" fmla="*/ 22 w 57"/>
                <a:gd name="T13" fmla="*/ 47 h 48"/>
                <a:gd name="T14" fmla="*/ 13 w 57"/>
                <a:gd name="T15" fmla="*/ 45 h 48"/>
                <a:gd name="T16" fmla="*/ 7 w 57"/>
                <a:gd name="T17" fmla="*/ 40 h 48"/>
                <a:gd name="T18" fmla="*/ 2 w 57"/>
                <a:gd name="T19" fmla="*/ 34 h 48"/>
                <a:gd name="T20" fmla="*/ 0 w 57"/>
                <a:gd name="T21" fmla="*/ 27 h 48"/>
                <a:gd name="T22" fmla="*/ 0 w 57"/>
                <a:gd name="T23" fmla="*/ 21 h 48"/>
                <a:gd name="T24" fmla="*/ 2 w 57"/>
                <a:gd name="T25" fmla="*/ 14 h 48"/>
                <a:gd name="T26" fmla="*/ 7 w 57"/>
                <a:gd name="T27" fmla="*/ 7 h 48"/>
                <a:gd name="T28" fmla="*/ 15 w 57"/>
                <a:gd name="T29" fmla="*/ 3 h 48"/>
                <a:gd name="T30" fmla="*/ 22 w 57"/>
                <a:gd name="T31" fmla="*/ 1 h 48"/>
                <a:gd name="T32" fmla="*/ 31 w 57"/>
                <a:gd name="T33" fmla="*/ 0 h 48"/>
                <a:gd name="T34" fmla="*/ 38 w 57"/>
                <a:gd name="T35" fmla="*/ 2 h 48"/>
                <a:gd name="T36" fmla="*/ 45 w 57"/>
                <a:gd name="T37" fmla="*/ 5 h 48"/>
                <a:gd name="T38" fmla="*/ 52 w 57"/>
                <a:gd name="T39" fmla="*/ 11 h 48"/>
                <a:gd name="T40" fmla="*/ 55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5" y="31"/>
                  </a:lnTo>
                  <a:lnTo>
                    <a:pt x="52" y="37"/>
                  </a:lnTo>
                  <a:lnTo>
                    <a:pt x="45" y="43"/>
                  </a:lnTo>
                  <a:lnTo>
                    <a:pt x="38" y="46"/>
                  </a:lnTo>
                  <a:lnTo>
                    <a:pt x="31" y="48"/>
                  </a:lnTo>
                  <a:lnTo>
                    <a:pt x="22" y="47"/>
                  </a:lnTo>
                  <a:lnTo>
                    <a:pt x="13" y="45"/>
                  </a:lnTo>
                  <a:lnTo>
                    <a:pt x="7" y="40"/>
                  </a:lnTo>
                  <a:lnTo>
                    <a:pt x="2" y="34"/>
                  </a:lnTo>
                  <a:lnTo>
                    <a:pt x="0" y="27"/>
                  </a:lnTo>
                  <a:lnTo>
                    <a:pt x="0" y="21"/>
                  </a:lnTo>
                  <a:lnTo>
                    <a:pt x="2" y="14"/>
                  </a:lnTo>
                  <a:lnTo>
                    <a:pt x="7" y="7"/>
                  </a:lnTo>
                  <a:lnTo>
                    <a:pt x="15" y="3"/>
                  </a:lnTo>
                  <a:lnTo>
                    <a:pt x="22" y="1"/>
                  </a:lnTo>
                  <a:lnTo>
                    <a:pt x="31" y="0"/>
                  </a:lnTo>
                  <a:lnTo>
                    <a:pt x="38" y="2"/>
                  </a:lnTo>
                  <a:lnTo>
                    <a:pt x="45" y="5"/>
                  </a:lnTo>
                  <a:lnTo>
                    <a:pt x="52" y="11"/>
                  </a:lnTo>
                  <a:lnTo>
                    <a:pt x="55" y="17"/>
                  </a:lnTo>
                  <a:lnTo>
                    <a:pt x="57" y="24"/>
                  </a:lnTo>
                  <a:close/>
                </a:path>
              </a:pathLst>
            </a:custGeom>
            <a:solidFill>
              <a:srgbClr val="000000"/>
            </a:solidFill>
            <a:ln w="39688">
              <a:solidFill>
                <a:srgbClr val="000000"/>
              </a:solidFill>
              <a:round/>
              <a:headEnd/>
              <a:tailEnd/>
            </a:ln>
          </p:spPr>
          <p:txBody>
            <a:bodyPr/>
            <a:lstStyle/>
            <a:p>
              <a:endParaRPr lang="en-US"/>
            </a:p>
          </p:txBody>
        </p:sp>
        <p:sp>
          <p:nvSpPr>
            <p:cNvPr id="61" name="Freeform 59"/>
            <p:cNvSpPr>
              <a:spLocks/>
            </p:cNvSpPr>
            <p:nvPr/>
          </p:nvSpPr>
          <p:spPr bwMode="auto">
            <a:xfrm>
              <a:off x="4596" y="2894"/>
              <a:ext cx="57" cy="48"/>
            </a:xfrm>
            <a:custGeom>
              <a:avLst/>
              <a:gdLst>
                <a:gd name="T0" fmla="*/ 57 w 57"/>
                <a:gd name="T1" fmla="*/ 24 h 48"/>
                <a:gd name="T2" fmla="*/ 55 w 57"/>
                <a:gd name="T3" fmla="*/ 31 h 48"/>
                <a:gd name="T4" fmla="*/ 52 w 57"/>
                <a:gd name="T5" fmla="*/ 37 h 48"/>
                <a:gd name="T6" fmla="*/ 45 w 57"/>
                <a:gd name="T7" fmla="*/ 43 h 48"/>
                <a:gd name="T8" fmla="*/ 38 w 57"/>
                <a:gd name="T9" fmla="*/ 46 h 48"/>
                <a:gd name="T10" fmla="*/ 31 w 57"/>
                <a:gd name="T11" fmla="*/ 48 h 48"/>
                <a:gd name="T12" fmla="*/ 22 w 57"/>
                <a:gd name="T13" fmla="*/ 47 h 48"/>
                <a:gd name="T14" fmla="*/ 13 w 57"/>
                <a:gd name="T15" fmla="*/ 45 h 48"/>
                <a:gd name="T16" fmla="*/ 7 w 57"/>
                <a:gd name="T17" fmla="*/ 40 h 48"/>
                <a:gd name="T18" fmla="*/ 2 w 57"/>
                <a:gd name="T19" fmla="*/ 34 h 48"/>
                <a:gd name="T20" fmla="*/ 0 w 57"/>
                <a:gd name="T21" fmla="*/ 27 h 48"/>
                <a:gd name="T22" fmla="*/ 0 w 57"/>
                <a:gd name="T23" fmla="*/ 21 h 48"/>
                <a:gd name="T24" fmla="*/ 2 w 57"/>
                <a:gd name="T25" fmla="*/ 14 h 48"/>
                <a:gd name="T26" fmla="*/ 7 w 57"/>
                <a:gd name="T27" fmla="*/ 7 h 48"/>
                <a:gd name="T28" fmla="*/ 15 w 57"/>
                <a:gd name="T29" fmla="*/ 3 h 48"/>
                <a:gd name="T30" fmla="*/ 22 w 57"/>
                <a:gd name="T31" fmla="*/ 1 h 48"/>
                <a:gd name="T32" fmla="*/ 31 w 57"/>
                <a:gd name="T33" fmla="*/ 0 h 48"/>
                <a:gd name="T34" fmla="*/ 38 w 57"/>
                <a:gd name="T35" fmla="*/ 2 h 48"/>
                <a:gd name="T36" fmla="*/ 45 w 57"/>
                <a:gd name="T37" fmla="*/ 5 h 48"/>
                <a:gd name="T38" fmla="*/ 52 w 57"/>
                <a:gd name="T39" fmla="*/ 11 h 48"/>
                <a:gd name="T40" fmla="*/ 55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5" y="31"/>
                  </a:lnTo>
                  <a:lnTo>
                    <a:pt x="52" y="37"/>
                  </a:lnTo>
                  <a:lnTo>
                    <a:pt x="45" y="43"/>
                  </a:lnTo>
                  <a:lnTo>
                    <a:pt x="38" y="46"/>
                  </a:lnTo>
                  <a:lnTo>
                    <a:pt x="31" y="48"/>
                  </a:lnTo>
                  <a:lnTo>
                    <a:pt x="22" y="47"/>
                  </a:lnTo>
                  <a:lnTo>
                    <a:pt x="13" y="45"/>
                  </a:lnTo>
                  <a:lnTo>
                    <a:pt x="7" y="40"/>
                  </a:lnTo>
                  <a:lnTo>
                    <a:pt x="2" y="34"/>
                  </a:lnTo>
                  <a:lnTo>
                    <a:pt x="0" y="27"/>
                  </a:lnTo>
                  <a:lnTo>
                    <a:pt x="0" y="21"/>
                  </a:lnTo>
                  <a:lnTo>
                    <a:pt x="2" y="14"/>
                  </a:lnTo>
                  <a:lnTo>
                    <a:pt x="7" y="7"/>
                  </a:lnTo>
                  <a:lnTo>
                    <a:pt x="15" y="3"/>
                  </a:lnTo>
                  <a:lnTo>
                    <a:pt x="22" y="1"/>
                  </a:lnTo>
                  <a:lnTo>
                    <a:pt x="31" y="0"/>
                  </a:lnTo>
                  <a:lnTo>
                    <a:pt x="38" y="2"/>
                  </a:lnTo>
                  <a:lnTo>
                    <a:pt x="45" y="5"/>
                  </a:lnTo>
                  <a:lnTo>
                    <a:pt x="52" y="11"/>
                  </a:lnTo>
                  <a:lnTo>
                    <a:pt x="55" y="17"/>
                  </a:lnTo>
                  <a:lnTo>
                    <a:pt x="57" y="24"/>
                  </a:lnTo>
                </a:path>
              </a:pathLst>
            </a:custGeom>
            <a:noFill/>
            <a:ln w="39688">
              <a:solidFill>
                <a:srgbClr val="000000"/>
              </a:solidFill>
              <a:round/>
              <a:headEnd/>
              <a:tailEnd/>
            </a:ln>
          </p:spPr>
          <p:txBody>
            <a:bodyPr/>
            <a:lstStyle/>
            <a:p>
              <a:endParaRPr lang="en-US"/>
            </a:p>
          </p:txBody>
        </p:sp>
        <p:sp>
          <p:nvSpPr>
            <p:cNvPr id="62" name="Line 60"/>
            <p:cNvSpPr>
              <a:spLocks noChangeShapeType="1"/>
            </p:cNvSpPr>
            <p:nvPr/>
          </p:nvSpPr>
          <p:spPr bwMode="auto">
            <a:xfrm>
              <a:off x="4583" y="3185"/>
              <a:ext cx="1" cy="38"/>
            </a:xfrm>
            <a:prstGeom prst="line">
              <a:avLst/>
            </a:prstGeom>
            <a:noFill/>
            <a:ln w="39688">
              <a:solidFill>
                <a:srgbClr val="000000"/>
              </a:solidFill>
              <a:round/>
              <a:headEnd/>
              <a:tailEnd/>
            </a:ln>
          </p:spPr>
          <p:txBody>
            <a:bodyPr/>
            <a:lstStyle/>
            <a:p>
              <a:endParaRPr lang="en-US"/>
            </a:p>
          </p:txBody>
        </p:sp>
        <p:sp>
          <p:nvSpPr>
            <p:cNvPr id="63" name="Line 61"/>
            <p:cNvSpPr>
              <a:spLocks noChangeShapeType="1"/>
            </p:cNvSpPr>
            <p:nvPr/>
          </p:nvSpPr>
          <p:spPr bwMode="auto">
            <a:xfrm flipV="1">
              <a:off x="4576" y="2327"/>
              <a:ext cx="1" cy="176"/>
            </a:xfrm>
            <a:prstGeom prst="line">
              <a:avLst/>
            </a:prstGeom>
            <a:noFill/>
            <a:ln w="39688">
              <a:solidFill>
                <a:srgbClr val="000000"/>
              </a:solidFill>
              <a:round/>
              <a:headEnd/>
              <a:tailEnd/>
            </a:ln>
          </p:spPr>
          <p:txBody>
            <a:bodyPr/>
            <a:lstStyle/>
            <a:p>
              <a:endParaRPr lang="en-US"/>
            </a:p>
          </p:txBody>
        </p:sp>
        <p:sp>
          <p:nvSpPr>
            <p:cNvPr id="64" name="Freeform 62"/>
            <p:cNvSpPr>
              <a:spLocks/>
            </p:cNvSpPr>
            <p:nvPr/>
          </p:nvSpPr>
          <p:spPr bwMode="auto">
            <a:xfrm>
              <a:off x="4270" y="2398"/>
              <a:ext cx="54" cy="91"/>
            </a:xfrm>
            <a:custGeom>
              <a:avLst/>
              <a:gdLst>
                <a:gd name="T0" fmla="*/ 48 w 54"/>
                <a:gd name="T1" fmla="*/ 0 h 91"/>
                <a:gd name="T2" fmla="*/ 38 w 54"/>
                <a:gd name="T3" fmla="*/ 1 h 91"/>
                <a:gd name="T4" fmla="*/ 28 w 54"/>
                <a:gd name="T5" fmla="*/ 4 h 91"/>
                <a:gd name="T6" fmla="*/ 18 w 54"/>
                <a:gd name="T7" fmla="*/ 9 h 91"/>
                <a:gd name="T8" fmla="*/ 11 w 54"/>
                <a:gd name="T9" fmla="*/ 16 h 91"/>
                <a:gd name="T10" fmla="*/ 5 w 54"/>
                <a:gd name="T11" fmla="*/ 25 h 91"/>
                <a:gd name="T12" fmla="*/ 1 w 54"/>
                <a:gd name="T13" fmla="*/ 34 h 91"/>
                <a:gd name="T14" fmla="*/ 0 w 54"/>
                <a:gd name="T15" fmla="*/ 43 h 91"/>
                <a:gd name="T16" fmla="*/ 1 w 54"/>
                <a:gd name="T17" fmla="*/ 54 h 91"/>
                <a:gd name="T18" fmla="*/ 4 w 54"/>
                <a:gd name="T19" fmla="*/ 63 h 91"/>
                <a:gd name="T20" fmla="*/ 9 w 54"/>
                <a:gd name="T21" fmla="*/ 71 h 91"/>
                <a:gd name="T22" fmla="*/ 16 w 54"/>
                <a:gd name="T23" fmla="*/ 78 h 91"/>
                <a:gd name="T24" fmla="*/ 23 w 54"/>
                <a:gd name="T25" fmla="*/ 85 h 91"/>
                <a:gd name="T26" fmla="*/ 33 w 54"/>
                <a:gd name="T27" fmla="*/ 89 h 91"/>
                <a:gd name="T28" fmla="*/ 43 w 54"/>
                <a:gd name="T29" fmla="*/ 91 h 91"/>
                <a:gd name="T30" fmla="*/ 54 w 54"/>
                <a:gd name="T31" fmla="*/ 91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
                <a:gd name="T49" fmla="*/ 0 h 91"/>
                <a:gd name="T50" fmla="*/ 54 w 54"/>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 h="91">
                  <a:moveTo>
                    <a:pt x="48" y="0"/>
                  </a:moveTo>
                  <a:lnTo>
                    <a:pt x="38" y="1"/>
                  </a:lnTo>
                  <a:lnTo>
                    <a:pt x="28" y="4"/>
                  </a:lnTo>
                  <a:lnTo>
                    <a:pt x="18" y="9"/>
                  </a:lnTo>
                  <a:lnTo>
                    <a:pt x="11" y="16"/>
                  </a:lnTo>
                  <a:lnTo>
                    <a:pt x="5" y="25"/>
                  </a:lnTo>
                  <a:lnTo>
                    <a:pt x="1" y="34"/>
                  </a:lnTo>
                  <a:lnTo>
                    <a:pt x="0" y="43"/>
                  </a:lnTo>
                  <a:lnTo>
                    <a:pt x="1" y="54"/>
                  </a:lnTo>
                  <a:lnTo>
                    <a:pt x="4" y="63"/>
                  </a:lnTo>
                  <a:lnTo>
                    <a:pt x="9" y="71"/>
                  </a:lnTo>
                  <a:lnTo>
                    <a:pt x="16" y="78"/>
                  </a:lnTo>
                  <a:lnTo>
                    <a:pt x="23" y="85"/>
                  </a:lnTo>
                  <a:lnTo>
                    <a:pt x="33" y="89"/>
                  </a:lnTo>
                  <a:lnTo>
                    <a:pt x="43" y="91"/>
                  </a:lnTo>
                  <a:lnTo>
                    <a:pt x="54" y="91"/>
                  </a:lnTo>
                </a:path>
              </a:pathLst>
            </a:custGeom>
            <a:noFill/>
            <a:ln w="26988">
              <a:solidFill>
                <a:srgbClr val="000000"/>
              </a:solidFill>
              <a:round/>
              <a:headEnd/>
              <a:tailEnd/>
            </a:ln>
          </p:spPr>
          <p:txBody>
            <a:bodyPr/>
            <a:lstStyle/>
            <a:p>
              <a:endParaRPr lang="en-US"/>
            </a:p>
          </p:txBody>
        </p:sp>
        <p:sp>
          <p:nvSpPr>
            <p:cNvPr id="65" name="Line 63"/>
            <p:cNvSpPr>
              <a:spLocks noChangeShapeType="1"/>
            </p:cNvSpPr>
            <p:nvPr/>
          </p:nvSpPr>
          <p:spPr bwMode="auto">
            <a:xfrm>
              <a:off x="4319" y="2394"/>
              <a:ext cx="98" cy="1"/>
            </a:xfrm>
            <a:prstGeom prst="line">
              <a:avLst/>
            </a:prstGeom>
            <a:noFill/>
            <a:ln w="26988">
              <a:solidFill>
                <a:srgbClr val="000000"/>
              </a:solidFill>
              <a:round/>
              <a:headEnd/>
              <a:tailEnd/>
            </a:ln>
          </p:spPr>
          <p:txBody>
            <a:bodyPr/>
            <a:lstStyle/>
            <a:p>
              <a:endParaRPr lang="en-US"/>
            </a:p>
          </p:txBody>
        </p:sp>
        <p:sp>
          <p:nvSpPr>
            <p:cNvPr id="66" name="Line 64"/>
            <p:cNvSpPr>
              <a:spLocks noChangeShapeType="1"/>
            </p:cNvSpPr>
            <p:nvPr/>
          </p:nvSpPr>
          <p:spPr bwMode="auto">
            <a:xfrm>
              <a:off x="4323" y="2489"/>
              <a:ext cx="93" cy="1"/>
            </a:xfrm>
            <a:prstGeom prst="line">
              <a:avLst/>
            </a:prstGeom>
            <a:noFill/>
            <a:ln w="26988">
              <a:solidFill>
                <a:srgbClr val="000000"/>
              </a:solidFill>
              <a:round/>
              <a:headEnd/>
              <a:tailEnd/>
            </a:ln>
          </p:spPr>
          <p:txBody>
            <a:bodyPr/>
            <a:lstStyle/>
            <a:p>
              <a:endParaRPr lang="en-US"/>
            </a:p>
          </p:txBody>
        </p:sp>
        <p:sp>
          <p:nvSpPr>
            <p:cNvPr id="67" name="Line 65"/>
            <p:cNvSpPr>
              <a:spLocks noChangeShapeType="1"/>
            </p:cNvSpPr>
            <p:nvPr/>
          </p:nvSpPr>
          <p:spPr bwMode="auto">
            <a:xfrm>
              <a:off x="4419" y="2394"/>
              <a:ext cx="1" cy="97"/>
            </a:xfrm>
            <a:prstGeom prst="line">
              <a:avLst/>
            </a:prstGeom>
            <a:noFill/>
            <a:ln w="26988">
              <a:solidFill>
                <a:srgbClr val="000000"/>
              </a:solidFill>
              <a:round/>
              <a:headEnd/>
              <a:tailEnd/>
            </a:ln>
          </p:spPr>
          <p:txBody>
            <a:bodyPr/>
            <a:lstStyle/>
            <a:p>
              <a:endParaRPr lang="en-US"/>
            </a:p>
          </p:txBody>
        </p:sp>
        <p:sp>
          <p:nvSpPr>
            <p:cNvPr id="68" name="Line 66"/>
            <p:cNvSpPr>
              <a:spLocks noChangeShapeType="1"/>
            </p:cNvSpPr>
            <p:nvPr/>
          </p:nvSpPr>
          <p:spPr bwMode="auto">
            <a:xfrm flipH="1">
              <a:off x="4208" y="2438"/>
              <a:ext cx="62" cy="1"/>
            </a:xfrm>
            <a:prstGeom prst="line">
              <a:avLst/>
            </a:prstGeom>
            <a:noFill/>
            <a:ln w="26988">
              <a:solidFill>
                <a:srgbClr val="000000"/>
              </a:solidFill>
              <a:round/>
              <a:headEnd/>
              <a:tailEnd/>
            </a:ln>
          </p:spPr>
          <p:txBody>
            <a:bodyPr/>
            <a:lstStyle/>
            <a:p>
              <a:endParaRPr lang="en-US"/>
            </a:p>
          </p:txBody>
        </p:sp>
        <p:sp>
          <p:nvSpPr>
            <p:cNvPr id="69" name="Line 67"/>
            <p:cNvSpPr>
              <a:spLocks noChangeShapeType="1"/>
            </p:cNvSpPr>
            <p:nvPr/>
          </p:nvSpPr>
          <p:spPr bwMode="auto">
            <a:xfrm>
              <a:off x="4423" y="2407"/>
              <a:ext cx="63" cy="1"/>
            </a:xfrm>
            <a:prstGeom prst="line">
              <a:avLst/>
            </a:prstGeom>
            <a:noFill/>
            <a:ln w="26988">
              <a:solidFill>
                <a:srgbClr val="000000"/>
              </a:solidFill>
              <a:round/>
              <a:headEnd/>
              <a:tailEnd/>
            </a:ln>
          </p:spPr>
          <p:txBody>
            <a:bodyPr/>
            <a:lstStyle/>
            <a:p>
              <a:endParaRPr lang="en-US"/>
            </a:p>
          </p:txBody>
        </p:sp>
        <p:sp>
          <p:nvSpPr>
            <p:cNvPr id="70" name="Line 68"/>
            <p:cNvSpPr>
              <a:spLocks noChangeShapeType="1"/>
            </p:cNvSpPr>
            <p:nvPr/>
          </p:nvSpPr>
          <p:spPr bwMode="auto">
            <a:xfrm>
              <a:off x="4420" y="2478"/>
              <a:ext cx="65" cy="1"/>
            </a:xfrm>
            <a:prstGeom prst="line">
              <a:avLst/>
            </a:prstGeom>
            <a:noFill/>
            <a:ln w="26988">
              <a:solidFill>
                <a:srgbClr val="000000"/>
              </a:solidFill>
              <a:round/>
              <a:headEnd/>
              <a:tailEnd/>
            </a:ln>
          </p:spPr>
          <p:txBody>
            <a:bodyPr/>
            <a:lstStyle/>
            <a:p>
              <a:endParaRPr lang="en-US"/>
            </a:p>
          </p:txBody>
        </p:sp>
        <p:sp>
          <p:nvSpPr>
            <p:cNvPr id="71" name="Freeform 69"/>
            <p:cNvSpPr>
              <a:spLocks/>
            </p:cNvSpPr>
            <p:nvPr/>
          </p:nvSpPr>
          <p:spPr bwMode="auto">
            <a:xfrm>
              <a:off x="4262" y="2842"/>
              <a:ext cx="55" cy="88"/>
            </a:xfrm>
            <a:custGeom>
              <a:avLst/>
              <a:gdLst>
                <a:gd name="T0" fmla="*/ 49 w 55"/>
                <a:gd name="T1" fmla="*/ 0 h 88"/>
                <a:gd name="T2" fmla="*/ 39 w 55"/>
                <a:gd name="T3" fmla="*/ 1 h 88"/>
                <a:gd name="T4" fmla="*/ 29 w 55"/>
                <a:gd name="T5" fmla="*/ 4 h 88"/>
                <a:gd name="T6" fmla="*/ 19 w 55"/>
                <a:gd name="T7" fmla="*/ 9 h 88"/>
                <a:gd name="T8" fmla="*/ 12 w 55"/>
                <a:gd name="T9" fmla="*/ 15 h 88"/>
                <a:gd name="T10" fmla="*/ 5 w 55"/>
                <a:gd name="T11" fmla="*/ 23 h 88"/>
                <a:gd name="T12" fmla="*/ 2 w 55"/>
                <a:gd name="T13" fmla="*/ 33 h 88"/>
                <a:gd name="T14" fmla="*/ 0 w 55"/>
                <a:gd name="T15" fmla="*/ 42 h 88"/>
                <a:gd name="T16" fmla="*/ 2 w 55"/>
                <a:gd name="T17" fmla="*/ 51 h 88"/>
                <a:gd name="T18" fmla="*/ 4 w 55"/>
                <a:gd name="T19" fmla="*/ 60 h 88"/>
                <a:gd name="T20" fmla="*/ 9 w 55"/>
                <a:gd name="T21" fmla="*/ 70 h 88"/>
                <a:gd name="T22" fmla="*/ 17 w 55"/>
                <a:gd name="T23" fmla="*/ 77 h 88"/>
                <a:gd name="T24" fmla="*/ 24 w 55"/>
                <a:gd name="T25" fmla="*/ 82 h 88"/>
                <a:gd name="T26" fmla="*/ 34 w 55"/>
                <a:gd name="T27" fmla="*/ 86 h 88"/>
                <a:gd name="T28" fmla="*/ 44 w 55"/>
                <a:gd name="T29" fmla="*/ 88 h 88"/>
                <a:gd name="T30" fmla="*/ 55 w 55"/>
                <a:gd name="T31" fmla="*/ 88 h 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5"/>
                <a:gd name="T49" fmla="*/ 0 h 88"/>
                <a:gd name="T50" fmla="*/ 55 w 55"/>
                <a:gd name="T51" fmla="*/ 88 h 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5" h="88">
                  <a:moveTo>
                    <a:pt x="49" y="0"/>
                  </a:moveTo>
                  <a:lnTo>
                    <a:pt x="39" y="1"/>
                  </a:lnTo>
                  <a:lnTo>
                    <a:pt x="29" y="4"/>
                  </a:lnTo>
                  <a:lnTo>
                    <a:pt x="19" y="9"/>
                  </a:lnTo>
                  <a:lnTo>
                    <a:pt x="12" y="15"/>
                  </a:lnTo>
                  <a:lnTo>
                    <a:pt x="5" y="23"/>
                  </a:lnTo>
                  <a:lnTo>
                    <a:pt x="2" y="33"/>
                  </a:lnTo>
                  <a:lnTo>
                    <a:pt x="0" y="42"/>
                  </a:lnTo>
                  <a:lnTo>
                    <a:pt x="2" y="51"/>
                  </a:lnTo>
                  <a:lnTo>
                    <a:pt x="4" y="60"/>
                  </a:lnTo>
                  <a:lnTo>
                    <a:pt x="9" y="70"/>
                  </a:lnTo>
                  <a:lnTo>
                    <a:pt x="17" y="77"/>
                  </a:lnTo>
                  <a:lnTo>
                    <a:pt x="24" y="82"/>
                  </a:lnTo>
                  <a:lnTo>
                    <a:pt x="34" y="86"/>
                  </a:lnTo>
                  <a:lnTo>
                    <a:pt x="44" y="88"/>
                  </a:lnTo>
                  <a:lnTo>
                    <a:pt x="55" y="88"/>
                  </a:lnTo>
                </a:path>
              </a:pathLst>
            </a:custGeom>
            <a:noFill/>
            <a:ln w="26988">
              <a:solidFill>
                <a:srgbClr val="000000"/>
              </a:solidFill>
              <a:round/>
              <a:headEnd/>
              <a:tailEnd/>
            </a:ln>
          </p:spPr>
          <p:txBody>
            <a:bodyPr/>
            <a:lstStyle/>
            <a:p>
              <a:endParaRPr lang="en-US"/>
            </a:p>
          </p:txBody>
        </p:sp>
        <p:sp>
          <p:nvSpPr>
            <p:cNvPr id="72" name="Line 70"/>
            <p:cNvSpPr>
              <a:spLocks noChangeShapeType="1"/>
            </p:cNvSpPr>
            <p:nvPr/>
          </p:nvSpPr>
          <p:spPr bwMode="auto">
            <a:xfrm>
              <a:off x="4312" y="2837"/>
              <a:ext cx="97" cy="1"/>
            </a:xfrm>
            <a:prstGeom prst="line">
              <a:avLst/>
            </a:prstGeom>
            <a:noFill/>
            <a:ln w="26988">
              <a:solidFill>
                <a:srgbClr val="000000"/>
              </a:solidFill>
              <a:round/>
              <a:headEnd/>
              <a:tailEnd/>
            </a:ln>
          </p:spPr>
          <p:txBody>
            <a:bodyPr/>
            <a:lstStyle/>
            <a:p>
              <a:endParaRPr lang="en-US"/>
            </a:p>
          </p:txBody>
        </p:sp>
        <p:sp>
          <p:nvSpPr>
            <p:cNvPr id="73" name="Line 71"/>
            <p:cNvSpPr>
              <a:spLocks noChangeShapeType="1"/>
            </p:cNvSpPr>
            <p:nvPr/>
          </p:nvSpPr>
          <p:spPr bwMode="auto">
            <a:xfrm>
              <a:off x="4316" y="2931"/>
              <a:ext cx="92" cy="1"/>
            </a:xfrm>
            <a:prstGeom prst="line">
              <a:avLst/>
            </a:prstGeom>
            <a:noFill/>
            <a:ln w="26988">
              <a:solidFill>
                <a:srgbClr val="000000"/>
              </a:solidFill>
              <a:round/>
              <a:headEnd/>
              <a:tailEnd/>
            </a:ln>
          </p:spPr>
          <p:txBody>
            <a:bodyPr/>
            <a:lstStyle/>
            <a:p>
              <a:endParaRPr lang="en-US"/>
            </a:p>
          </p:txBody>
        </p:sp>
        <p:sp>
          <p:nvSpPr>
            <p:cNvPr id="74" name="Line 72"/>
            <p:cNvSpPr>
              <a:spLocks noChangeShapeType="1"/>
            </p:cNvSpPr>
            <p:nvPr/>
          </p:nvSpPr>
          <p:spPr bwMode="auto">
            <a:xfrm>
              <a:off x="4412" y="2837"/>
              <a:ext cx="1" cy="96"/>
            </a:xfrm>
            <a:prstGeom prst="line">
              <a:avLst/>
            </a:prstGeom>
            <a:noFill/>
            <a:ln w="26988">
              <a:solidFill>
                <a:srgbClr val="000000"/>
              </a:solidFill>
              <a:round/>
              <a:headEnd/>
              <a:tailEnd/>
            </a:ln>
          </p:spPr>
          <p:txBody>
            <a:bodyPr/>
            <a:lstStyle/>
            <a:p>
              <a:endParaRPr lang="en-US"/>
            </a:p>
          </p:txBody>
        </p:sp>
        <p:sp>
          <p:nvSpPr>
            <p:cNvPr id="75" name="Line 73"/>
            <p:cNvSpPr>
              <a:spLocks noChangeShapeType="1"/>
            </p:cNvSpPr>
            <p:nvPr/>
          </p:nvSpPr>
          <p:spPr bwMode="auto">
            <a:xfrm flipH="1">
              <a:off x="4201" y="2882"/>
              <a:ext cx="61" cy="1"/>
            </a:xfrm>
            <a:prstGeom prst="line">
              <a:avLst/>
            </a:prstGeom>
            <a:noFill/>
            <a:ln w="26988">
              <a:solidFill>
                <a:srgbClr val="000000"/>
              </a:solidFill>
              <a:round/>
              <a:headEnd/>
              <a:tailEnd/>
            </a:ln>
          </p:spPr>
          <p:txBody>
            <a:bodyPr/>
            <a:lstStyle/>
            <a:p>
              <a:endParaRPr lang="en-US"/>
            </a:p>
          </p:txBody>
        </p:sp>
        <p:sp>
          <p:nvSpPr>
            <p:cNvPr id="76" name="Line 74"/>
            <p:cNvSpPr>
              <a:spLocks noChangeShapeType="1"/>
            </p:cNvSpPr>
            <p:nvPr/>
          </p:nvSpPr>
          <p:spPr bwMode="auto">
            <a:xfrm>
              <a:off x="4416" y="2851"/>
              <a:ext cx="63" cy="1"/>
            </a:xfrm>
            <a:prstGeom prst="line">
              <a:avLst/>
            </a:prstGeom>
            <a:noFill/>
            <a:ln w="26988">
              <a:solidFill>
                <a:srgbClr val="000000"/>
              </a:solidFill>
              <a:round/>
              <a:headEnd/>
              <a:tailEnd/>
            </a:ln>
          </p:spPr>
          <p:txBody>
            <a:bodyPr/>
            <a:lstStyle/>
            <a:p>
              <a:endParaRPr lang="en-US"/>
            </a:p>
          </p:txBody>
        </p:sp>
        <p:sp>
          <p:nvSpPr>
            <p:cNvPr id="77" name="Line 75"/>
            <p:cNvSpPr>
              <a:spLocks noChangeShapeType="1"/>
            </p:cNvSpPr>
            <p:nvPr/>
          </p:nvSpPr>
          <p:spPr bwMode="auto">
            <a:xfrm>
              <a:off x="4413" y="2921"/>
              <a:ext cx="64" cy="1"/>
            </a:xfrm>
            <a:prstGeom prst="line">
              <a:avLst/>
            </a:prstGeom>
            <a:noFill/>
            <a:ln w="26988">
              <a:solidFill>
                <a:srgbClr val="000000"/>
              </a:solidFill>
              <a:round/>
              <a:headEnd/>
              <a:tailEnd/>
            </a:ln>
          </p:spPr>
          <p:txBody>
            <a:bodyPr/>
            <a:lstStyle/>
            <a:p>
              <a:endParaRPr lang="en-US"/>
            </a:p>
          </p:txBody>
        </p:sp>
        <p:sp>
          <p:nvSpPr>
            <p:cNvPr id="78" name="Line 76"/>
            <p:cNvSpPr>
              <a:spLocks noChangeShapeType="1"/>
            </p:cNvSpPr>
            <p:nvPr/>
          </p:nvSpPr>
          <p:spPr bwMode="auto">
            <a:xfrm flipV="1">
              <a:off x="4533" y="2731"/>
              <a:ext cx="1" cy="96"/>
            </a:xfrm>
            <a:prstGeom prst="line">
              <a:avLst/>
            </a:prstGeom>
            <a:noFill/>
            <a:ln w="39688">
              <a:solidFill>
                <a:srgbClr val="000000"/>
              </a:solidFill>
              <a:round/>
              <a:headEnd/>
              <a:tailEnd/>
            </a:ln>
          </p:spPr>
          <p:txBody>
            <a:bodyPr/>
            <a:lstStyle/>
            <a:p>
              <a:endParaRPr lang="en-US"/>
            </a:p>
          </p:txBody>
        </p:sp>
        <p:sp>
          <p:nvSpPr>
            <p:cNvPr id="79" name="Line 77"/>
            <p:cNvSpPr>
              <a:spLocks noChangeShapeType="1"/>
            </p:cNvSpPr>
            <p:nvPr/>
          </p:nvSpPr>
          <p:spPr bwMode="auto">
            <a:xfrm flipV="1">
              <a:off x="4197" y="2431"/>
              <a:ext cx="1" cy="362"/>
            </a:xfrm>
            <a:prstGeom prst="line">
              <a:avLst/>
            </a:prstGeom>
            <a:noFill/>
            <a:ln w="39688">
              <a:solidFill>
                <a:srgbClr val="000000"/>
              </a:solidFill>
              <a:round/>
              <a:headEnd/>
              <a:tailEnd/>
            </a:ln>
          </p:spPr>
          <p:txBody>
            <a:bodyPr/>
            <a:lstStyle/>
            <a:p>
              <a:endParaRPr lang="en-US"/>
            </a:p>
          </p:txBody>
        </p:sp>
        <p:sp>
          <p:nvSpPr>
            <p:cNvPr id="80" name="Freeform 78"/>
            <p:cNvSpPr>
              <a:spLocks/>
            </p:cNvSpPr>
            <p:nvPr/>
          </p:nvSpPr>
          <p:spPr bwMode="auto">
            <a:xfrm>
              <a:off x="3217" y="2840"/>
              <a:ext cx="23" cy="56"/>
            </a:xfrm>
            <a:custGeom>
              <a:avLst/>
              <a:gdLst>
                <a:gd name="T0" fmla="*/ 0 w 23"/>
                <a:gd name="T1" fmla="*/ 0 h 56"/>
                <a:gd name="T2" fmla="*/ 2 w 23"/>
                <a:gd name="T3" fmla="*/ 15 h 56"/>
                <a:gd name="T4" fmla="*/ 7 w 23"/>
                <a:gd name="T5" fmla="*/ 29 h 56"/>
                <a:gd name="T6" fmla="*/ 13 w 23"/>
                <a:gd name="T7" fmla="*/ 44 h 56"/>
                <a:gd name="T8" fmla="*/ 23 w 23"/>
                <a:gd name="T9" fmla="*/ 56 h 56"/>
                <a:gd name="T10" fmla="*/ 0 60000 65536"/>
                <a:gd name="T11" fmla="*/ 0 60000 65536"/>
                <a:gd name="T12" fmla="*/ 0 60000 65536"/>
                <a:gd name="T13" fmla="*/ 0 60000 65536"/>
                <a:gd name="T14" fmla="*/ 0 60000 65536"/>
                <a:gd name="T15" fmla="*/ 0 w 23"/>
                <a:gd name="T16" fmla="*/ 0 h 56"/>
                <a:gd name="T17" fmla="*/ 23 w 23"/>
                <a:gd name="T18" fmla="*/ 56 h 56"/>
              </a:gdLst>
              <a:ahLst/>
              <a:cxnLst>
                <a:cxn ang="T10">
                  <a:pos x="T0" y="T1"/>
                </a:cxn>
                <a:cxn ang="T11">
                  <a:pos x="T2" y="T3"/>
                </a:cxn>
                <a:cxn ang="T12">
                  <a:pos x="T4" y="T5"/>
                </a:cxn>
                <a:cxn ang="T13">
                  <a:pos x="T6" y="T7"/>
                </a:cxn>
                <a:cxn ang="T14">
                  <a:pos x="T8" y="T9"/>
                </a:cxn>
              </a:cxnLst>
              <a:rect l="T15" t="T16" r="T17" b="T18"/>
              <a:pathLst>
                <a:path w="23" h="56">
                  <a:moveTo>
                    <a:pt x="0" y="0"/>
                  </a:moveTo>
                  <a:lnTo>
                    <a:pt x="2" y="15"/>
                  </a:lnTo>
                  <a:lnTo>
                    <a:pt x="7" y="29"/>
                  </a:lnTo>
                  <a:lnTo>
                    <a:pt x="13" y="44"/>
                  </a:lnTo>
                  <a:lnTo>
                    <a:pt x="23" y="56"/>
                  </a:lnTo>
                </a:path>
              </a:pathLst>
            </a:custGeom>
            <a:noFill/>
            <a:ln w="39688">
              <a:solidFill>
                <a:srgbClr val="000000"/>
              </a:solidFill>
              <a:round/>
              <a:headEnd/>
              <a:tailEnd/>
            </a:ln>
          </p:spPr>
          <p:txBody>
            <a:bodyPr/>
            <a:lstStyle/>
            <a:p>
              <a:endParaRPr lang="en-US"/>
            </a:p>
          </p:txBody>
        </p:sp>
        <p:sp>
          <p:nvSpPr>
            <p:cNvPr id="81" name="Freeform 79"/>
            <p:cNvSpPr>
              <a:spLocks/>
            </p:cNvSpPr>
            <p:nvPr/>
          </p:nvSpPr>
          <p:spPr bwMode="auto">
            <a:xfrm>
              <a:off x="3077" y="2843"/>
              <a:ext cx="161" cy="53"/>
            </a:xfrm>
            <a:custGeom>
              <a:avLst/>
              <a:gdLst>
                <a:gd name="T0" fmla="*/ 0 w 161"/>
                <a:gd name="T1" fmla="*/ 0 h 53"/>
                <a:gd name="T2" fmla="*/ 13 w 161"/>
                <a:gd name="T3" fmla="*/ 10 h 53"/>
                <a:gd name="T4" fmla="*/ 28 w 161"/>
                <a:gd name="T5" fmla="*/ 19 h 53"/>
                <a:gd name="T6" fmla="*/ 44 w 161"/>
                <a:gd name="T7" fmla="*/ 27 h 53"/>
                <a:gd name="T8" fmla="*/ 61 w 161"/>
                <a:gd name="T9" fmla="*/ 35 h 53"/>
                <a:gd name="T10" fmla="*/ 79 w 161"/>
                <a:gd name="T11" fmla="*/ 41 h 53"/>
                <a:gd name="T12" fmla="*/ 99 w 161"/>
                <a:gd name="T13" fmla="*/ 46 h 53"/>
                <a:gd name="T14" fmla="*/ 119 w 161"/>
                <a:gd name="T15" fmla="*/ 50 h 53"/>
                <a:gd name="T16" fmla="*/ 140 w 161"/>
                <a:gd name="T17" fmla="*/ 52 h 53"/>
                <a:gd name="T18" fmla="*/ 161 w 161"/>
                <a:gd name="T19" fmla="*/ 53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1"/>
                <a:gd name="T31" fmla="*/ 0 h 53"/>
                <a:gd name="T32" fmla="*/ 161 w 16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1" h="53">
                  <a:moveTo>
                    <a:pt x="0" y="0"/>
                  </a:moveTo>
                  <a:lnTo>
                    <a:pt x="13" y="10"/>
                  </a:lnTo>
                  <a:lnTo>
                    <a:pt x="28" y="19"/>
                  </a:lnTo>
                  <a:lnTo>
                    <a:pt x="44" y="27"/>
                  </a:lnTo>
                  <a:lnTo>
                    <a:pt x="61" y="35"/>
                  </a:lnTo>
                  <a:lnTo>
                    <a:pt x="79" y="41"/>
                  </a:lnTo>
                  <a:lnTo>
                    <a:pt x="99" y="46"/>
                  </a:lnTo>
                  <a:lnTo>
                    <a:pt x="119" y="50"/>
                  </a:lnTo>
                  <a:lnTo>
                    <a:pt x="140" y="52"/>
                  </a:lnTo>
                  <a:lnTo>
                    <a:pt x="161" y="53"/>
                  </a:lnTo>
                </a:path>
              </a:pathLst>
            </a:custGeom>
            <a:noFill/>
            <a:ln w="39688">
              <a:solidFill>
                <a:srgbClr val="000000"/>
              </a:solidFill>
              <a:round/>
              <a:headEnd/>
              <a:tailEnd/>
            </a:ln>
          </p:spPr>
          <p:txBody>
            <a:bodyPr/>
            <a:lstStyle/>
            <a:p>
              <a:endParaRPr lang="en-US"/>
            </a:p>
          </p:txBody>
        </p:sp>
        <p:sp>
          <p:nvSpPr>
            <p:cNvPr id="82" name="Freeform 80"/>
            <p:cNvSpPr>
              <a:spLocks/>
            </p:cNvSpPr>
            <p:nvPr/>
          </p:nvSpPr>
          <p:spPr bwMode="auto">
            <a:xfrm>
              <a:off x="3216" y="2781"/>
              <a:ext cx="21" cy="56"/>
            </a:xfrm>
            <a:custGeom>
              <a:avLst/>
              <a:gdLst>
                <a:gd name="T0" fmla="*/ 0 w 21"/>
                <a:gd name="T1" fmla="*/ 56 h 56"/>
                <a:gd name="T2" fmla="*/ 2 w 21"/>
                <a:gd name="T3" fmla="*/ 41 h 56"/>
                <a:gd name="T4" fmla="*/ 6 w 21"/>
                <a:gd name="T5" fmla="*/ 27 h 56"/>
                <a:gd name="T6" fmla="*/ 12 w 21"/>
                <a:gd name="T7" fmla="*/ 12 h 56"/>
                <a:gd name="T8" fmla="*/ 21 w 21"/>
                <a:gd name="T9" fmla="*/ 0 h 56"/>
                <a:gd name="T10" fmla="*/ 0 60000 65536"/>
                <a:gd name="T11" fmla="*/ 0 60000 65536"/>
                <a:gd name="T12" fmla="*/ 0 60000 65536"/>
                <a:gd name="T13" fmla="*/ 0 60000 65536"/>
                <a:gd name="T14" fmla="*/ 0 60000 65536"/>
                <a:gd name="T15" fmla="*/ 0 w 21"/>
                <a:gd name="T16" fmla="*/ 0 h 56"/>
                <a:gd name="T17" fmla="*/ 21 w 21"/>
                <a:gd name="T18" fmla="*/ 56 h 56"/>
              </a:gdLst>
              <a:ahLst/>
              <a:cxnLst>
                <a:cxn ang="T10">
                  <a:pos x="T0" y="T1"/>
                </a:cxn>
                <a:cxn ang="T11">
                  <a:pos x="T2" y="T3"/>
                </a:cxn>
                <a:cxn ang="T12">
                  <a:pos x="T4" y="T5"/>
                </a:cxn>
                <a:cxn ang="T13">
                  <a:pos x="T6" y="T7"/>
                </a:cxn>
                <a:cxn ang="T14">
                  <a:pos x="T8" y="T9"/>
                </a:cxn>
              </a:cxnLst>
              <a:rect l="T15" t="T16" r="T17" b="T18"/>
              <a:pathLst>
                <a:path w="21" h="56">
                  <a:moveTo>
                    <a:pt x="0" y="56"/>
                  </a:moveTo>
                  <a:lnTo>
                    <a:pt x="2" y="41"/>
                  </a:lnTo>
                  <a:lnTo>
                    <a:pt x="6" y="27"/>
                  </a:lnTo>
                  <a:lnTo>
                    <a:pt x="12" y="12"/>
                  </a:lnTo>
                  <a:lnTo>
                    <a:pt x="21" y="0"/>
                  </a:lnTo>
                </a:path>
              </a:pathLst>
            </a:custGeom>
            <a:noFill/>
            <a:ln w="39688">
              <a:solidFill>
                <a:srgbClr val="000000"/>
              </a:solidFill>
              <a:round/>
              <a:headEnd/>
              <a:tailEnd/>
            </a:ln>
          </p:spPr>
          <p:txBody>
            <a:bodyPr/>
            <a:lstStyle/>
            <a:p>
              <a:endParaRPr lang="en-US"/>
            </a:p>
          </p:txBody>
        </p:sp>
        <p:sp>
          <p:nvSpPr>
            <p:cNvPr id="83" name="Freeform 81"/>
            <p:cNvSpPr>
              <a:spLocks/>
            </p:cNvSpPr>
            <p:nvPr/>
          </p:nvSpPr>
          <p:spPr bwMode="auto">
            <a:xfrm>
              <a:off x="3075" y="2782"/>
              <a:ext cx="159" cy="53"/>
            </a:xfrm>
            <a:custGeom>
              <a:avLst/>
              <a:gdLst>
                <a:gd name="T0" fmla="*/ 0 w 159"/>
                <a:gd name="T1" fmla="*/ 53 h 53"/>
                <a:gd name="T2" fmla="*/ 12 w 159"/>
                <a:gd name="T3" fmla="*/ 43 h 53"/>
                <a:gd name="T4" fmla="*/ 26 w 159"/>
                <a:gd name="T5" fmla="*/ 34 h 53"/>
                <a:gd name="T6" fmla="*/ 42 w 159"/>
                <a:gd name="T7" fmla="*/ 26 h 53"/>
                <a:gd name="T8" fmla="*/ 59 w 159"/>
                <a:gd name="T9" fmla="*/ 17 h 53"/>
                <a:gd name="T10" fmla="*/ 78 w 159"/>
                <a:gd name="T11" fmla="*/ 12 h 53"/>
                <a:gd name="T12" fmla="*/ 97 w 159"/>
                <a:gd name="T13" fmla="*/ 7 h 53"/>
                <a:gd name="T14" fmla="*/ 117 w 159"/>
                <a:gd name="T15" fmla="*/ 3 h 53"/>
                <a:gd name="T16" fmla="*/ 138 w 159"/>
                <a:gd name="T17" fmla="*/ 1 h 53"/>
                <a:gd name="T18" fmla="*/ 159 w 159"/>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9"/>
                <a:gd name="T31" fmla="*/ 0 h 53"/>
                <a:gd name="T32" fmla="*/ 159 w 15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9" h="53">
                  <a:moveTo>
                    <a:pt x="0" y="53"/>
                  </a:moveTo>
                  <a:lnTo>
                    <a:pt x="12" y="43"/>
                  </a:lnTo>
                  <a:lnTo>
                    <a:pt x="26" y="34"/>
                  </a:lnTo>
                  <a:lnTo>
                    <a:pt x="42" y="26"/>
                  </a:lnTo>
                  <a:lnTo>
                    <a:pt x="59" y="17"/>
                  </a:lnTo>
                  <a:lnTo>
                    <a:pt x="78" y="12"/>
                  </a:lnTo>
                  <a:lnTo>
                    <a:pt x="97" y="7"/>
                  </a:lnTo>
                  <a:lnTo>
                    <a:pt x="117" y="3"/>
                  </a:lnTo>
                  <a:lnTo>
                    <a:pt x="138" y="1"/>
                  </a:lnTo>
                  <a:lnTo>
                    <a:pt x="159" y="0"/>
                  </a:lnTo>
                </a:path>
              </a:pathLst>
            </a:custGeom>
            <a:noFill/>
            <a:ln w="39688">
              <a:solidFill>
                <a:srgbClr val="000000"/>
              </a:solidFill>
              <a:round/>
              <a:headEnd/>
              <a:tailEnd/>
            </a:ln>
          </p:spPr>
          <p:txBody>
            <a:bodyPr/>
            <a:lstStyle/>
            <a:p>
              <a:endParaRPr lang="en-US"/>
            </a:p>
          </p:txBody>
        </p:sp>
        <p:sp>
          <p:nvSpPr>
            <p:cNvPr id="84" name="Line 82"/>
            <p:cNvSpPr>
              <a:spLocks noChangeShapeType="1"/>
            </p:cNvSpPr>
            <p:nvPr/>
          </p:nvSpPr>
          <p:spPr bwMode="auto">
            <a:xfrm flipH="1">
              <a:off x="3232" y="2877"/>
              <a:ext cx="66" cy="1"/>
            </a:xfrm>
            <a:prstGeom prst="line">
              <a:avLst/>
            </a:prstGeom>
            <a:noFill/>
            <a:ln w="39688">
              <a:solidFill>
                <a:srgbClr val="000000"/>
              </a:solidFill>
              <a:round/>
              <a:headEnd/>
              <a:tailEnd/>
            </a:ln>
          </p:spPr>
          <p:txBody>
            <a:bodyPr/>
            <a:lstStyle/>
            <a:p>
              <a:endParaRPr lang="en-US"/>
            </a:p>
          </p:txBody>
        </p:sp>
        <p:sp>
          <p:nvSpPr>
            <p:cNvPr id="85" name="Line 83"/>
            <p:cNvSpPr>
              <a:spLocks noChangeShapeType="1"/>
            </p:cNvSpPr>
            <p:nvPr/>
          </p:nvSpPr>
          <p:spPr bwMode="auto">
            <a:xfrm flipH="1">
              <a:off x="3232" y="2793"/>
              <a:ext cx="75" cy="1"/>
            </a:xfrm>
            <a:prstGeom prst="line">
              <a:avLst/>
            </a:prstGeom>
            <a:noFill/>
            <a:ln w="39688">
              <a:solidFill>
                <a:srgbClr val="000000"/>
              </a:solidFill>
              <a:round/>
              <a:headEnd/>
              <a:tailEnd/>
            </a:ln>
          </p:spPr>
          <p:txBody>
            <a:bodyPr/>
            <a:lstStyle/>
            <a:p>
              <a:endParaRPr lang="en-US"/>
            </a:p>
          </p:txBody>
        </p:sp>
        <p:sp>
          <p:nvSpPr>
            <p:cNvPr id="86" name="Line 84"/>
            <p:cNvSpPr>
              <a:spLocks noChangeShapeType="1"/>
            </p:cNvSpPr>
            <p:nvPr/>
          </p:nvSpPr>
          <p:spPr bwMode="auto">
            <a:xfrm flipH="1">
              <a:off x="3029" y="2840"/>
              <a:ext cx="42" cy="1"/>
            </a:xfrm>
            <a:prstGeom prst="line">
              <a:avLst/>
            </a:prstGeom>
            <a:noFill/>
            <a:ln w="39688">
              <a:solidFill>
                <a:srgbClr val="000000"/>
              </a:solidFill>
              <a:round/>
              <a:headEnd/>
              <a:tailEnd/>
            </a:ln>
          </p:spPr>
          <p:txBody>
            <a:bodyPr/>
            <a:lstStyle/>
            <a:p>
              <a:endParaRPr lang="en-US"/>
            </a:p>
          </p:txBody>
        </p:sp>
        <p:sp>
          <p:nvSpPr>
            <p:cNvPr id="87" name="Freeform 85"/>
            <p:cNvSpPr>
              <a:spLocks/>
            </p:cNvSpPr>
            <p:nvPr/>
          </p:nvSpPr>
          <p:spPr bwMode="auto">
            <a:xfrm>
              <a:off x="3648" y="2564"/>
              <a:ext cx="73" cy="20"/>
            </a:xfrm>
            <a:custGeom>
              <a:avLst/>
              <a:gdLst>
                <a:gd name="T0" fmla="*/ 0 w 73"/>
                <a:gd name="T1" fmla="*/ 20 h 20"/>
                <a:gd name="T2" fmla="*/ 19 w 73"/>
                <a:gd name="T3" fmla="*/ 18 h 20"/>
                <a:gd name="T4" fmla="*/ 38 w 73"/>
                <a:gd name="T5" fmla="*/ 13 h 20"/>
                <a:gd name="T6" fmla="*/ 55 w 73"/>
                <a:gd name="T7" fmla="*/ 8 h 20"/>
                <a:gd name="T8" fmla="*/ 73 w 73"/>
                <a:gd name="T9" fmla="*/ 0 h 20"/>
                <a:gd name="T10" fmla="*/ 0 60000 65536"/>
                <a:gd name="T11" fmla="*/ 0 60000 65536"/>
                <a:gd name="T12" fmla="*/ 0 60000 65536"/>
                <a:gd name="T13" fmla="*/ 0 60000 65536"/>
                <a:gd name="T14" fmla="*/ 0 60000 65536"/>
                <a:gd name="T15" fmla="*/ 0 w 73"/>
                <a:gd name="T16" fmla="*/ 0 h 20"/>
                <a:gd name="T17" fmla="*/ 73 w 73"/>
                <a:gd name="T18" fmla="*/ 20 h 20"/>
              </a:gdLst>
              <a:ahLst/>
              <a:cxnLst>
                <a:cxn ang="T10">
                  <a:pos x="T0" y="T1"/>
                </a:cxn>
                <a:cxn ang="T11">
                  <a:pos x="T2" y="T3"/>
                </a:cxn>
                <a:cxn ang="T12">
                  <a:pos x="T4" y="T5"/>
                </a:cxn>
                <a:cxn ang="T13">
                  <a:pos x="T6" y="T7"/>
                </a:cxn>
                <a:cxn ang="T14">
                  <a:pos x="T8" y="T9"/>
                </a:cxn>
              </a:cxnLst>
              <a:rect l="T15" t="T16" r="T17" b="T18"/>
              <a:pathLst>
                <a:path w="73" h="20">
                  <a:moveTo>
                    <a:pt x="0" y="20"/>
                  </a:moveTo>
                  <a:lnTo>
                    <a:pt x="19" y="18"/>
                  </a:lnTo>
                  <a:lnTo>
                    <a:pt x="38" y="13"/>
                  </a:lnTo>
                  <a:lnTo>
                    <a:pt x="55" y="8"/>
                  </a:lnTo>
                  <a:lnTo>
                    <a:pt x="73" y="0"/>
                  </a:lnTo>
                </a:path>
              </a:pathLst>
            </a:custGeom>
            <a:noFill/>
            <a:ln w="30163">
              <a:solidFill>
                <a:srgbClr val="000000"/>
              </a:solidFill>
              <a:round/>
              <a:headEnd/>
              <a:tailEnd/>
            </a:ln>
          </p:spPr>
          <p:txBody>
            <a:bodyPr/>
            <a:lstStyle/>
            <a:p>
              <a:endParaRPr lang="en-US"/>
            </a:p>
          </p:txBody>
        </p:sp>
        <p:sp>
          <p:nvSpPr>
            <p:cNvPr id="88" name="Freeform 86"/>
            <p:cNvSpPr>
              <a:spLocks/>
            </p:cNvSpPr>
            <p:nvPr/>
          </p:nvSpPr>
          <p:spPr bwMode="auto">
            <a:xfrm>
              <a:off x="3651" y="2567"/>
              <a:ext cx="68" cy="135"/>
            </a:xfrm>
            <a:custGeom>
              <a:avLst/>
              <a:gdLst>
                <a:gd name="T0" fmla="*/ 0 w 68"/>
                <a:gd name="T1" fmla="*/ 135 h 135"/>
                <a:gd name="T2" fmla="*/ 13 w 68"/>
                <a:gd name="T3" fmla="*/ 125 h 135"/>
                <a:gd name="T4" fmla="*/ 25 w 68"/>
                <a:gd name="T5" fmla="*/ 113 h 135"/>
                <a:gd name="T6" fmla="*/ 36 w 68"/>
                <a:gd name="T7" fmla="*/ 99 h 135"/>
                <a:gd name="T8" fmla="*/ 45 w 68"/>
                <a:gd name="T9" fmla="*/ 85 h 135"/>
                <a:gd name="T10" fmla="*/ 52 w 68"/>
                <a:gd name="T11" fmla="*/ 69 h 135"/>
                <a:gd name="T12" fmla="*/ 60 w 68"/>
                <a:gd name="T13" fmla="*/ 53 h 135"/>
                <a:gd name="T14" fmla="*/ 63 w 68"/>
                <a:gd name="T15" fmla="*/ 35 h 135"/>
                <a:gd name="T16" fmla="*/ 67 w 68"/>
                <a:gd name="T17" fmla="*/ 18 h 135"/>
                <a:gd name="T18" fmla="*/ 68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0" y="135"/>
                  </a:moveTo>
                  <a:lnTo>
                    <a:pt x="13" y="125"/>
                  </a:lnTo>
                  <a:lnTo>
                    <a:pt x="25" y="113"/>
                  </a:lnTo>
                  <a:lnTo>
                    <a:pt x="36" y="99"/>
                  </a:lnTo>
                  <a:lnTo>
                    <a:pt x="45" y="85"/>
                  </a:lnTo>
                  <a:lnTo>
                    <a:pt x="52" y="69"/>
                  </a:lnTo>
                  <a:lnTo>
                    <a:pt x="60" y="53"/>
                  </a:lnTo>
                  <a:lnTo>
                    <a:pt x="63" y="35"/>
                  </a:lnTo>
                  <a:lnTo>
                    <a:pt x="67" y="18"/>
                  </a:lnTo>
                  <a:lnTo>
                    <a:pt x="68" y="0"/>
                  </a:lnTo>
                </a:path>
              </a:pathLst>
            </a:custGeom>
            <a:noFill/>
            <a:ln w="30163">
              <a:solidFill>
                <a:srgbClr val="000000"/>
              </a:solidFill>
              <a:round/>
              <a:headEnd/>
              <a:tailEnd/>
            </a:ln>
          </p:spPr>
          <p:txBody>
            <a:bodyPr/>
            <a:lstStyle/>
            <a:p>
              <a:endParaRPr lang="en-US"/>
            </a:p>
          </p:txBody>
        </p:sp>
        <p:sp>
          <p:nvSpPr>
            <p:cNvPr id="89" name="Freeform 87"/>
            <p:cNvSpPr>
              <a:spLocks/>
            </p:cNvSpPr>
            <p:nvPr/>
          </p:nvSpPr>
          <p:spPr bwMode="auto">
            <a:xfrm>
              <a:off x="3574" y="2566"/>
              <a:ext cx="71" cy="18"/>
            </a:xfrm>
            <a:custGeom>
              <a:avLst/>
              <a:gdLst>
                <a:gd name="T0" fmla="*/ 71 w 71"/>
                <a:gd name="T1" fmla="*/ 18 h 18"/>
                <a:gd name="T2" fmla="*/ 51 w 71"/>
                <a:gd name="T3" fmla="*/ 16 h 18"/>
                <a:gd name="T4" fmla="*/ 33 w 71"/>
                <a:gd name="T5" fmla="*/ 12 h 18"/>
                <a:gd name="T6" fmla="*/ 16 w 71"/>
                <a:gd name="T7" fmla="*/ 7 h 18"/>
                <a:gd name="T8" fmla="*/ 0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71" y="18"/>
                  </a:moveTo>
                  <a:lnTo>
                    <a:pt x="51" y="16"/>
                  </a:lnTo>
                  <a:lnTo>
                    <a:pt x="33" y="12"/>
                  </a:lnTo>
                  <a:lnTo>
                    <a:pt x="16" y="7"/>
                  </a:lnTo>
                  <a:lnTo>
                    <a:pt x="0" y="0"/>
                  </a:lnTo>
                </a:path>
              </a:pathLst>
            </a:custGeom>
            <a:noFill/>
            <a:ln w="30163">
              <a:solidFill>
                <a:srgbClr val="000000"/>
              </a:solidFill>
              <a:round/>
              <a:headEnd/>
              <a:tailEnd/>
            </a:ln>
          </p:spPr>
          <p:txBody>
            <a:bodyPr/>
            <a:lstStyle/>
            <a:p>
              <a:endParaRPr lang="en-US"/>
            </a:p>
          </p:txBody>
        </p:sp>
        <p:sp>
          <p:nvSpPr>
            <p:cNvPr id="90" name="Freeform 88"/>
            <p:cNvSpPr>
              <a:spLocks/>
            </p:cNvSpPr>
            <p:nvPr/>
          </p:nvSpPr>
          <p:spPr bwMode="auto">
            <a:xfrm>
              <a:off x="3574" y="2570"/>
              <a:ext cx="68" cy="135"/>
            </a:xfrm>
            <a:custGeom>
              <a:avLst/>
              <a:gdLst>
                <a:gd name="T0" fmla="*/ 68 w 68"/>
                <a:gd name="T1" fmla="*/ 135 h 135"/>
                <a:gd name="T2" fmla="*/ 55 w 68"/>
                <a:gd name="T3" fmla="*/ 125 h 135"/>
                <a:gd name="T4" fmla="*/ 43 w 68"/>
                <a:gd name="T5" fmla="*/ 113 h 135"/>
                <a:gd name="T6" fmla="*/ 32 w 68"/>
                <a:gd name="T7" fmla="*/ 99 h 135"/>
                <a:gd name="T8" fmla="*/ 23 w 68"/>
                <a:gd name="T9" fmla="*/ 85 h 135"/>
                <a:gd name="T10" fmla="*/ 16 w 68"/>
                <a:gd name="T11" fmla="*/ 69 h 135"/>
                <a:gd name="T12" fmla="*/ 8 w 68"/>
                <a:gd name="T13" fmla="*/ 53 h 135"/>
                <a:gd name="T14" fmla="*/ 5 w 68"/>
                <a:gd name="T15" fmla="*/ 35 h 135"/>
                <a:gd name="T16" fmla="*/ 1 w 68"/>
                <a:gd name="T17" fmla="*/ 18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5" y="125"/>
                  </a:lnTo>
                  <a:lnTo>
                    <a:pt x="43" y="113"/>
                  </a:lnTo>
                  <a:lnTo>
                    <a:pt x="32" y="99"/>
                  </a:lnTo>
                  <a:lnTo>
                    <a:pt x="23" y="85"/>
                  </a:lnTo>
                  <a:lnTo>
                    <a:pt x="16" y="69"/>
                  </a:lnTo>
                  <a:lnTo>
                    <a:pt x="8" y="53"/>
                  </a:lnTo>
                  <a:lnTo>
                    <a:pt x="5" y="35"/>
                  </a:lnTo>
                  <a:lnTo>
                    <a:pt x="1" y="18"/>
                  </a:lnTo>
                  <a:lnTo>
                    <a:pt x="0" y="0"/>
                  </a:lnTo>
                </a:path>
              </a:pathLst>
            </a:custGeom>
            <a:noFill/>
            <a:ln w="30163">
              <a:solidFill>
                <a:srgbClr val="000000"/>
              </a:solidFill>
              <a:round/>
              <a:headEnd/>
              <a:tailEnd/>
            </a:ln>
          </p:spPr>
          <p:txBody>
            <a:bodyPr/>
            <a:lstStyle/>
            <a:p>
              <a:endParaRPr lang="en-US"/>
            </a:p>
          </p:txBody>
        </p:sp>
        <p:sp>
          <p:nvSpPr>
            <p:cNvPr id="91" name="Line 89"/>
            <p:cNvSpPr>
              <a:spLocks noChangeShapeType="1"/>
            </p:cNvSpPr>
            <p:nvPr/>
          </p:nvSpPr>
          <p:spPr bwMode="auto">
            <a:xfrm>
              <a:off x="3696" y="2514"/>
              <a:ext cx="1" cy="57"/>
            </a:xfrm>
            <a:prstGeom prst="line">
              <a:avLst/>
            </a:prstGeom>
            <a:noFill/>
            <a:ln w="30163">
              <a:solidFill>
                <a:srgbClr val="000000"/>
              </a:solidFill>
              <a:round/>
              <a:headEnd/>
              <a:tailEnd/>
            </a:ln>
          </p:spPr>
          <p:txBody>
            <a:bodyPr/>
            <a:lstStyle/>
            <a:p>
              <a:endParaRPr lang="en-US"/>
            </a:p>
          </p:txBody>
        </p:sp>
        <p:sp>
          <p:nvSpPr>
            <p:cNvPr id="92" name="Line 90"/>
            <p:cNvSpPr>
              <a:spLocks noChangeShapeType="1"/>
            </p:cNvSpPr>
            <p:nvPr/>
          </p:nvSpPr>
          <p:spPr bwMode="auto">
            <a:xfrm>
              <a:off x="3590" y="2507"/>
              <a:ext cx="1" cy="64"/>
            </a:xfrm>
            <a:prstGeom prst="line">
              <a:avLst/>
            </a:prstGeom>
            <a:noFill/>
            <a:ln w="30163">
              <a:solidFill>
                <a:srgbClr val="000000"/>
              </a:solidFill>
              <a:round/>
              <a:headEnd/>
              <a:tailEnd/>
            </a:ln>
          </p:spPr>
          <p:txBody>
            <a:bodyPr/>
            <a:lstStyle/>
            <a:p>
              <a:endParaRPr lang="en-US"/>
            </a:p>
          </p:txBody>
        </p:sp>
        <p:sp>
          <p:nvSpPr>
            <p:cNvPr id="93" name="Line 91"/>
            <p:cNvSpPr>
              <a:spLocks noChangeShapeType="1"/>
            </p:cNvSpPr>
            <p:nvPr/>
          </p:nvSpPr>
          <p:spPr bwMode="auto">
            <a:xfrm>
              <a:off x="3648" y="2708"/>
              <a:ext cx="1" cy="36"/>
            </a:xfrm>
            <a:prstGeom prst="line">
              <a:avLst/>
            </a:prstGeom>
            <a:noFill/>
            <a:ln w="30163">
              <a:solidFill>
                <a:srgbClr val="000000"/>
              </a:solidFill>
              <a:round/>
              <a:headEnd/>
              <a:tailEnd/>
            </a:ln>
          </p:spPr>
          <p:txBody>
            <a:bodyPr/>
            <a:lstStyle/>
            <a:p>
              <a:endParaRPr lang="en-US"/>
            </a:p>
          </p:txBody>
        </p:sp>
        <p:sp>
          <p:nvSpPr>
            <p:cNvPr id="94" name="Freeform 92"/>
            <p:cNvSpPr>
              <a:spLocks/>
            </p:cNvSpPr>
            <p:nvPr/>
          </p:nvSpPr>
          <p:spPr bwMode="auto">
            <a:xfrm>
              <a:off x="3650" y="2531"/>
              <a:ext cx="72" cy="19"/>
            </a:xfrm>
            <a:custGeom>
              <a:avLst/>
              <a:gdLst>
                <a:gd name="T0" fmla="*/ 0 w 72"/>
                <a:gd name="T1" fmla="*/ 19 h 19"/>
                <a:gd name="T2" fmla="*/ 20 w 72"/>
                <a:gd name="T3" fmla="*/ 17 h 19"/>
                <a:gd name="T4" fmla="*/ 38 w 72"/>
                <a:gd name="T5" fmla="*/ 12 h 19"/>
                <a:gd name="T6" fmla="*/ 56 w 72"/>
                <a:gd name="T7" fmla="*/ 7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8" y="12"/>
                  </a:lnTo>
                  <a:lnTo>
                    <a:pt x="56" y="7"/>
                  </a:lnTo>
                  <a:lnTo>
                    <a:pt x="72" y="0"/>
                  </a:lnTo>
                </a:path>
              </a:pathLst>
            </a:custGeom>
            <a:noFill/>
            <a:ln w="30163">
              <a:solidFill>
                <a:srgbClr val="000000"/>
              </a:solidFill>
              <a:round/>
              <a:headEnd/>
              <a:tailEnd/>
            </a:ln>
          </p:spPr>
          <p:txBody>
            <a:bodyPr/>
            <a:lstStyle/>
            <a:p>
              <a:endParaRPr lang="en-US"/>
            </a:p>
          </p:txBody>
        </p:sp>
        <p:sp>
          <p:nvSpPr>
            <p:cNvPr id="95" name="Freeform 93"/>
            <p:cNvSpPr>
              <a:spLocks/>
            </p:cNvSpPr>
            <p:nvPr/>
          </p:nvSpPr>
          <p:spPr bwMode="auto">
            <a:xfrm>
              <a:off x="3575" y="2533"/>
              <a:ext cx="73" cy="19"/>
            </a:xfrm>
            <a:custGeom>
              <a:avLst/>
              <a:gdLst>
                <a:gd name="T0" fmla="*/ 73 w 73"/>
                <a:gd name="T1" fmla="*/ 19 h 19"/>
                <a:gd name="T2" fmla="*/ 53 w 73"/>
                <a:gd name="T3" fmla="*/ 17 h 19"/>
                <a:gd name="T4" fmla="*/ 34 w 73"/>
                <a:gd name="T5" fmla="*/ 12 h 19"/>
                <a:gd name="T6" fmla="*/ 17 w 73"/>
                <a:gd name="T7" fmla="*/ 7 h 19"/>
                <a:gd name="T8" fmla="*/ 0 w 73"/>
                <a:gd name="T9" fmla="*/ 0 h 19"/>
                <a:gd name="T10" fmla="*/ 0 60000 65536"/>
                <a:gd name="T11" fmla="*/ 0 60000 65536"/>
                <a:gd name="T12" fmla="*/ 0 60000 65536"/>
                <a:gd name="T13" fmla="*/ 0 60000 65536"/>
                <a:gd name="T14" fmla="*/ 0 60000 65536"/>
                <a:gd name="T15" fmla="*/ 0 w 73"/>
                <a:gd name="T16" fmla="*/ 0 h 19"/>
                <a:gd name="T17" fmla="*/ 73 w 73"/>
                <a:gd name="T18" fmla="*/ 19 h 19"/>
              </a:gdLst>
              <a:ahLst/>
              <a:cxnLst>
                <a:cxn ang="T10">
                  <a:pos x="T0" y="T1"/>
                </a:cxn>
                <a:cxn ang="T11">
                  <a:pos x="T2" y="T3"/>
                </a:cxn>
                <a:cxn ang="T12">
                  <a:pos x="T4" y="T5"/>
                </a:cxn>
                <a:cxn ang="T13">
                  <a:pos x="T6" y="T7"/>
                </a:cxn>
                <a:cxn ang="T14">
                  <a:pos x="T8" y="T9"/>
                </a:cxn>
              </a:cxnLst>
              <a:rect l="T15" t="T16" r="T17" b="T18"/>
              <a:pathLst>
                <a:path w="73" h="19">
                  <a:moveTo>
                    <a:pt x="73" y="19"/>
                  </a:moveTo>
                  <a:lnTo>
                    <a:pt x="53" y="17"/>
                  </a:lnTo>
                  <a:lnTo>
                    <a:pt x="34" y="12"/>
                  </a:lnTo>
                  <a:lnTo>
                    <a:pt x="17" y="7"/>
                  </a:lnTo>
                  <a:lnTo>
                    <a:pt x="0" y="0"/>
                  </a:lnTo>
                </a:path>
              </a:pathLst>
            </a:custGeom>
            <a:noFill/>
            <a:ln w="30163">
              <a:solidFill>
                <a:srgbClr val="000000"/>
              </a:solidFill>
              <a:round/>
              <a:headEnd/>
              <a:tailEnd/>
            </a:ln>
          </p:spPr>
          <p:txBody>
            <a:bodyPr/>
            <a:lstStyle/>
            <a:p>
              <a:endParaRPr lang="en-US"/>
            </a:p>
          </p:txBody>
        </p:sp>
        <p:sp>
          <p:nvSpPr>
            <p:cNvPr id="96" name="Line 94"/>
            <p:cNvSpPr>
              <a:spLocks noChangeShapeType="1"/>
            </p:cNvSpPr>
            <p:nvPr/>
          </p:nvSpPr>
          <p:spPr bwMode="auto">
            <a:xfrm>
              <a:off x="3550" y="2479"/>
              <a:ext cx="140" cy="1"/>
            </a:xfrm>
            <a:prstGeom prst="line">
              <a:avLst/>
            </a:prstGeom>
            <a:noFill/>
            <a:ln w="39688">
              <a:solidFill>
                <a:srgbClr val="000000"/>
              </a:solidFill>
              <a:round/>
              <a:headEnd/>
              <a:tailEnd/>
            </a:ln>
          </p:spPr>
          <p:txBody>
            <a:bodyPr/>
            <a:lstStyle/>
            <a:p>
              <a:endParaRPr lang="en-US"/>
            </a:p>
          </p:txBody>
        </p:sp>
        <p:sp>
          <p:nvSpPr>
            <p:cNvPr id="97" name="Line 95"/>
            <p:cNvSpPr>
              <a:spLocks noChangeShapeType="1"/>
            </p:cNvSpPr>
            <p:nvPr/>
          </p:nvSpPr>
          <p:spPr bwMode="auto">
            <a:xfrm flipH="1" flipV="1">
              <a:off x="3588" y="2265"/>
              <a:ext cx="2" cy="241"/>
            </a:xfrm>
            <a:prstGeom prst="line">
              <a:avLst/>
            </a:prstGeom>
            <a:noFill/>
            <a:ln w="39688">
              <a:solidFill>
                <a:srgbClr val="000000"/>
              </a:solidFill>
              <a:round/>
              <a:headEnd/>
              <a:tailEnd/>
            </a:ln>
          </p:spPr>
          <p:txBody>
            <a:bodyPr/>
            <a:lstStyle/>
            <a:p>
              <a:endParaRPr lang="en-US"/>
            </a:p>
          </p:txBody>
        </p:sp>
        <p:sp>
          <p:nvSpPr>
            <p:cNvPr id="98" name="Freeform 96"/>
            <p:cNvSpPr>
              <a:spLocks/>
            </p:cNvSpPr>
            <p:nvPr/>
          </p:nvSpPr>
          <p:spPr bwMode="auto">
            <a:xfrm>
              <a:off x="3558" y="2384"/>
              <a:ext cx="61" cy="50"/>
            </a:xfrm>
            <a:custGeom>
              <a:avLst/>
              <a:gdLst>
                <a:gd name="T0" fmla="*/ 61 w 61"/>
                <a:gd name="T1" fmla="*/ 25 h 50"/>
                <a:gd name="T2" fmla="*/ 60 w 61"/>
                <a:gd name="T3" fmla="*/ 32 h 50"/>
                <a:gd name="T4" fmla="*/ 56 w 61"/>
                <a:gd name="T5" fmla="*/ 39 h 50"/>
                <a:gd name="T6" fmla="*/ 50 w 61"/>
                <a:gd name="T7" fmla="*/ 44 h 50"/>
                <a:gd name="T8" fmla="*/ 43 w 61"/>
                <a:gd name="T9" fmla="*/ 48 h 50"/>
                <a:gd name="T10" fmla="*/ 35 w 61"/>
                <a:gd name="T11" fmla="*/ 50 h 50"/>
                <a:gd name="T12" fmla="*/ 26 w 61"/>
                <a:gd name="T13" fmla="*/ 50 h 50"/>
                <a:gd name="T14" fmla="*/ 18 w 61"/>
                <a:gd name="T15" fmla="*/ 48 h 50"/>
                <a:gd name="T16" fmla="*/ 11 w 61"/>
                <a:gd name="T17" fmla="*/ 44 h 50"/>
                <a:gd name="T18" fmla="*/ 5 w 61"/>
                <a:gd name="T19" fmla="*/ 39 h 50"/>
                <a:gd name="T20" fmla="*/ 1 w 61"/>
                <a:gd name="T21" fmla="*/ 32 h 50"/>
                <a:gd name="T22" fmla="*/ 0 w 61"/>
                <a:gd name="T23" fmla="*/ 25 h 50"/>
                <a:gd name="T24" fmla="*/ 1 w 61"/>
                <a:gd name="T25" fmla="*/ 18 h 50"/>
                <a:gd name="T26" fmla="*/ 5 w 61"/>
                <a:gd name="T27" fmla="*/ 12 h 50"/>
                <a:gd name="T28" fmla="*/ 11 w 61"/>
                <a:gd name="T29" fmla="*/ 7 h 50"/>
                <a:gd name="T30" fmla="*/ 18 w 61"/>
                <a:gd name="T31" fmla="*/ 3 h 50"/>
                <a:gd name="T32" fmla="*/ 26 w 61"/>
                <a:gd name="T33" fmla="*/ 0 h 50"/>
                <a:gd name="T34" fmla="*/ 35 w 61"/>
                <a:gd name="T35" fmla="*/ 0 h 50"/>
                <a:gd name="T36" fmla="*/ 43 w 61"/>
                <a:gd name="T37" fmla="*/ 3 h 50"/>
                <a:gd name="T38" fmla="*/ 50 w 61"/>
                <a:gd name="T39" fmla="*/ 7 h 50"/>
                <a:gd name="T40" fmla="*/ 56 w 61"/>
                <a:gd name="T41" fmla="*/ 12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6" y="39"/>
                  </a:lnTo>
                  <a:lnTo>
                    <a:pt x="50" y="44"/>
                  </a:lnTo>
                  <a:lnTo>
                    <a:pt x="43" y="48"/>
                  </a:lnTo>
                  <a:lnTo>
                    <a:pt x="35" y="50"/>
                  </a:lnTo>
                  <a:lnTo>
                    <a:pt x="26" y="50"/>
                  </a:lnTo>
                  <a:lnTo>
                    <a:pt x="18" y="48"/>
                  </a:lnTo>
                  <a:lnTo>
                    <a:pt x="11" y="44"/>
                  </a:lnTo>
                  <a:lnTo>
                    <a:pt x="5" y="39"/>
                  </a:lnTo>
                  <a:lnTo>
                    <a:pt x="1" y="32"/>
                  </a:lnTo>
                  <a:lnTo>
                    <a:pt x="0" y="25"/>
                  </a:lnTo>
                  <a:lnTo>
                    <a:pt x="1" y="18"/>
                  </a:lnTo>
                  <a:lnTo>
                    <a:pt x="5" y="12"/>
                  </a:lnTo>
                  <a:lnTo>
                    <a:pt x="11" y="7"/>
                  </a:lnTo>
                  <a:lnTo>
                    <a:pt x="18" y="3"/>
                  </a:lnTo>
                  <a:lnTo>
                    <a:pt x="26" y="0"/>
                  </a:lnTo>
                  <a:lnTo>
                    <a:pt x="35" y="0"/>
                  </a:lnTo>
                  <a:lnTo>
                    <a:pt x="43" y="3"/>
                  </a:lnTo>
                  <a:lnTo>
                    <a:pt x="50" y="7"/>
                  </a:lnTo>
                  <a:lnTo>
                    <a:pt x="56" y="12"/>
                  </a:lnTo>
                  <a:lnTo>
                    <a:pt x="60" y="18"/>
                  </a:lnTo>
                  <a:lnTo>
                    <a:pt x="61" y="25"/>
                  </a:lnTo>
                  <a:close/>
                </a:path>
              </a:pathLst>
            </a:custGeom>
            <a:solidFill>
              <a:srgbClr val="000000"/>
            </a:solidFill>
            <a:ln w="39688">
              <a:solidFill>
                <a:srgbClr val="000000"/>
              </a:solidFill>
              <a:round/>
              <a:headEnd/>
              <a:tailEnd/>
            </a:ln>
          </p:spPr>
          <p:txBody>
            <a:bodyPr/>
            <a:lstStyle/>
            <a:p>
              <a:endParaRPr lang="en-US"/>
            </a:p>
          </p:txBody>
        </p:sp>
        <p:sp>
          <p:nvSpPr>
            <p:cNvPr id="99" name="Freeform 97"/>
            <p:cNvSpPr>
              <a:spLocks/>
            </p:cNvSpPr>
            <p:nvPr/>
          </p:nvSpPr>
          <p:spPr bwMode="auto">
            <a:xfrm>
              <a:off x="3558" y="2384"/>
              <a:ext cx="61" cy="50"/>
            </a:xfrm>
            <a:custGeom>
              <a:avLst/>
              <a:gdLst>
                <a:gd name="T0" fmla="*/ 61 w 61"/>
                <a:gd name="T1" fmla="*/ 25 h 50"/>
                <a:gd name="T2" fmla="*/ 60 w 61"/>
                <a:gd name="T3" fmla="*/ 32 h 50"/>
                <a:gd name="T4" fmla="*/ 56 w 61"/>
                <a:gd name="T5" fmla="*/ 39 h 50"/>
                <a:gd name="T6" fmla="*/ 50 w 61"/>
                <a:gd name="T7" fmla="*/ 44 h 50"/>
                <a:gd name="T8" fmla="*/ 43 w 61"/>
                <a:gd name="T9" fmla="*/ 48 h 50"/>
                <a:gd name="T10" fmla="*/ 35 w 61"/>
                <a:gd name="T11" fmla="*/ 50 h 50"/>
                <a:gd name="T12" fmla="*/ 26 w 61"/>
                <a:gd name="T13" fmla="*/ 50 h 50"/>
                <a:gd name="T14" fmla="*/ 18 w 61"/>
                <a:gd name="T15" fmla="*/ 48 h 50"/>
                <a:gd name="T16" fmla="*/ 11 w 61"/>
                <a:gd name="T17" fmla="*/ 44 h 50"/>
                <a:gd name="T18" fmla="*/ 5 w 61"/>
                <a:gd name="T19" fmla="*/ 39 h 50"/>
                <a:gd name="T20" fmla="*/ 1 w 61"/>
                <a:gd name="T21" fmla="*/ 32 h 50"/>
                <a:gd name="T22" fmla="*/ 0 w 61"/>
                <a:gd name="T23" fmla="*/ 25 h 50"/>
                <a:gd name="T24" fmla="*/ 1 w 61"/>
                <a:gd name="T25" fmla="*/ 18 h 50"/>
                <a:gd name="T26" fmla="*/ 5 w 61"/>
                <a:gd name="T27" fmla="*/ 12 h 50"/>
                <a:gd name="T28" fmla="*/ 11 w 61"/>
                <a:gd name="T29" fmla="*/ 7 h 50"/>
                <a:gd name="T30" fmla="*/ 18 w 61"/>
                <a:gd name="T31" fmla="*/ 3 h 50"/>
                <a:gd name="T32" fmla="*/ 26 w 61"/>
                <a:gd name="T33" fmla="*/ 0 h 50"/>
                <a:gd name="T34" fmla="*/ 35 w 61"/>
                <a:gd name="T35" fmla="*/ 0 h 50"/>
                <a:gd name="T36" fmla="*/ 43 w 61"/>
                <a:gd name="T37" fmla="*/ 3 h 50"/>
                <a:gd name="T38" fmla="*/ 50 w 61"/>
                <a:gd name="T39" fmla="*/ 7 h 50"/>
                <a:gd name="T40" fmla="*/ 56 w 61"/>
                <a:gd name="T41" fmla="*/ 12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6" y="39"/>
                  </a:lnTo>
                  <a:lnTo>
                    <a:pt x="50" y="44"/>
                  </a:lnTo>
                  <a:lnTo>
                    <a:pt x="43" y="48"/>
                  </a:lnTo>
                  <a:lnTo>
                    <a:pt x="35" y="50"/>
                  </a:lnTo>
                  <a:lnTo>
                    <a:pt x="26" y="50"/>
                  </a:lnTo>
                  <a:lnTo>
                    <a:pt x="18" y="48"/>
                  </a:lnTo>
                  <a:lnTo>
                    <a:pt x="11" y="44"/>
                  </a:lnTo>
                  <a:lnTo>
                    <a:pt x="5" y="39"/>
                  </a:lnTo>
                  <a:lnTo>
                    <a:pt x="1" y="32"/>
                  </a:lnTo>
                  <a:lnTo>
                    <a:pt x="0" y="25"/>
                  </a:lnTo>
                  <a:lnTo>
                    <a:pt x="1" y="18"/>
                  </a:lnTo>
                  <a:lnTo>
                    <a:pt x="5" y="12"/>
                  </a:lnTo>
                  <a:lnTo>
                    <a:pt x="11" y="7"/>
                  </a:lnTo>
                  <a:lnTo>
                    <a:pt x="18" y="3"/>
                  </a:lnTo>
                  <a:lnTo>
                    <a:pt x="26" y="0"/>
                  </a:lnTo>
                  <a:lnTo>
                    <a:pt x="35" y="0"/>
                  </a:lnTo>
                  <a:lnTo>
                    <a:pt x="43" y="3"/>
                  </a:lnTo>
                  <a:lnTo>
                    <a:pt x="50" y="7"/>
                  </a:lnTo>
                  <a:lnTo>
                    <a:pt x="56" y="12"/>
                  </a:lnTo>
                  <a:lnTo>
                    <a:pt x="60" y="18"/>
                  </a:lnTo>
                  <a:lnTo>
                    <a:pt x="61" y="25"/>
                  </a:lnTo>
                </a:path>
              </a:pathLst>
            </a:custGeom>
            <a:noFill/>
            <a:ln w="39688">
              <a:solidFill>
                <a:srgbClr val="000000"/>
              </a:solidFill>
              <a:round/>
              <a:headEnd/>
              <a:tailEnd/>
            </a:ln>
          </p:spPr>
          <p:txBody>
            <a:bodyPr/>
            <a:lstStyle/>
            <a:p>
              <a:endParaRPr lang="en-US"/>
            </a:p>
          </p:txBody>
        </p:sp>
        <p:sp>
          <p:nvSpPr>
            <p:cNvPr id="100" name="Freeform 98"/>
            <p:cNvSpPr>
              <a:spLocks/>
            </p:cNvSpPr>
            <p:nvPr/>
          </p:nvSpPr>
          <p:spPr bwMode="auto">
            <a:xfrm>
              <a:off x="3658" y="2447"/>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9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9 w 59"/>
                <a:gd name="T29" fmla="*/ 7 h 50"/>
                <a:gd name="T30" fmla="*/ 17 w 59"/>
                <a:gd name="T31" fmla="*/ 2 h 50"/>
                <a:gd name="T32" fmla="*/ 26 w 59"/>
                <a:gd name="T33" fmla="*/ 0 h 50"/>
                <a:gd name="T34" fmla="*/ 33 w 59"/>
                <a:gd name="T35" fmla="*/ 0 h 50"/>
                <a:gd name="T36" fmla="*/ 42 w 59"/>
                <a:gd name="T37" fmla="*/ 2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9" y="44"/>
                  </a:lnTo>
                  <a:lnTo>
                    <a:pt x="5" y="39"/>
                  </a:lnTo>
                  <a:lnTo>
                    <a:pt x="1" y="32"/>
                  </a:lnTo>
                  <a:lnTo>
                    <a:pt x="0" y="25"/>
                  </a:lnTo>
                  <a:lnTo>
                    <a:pt x="1" y="18"/>
                  </a:lnTo>
                  <a:lnTo>
                    <a:pt x="5" y="12"/>
                  </a:lnTo>
                  <a:lnTo>
                    <a:pt x="9" y="7"/>
                  </a:lnTo>
                  <a:lnTo>
                    <a:pt x="17" y="2"/>
                  </a:lnTo>
                  <a:lnTo>
                    <a:pt x="26" y="0"/>
                  </a:lnTo>
                  <a:lnTo>
                    <a:pt x="33" y="0"/>
                  </a:lnTo>
                  <a:lnTo>
                    <a:pt x="42" y="2"/>
                  </a:lnTo>
                  <a:lnTo>
                    <a:pt x="49" y="7"/>
                  </a:lnTo>
                  <a:lnTo>
                    <a:pt x="54" y="12"/>
                  </a:lnTo>
                  <a:lnTo>
                    <a:pt x="58" y="18"/>
                  </a:lnTo>
                  <a:lnTo>
                    <a:pt x="59" y="25"/>
                  </a:lnTo>
                  <a:close/>
                </a:path>
              </a:pathLst>
            </a:custGeom>
            <a:solidFill>
              <a:srgbClr val="000000"/>
            </a:solidFill>
            <a:ln w="39688">
              <a:solidFill>
                <a:srgbClr val="000000"/>
              </a:solidFill>
              <a:round/>
              <a:headEnd/>
              <a:tailEnd/>
            </a:ln>
          </p:spPr>
          <p:txBody>
            <a:bodyPr/>
            <a:lstStyle/>
            <a:p>
              <a:endParaRPr lang="en-US"/>
            </a:p>
          </p:txBody>
        </p:sp>
        <p:sp>
          <p:nvSpPr>
            <p:cNvPr id="101" name="Freeform 99"/>
            <p:cNvSpPr>
              <a:spLocks/>
            </p:cNvSpPr>
            <p:nvPr/>
          </p:nvSpPr>
          <p:spPr bwMode="auto">
            <a:xfrm>
              <a:off x="3658" y="2447"/>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9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9 w 59"/>
                <a:gd name="T29" fmla="*/ 7 h 50"/>
                <a:gd name="T30" fmla="*/ 17 w 59"/>
                <a:gd name="T31" fmla="*/ 2 h 50"/>
                <a:gd name="T32" fmla="*/ 26 w 59"/>
                <a:gd name="T33" fmla="*/ 0 h 50"/>
                <a:gd name="T34" fmla="*/ 33 w 59"/>
                <a:gd name="T35" fmla="*/ 0 h 50"/>
                <a:gd name="T36" fmla="*/ 42 w 59"/>
                <a:gd name="T37" fmla="*/ 2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9" y="44"/>
                  </a:lnTo>
                  <a:lnTo>
                    <a:pt x="5" y="39"/>
                  </a:lnTo>
                  <a:lnTo>
                    <a:pt x="1" y="32"/>
                  </a:lnTo>
                  <a:lnTo>
                    <a:pt x="0" y="25"/>
                  </a:lnTo>
                  <a:lnTo>
                    <a:pt x="1" y="18"/>
                  </a:lnTo>
                  <a:lnTo>
                    <a:pt x="5" y="12"/>
                  </a:lnTo>
                  <a:lnTo>
                    <a:pt x="9" y="7"/>
                  </a:lnTo>
                  <a:lnTo>
                    <a:pt x="17" y="2"/>
                  </a:lnTo>
                  <a:lnTo>
                    <a:pt x="26" y="0"/>
                  </a:lnTo>
                  <a:lnTo>
                    <a:pt x="33" y="0"/>
                  </a:lnTo>
                  <a:lnTo>
                    <a:pt x="42" y="2"/>
                  </a:lnTo>
                  <a:lnTo>
                    <a:pt x="49" y="7"/>
                  </a:lnTo>
                  <a:lnTo>
                    <a:pt x="54" y="12"/>
                  </a:lnTo>
                  <a:lnTo>
                    <a:pt x="58" y="18"/>
                  </a:lnTo>
                  <a:lnTo>
                    <a:pt x="59" y="25"/>
                  </a:lnTo>
                </a:path>
              </a:pathLst>
            </a:custGeom>
            <a:noFill/>
            <a:ln w="39688">
              <a:solidFill>
                <a:srgbClr val="000000"/>
              </a:solidFill>
              <a:round/>
              <a:headEnd/>
              <a:tailEnd/>
            </a:ln>
          </p:spPr>
          <p:txBody>
            <a:bodyPr/>
            <a:lstStyle/>
            <a:p>
              <a:endParaRPr lang="en-US"/>
            </a:p>
          </p:txBody>
        </p:sp>
        <p:sp>
          <p:nvSpPr>
            <p:cNvPr id="102" name="Freeform 100"/>
            <p:cNvSpPr>
              <a:spLocks/>
            </p:cNvSpPr>
            <p:nvPr/>
          </p:nvSpPr>
          <p:spPr bwMode="auto">
            <a:xfrm>
              <a:off x="3697" y="3010"/>
              <a:ext cx="72" cy="19"/>
            </a:xfrm>
            <a:custGeom>
              <a:avLst/>
              <a:gdLst>
                <a:gd name="T0" fmla="*/ 0 w 72"/>
                <a:gd name="T1" fmla="*/ 19 h 19"/>
                <a:gd name="T2" fmla="*/ 20 w 72"/>
                <a:gd name="T3" fmla="*/ 17 h 19"/>
                <a:gd name="T4" fmla="*/ 38 w 72"/>
                <a:gd name="T5" fmla="*/ 13 h 19"/>
                <a:gd name="T6" fmla="*/ 56 w 72"/>
                <a:gd name="T7" fmla="*/ 8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8" y="13"/>
                  </a:lnTo>
                  <a:lnTo>
                    <a:pt x="56" y="8"/>
                  </a:lnTo>
                  <a:lnTo>
                    <a:pt x="72" y="0"/>
                  </a:lnTo>
                </a:path>
              </a:pathLst>
            </a:custGeom>
            <a:noFill/>
            <a:ln w="30163">
              <a:solidFill>
                <a:srgbClr val="000000"/>
              </a:solidFill>
              <a:round/>
              <a:headEnd/>
              <a:tailEnd/>
            </a:ln>
          </p:spPr>
          <p:txBody>
            <a:bodyPr/>
            <a:lstStyle/>
            <a:p>
              <a:endParaRPr lang="en-US"/>
            </a:p>
          </p:txBody>
        </p:sp>
        <p:sp>
          <p:nvSpPr>
            <p:cNvPr id="103" name="Freeform 101"/>
            <p:cNvSpPr>
              <a:spLocks/>
            </p:cNvSpPr>
            <p:nvPr/>
          </p:nvSpPr>
          <p:spPr bwMode="auto">
            <a:xfrm>
              <a:off x="3701" y="3013"/>
              <a:ext cx="66" cy="135"/>
            </a:xfrm>
            <a:custGeom>
              <a:avLst/>
              <a:gdLst>
                <a:gd name="T0" fmla="*/ 0 w 66"/>
                <a:gd name="T1" fmla="*/ 135 h 135"/>
                <a:gd name="T2" fmla="*/ 12 w 66"/>
                <a:gd name="T3" fmla="*/ 124 h 135"/>
                <a:gd name="T4" fmla="*/ 23 w 66"/>
                <a:gd name="T5" fmla="*/ 112 h 135"/>
                <a:gd name="T6" fmla="*/ 34 w 66"/>
                <a:gd name="T7" fmla="*/ 99 h 135"/>
                <a:gd name="T8" fmla="*/ 43 w 66"/>
                <a:gd name="T9" fmla="*/ 83 h 135"/>
                <a:gd name="T10" fmla="*/ 52 w 66"/>
                <a:gd name="T11" fmla="*/ 68 h 135"/>
                <a:gd name="T12" fmla="*/ 58 w 66"/>
                <a:gd name="T13" fmla="*/ 52 h 135"/>
                <a:gd name="T14" fmla="*/ 62 w 66"/>
                <a:gd name="T15" fmla="*/ 35 h 135"/>
                <a:gd name="T16" fmla="*/ 65 w 66"/>
                <a:gd name="T17" fmla="*/ 17 h 135"/>
                <a:gd name="T18" fmla="*/ 66 w 66"/>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135"/>
                <a:gd name="T32" fmla="*/ 66 w 66"/>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135">
                  <a:moveTo>
                    <a:pt x="0" y="135"/>
                  </a:moveTo>
                  <a:lnTo>
                    <a:pt x="12" y="124"/>
                  </a:lnTo>
                  <a:lnTo>
                    <a:pt x="23" y="112"/>
                  </a:lnTo>
                  <a:lnTo>
                    <a:pt x="34" y="99"/>
                  </a:lnTo>
                  <a:lnTo>
                    <a:pt x="43" y="83"/>
                  </a:lnTo>
                  <a:lnTo>
                    <a:pt x="52" y="68"/>
                  </a:lnTo>
                  <a:lnTo>
                    <a:pt x="58" y="52"/>
                  </a:lnTo>
                  <a:lnTo>
                    <a:pt x="62" y="35"/>
                  </a:lnTo>
                  <a:lnTo>
                    <a:pt x="65" y="17"/>
                  </a:lnTo>
                  <a:lnTo>
                    <a:pt x="66" y="0"/>
                  </a:lnTo>
                </a:path>
              </a:pathLst>
            </a:custGeom>
            <a:noFill/>
            <a:ln w="30163">
              <a:solidFill>
                <a:srgbClr val="000000"/>
              </a:solidFill>
              <a:round/>
              <a:headEnd/>
              <a:tailEnd/>
            </a:ln>
          </p:spPr>
          <p:txBody>
            <a:bodyPr/>
            <a:lstStyle/>
            <a:p>
              <a:endParaRPr lang="en-US"/>
            </a:p>
          </p:txBody>
        </p:sp>
        <p:sp>
          <p:nvSpPr>
            <p:cNvPr id="104" name="Freeform 102"/>
            <p:cNvSpPr>
              <a:spLocks/>
            </p:cNvSpPr>
            <p:nvPr/>
          </p:nvSpPr>
          <p:spPr bwMode="auto">
            <a:xfrm>
              <a:off x="3623" y="3012"/>
              <a:ext cx="72" cy="17"/>
            </a:xfrm>
            <a:custGeom>
              <a:avLst/>
              <a:gdLst>
                <a:gd name="T0" fmla="*/ 72 w 72"/>
                <a:gd name="T1" fmla="*/ 17 h 17"/>
                <a:gd name="T2" fmla="*/ 53 w 72"/>
                <a:gd name="T3" fmla="*/ 15 h 17"/>
                <a:gd name="T4" fmla="*/ 35 w 72"/>
                <a:gd name="T5" fmla="*/ 12 h 17"/>
                <a:gd name="T6" fmla="*/ 16 w 72"/>
                <a:gd name="T7" fmla="*/ 7 h 17"/>
                <a:gd name="T8" fmla="*/ 0 w 72"/>
                <a:gd name="T9" fmla="*/ 0 h 17"/>
                <a:gd name="T10" fmla="*/ 0 60000 65536"/>
                <a:gd name="T11" fmla="*/ 0 60000 65536"/>
                <a:gd name="T12" fmla="*/ 0 60000 65536"/>
                <a:gd name="T13" fmla="*/ 0 60000 65536"/>
                <a:gd name="T14" fmla="*/ 0 60000 65536"/>
                <a:gd name="T15" fmla="*/ 0 w 72"/>
                <a:gd name="T16" fmla="*/ 0 h 17"/>
                <a:gd name="T17" fmla="*/ 72 w 72"/>
                <a:gd name="T18" fmla="*/ 17 h 17"/>
              </a:gdLst>
              <a:ahLst/>
              <a:cxnLst>
                <a:cxn ang="T10">
                  <a:pos x="T0" y="T1"/>
                </a:cxn>
                <a:cxn ang="T11">
                  <a:pos x="T2" y="T3"/>
                </a:cxn>
                <a:cxn ang="T12">
                  <a:pos x="T4" y="T5"/>
                </a:cxn>
                <a:cxn ang="T13">
                  <a:pos x="T6" y="T7"/>
                </a:cxn>
                <a:cxn ang="T14">
                  <a:pos x="T8" y="T9"/>
                </a:cxn>
              </a:cxnLst>
              <a:rect l="T15" t="T16" r="T17" b="T18"/>
              <a:pathLst>
                <a:path w="72" h="17">
                  <a:moveTo>
                    <a:pt x="72" y="17"/>
                  </a:moveTo>
                  <a:lnTo>
                    <a:pt x="53" y="15"/>
                  </a:lnTo>
                  <a:lnTo>
                    <a:pt x="35" y="12"/>
                  </a:lnTo>
                  <a:lnTo>
                    <a:pt x="16" y="7"/>
                  </a:lnTo>
                  <a:lnTo>
                    <a:pt x="0" y="0"/>
                  </a:lnTo>
                </a:path>
              </a:pathLst>
            </a:custGeom>
            <a:noFill/>
            <a:ln w="30163">
              <a:solidFill>
                <a:srgbClr val="000000"/>
              </a:solidFill>
              <a:round/>
              <a:headEnd/>
              <a:tailEnd/>
            </a:ln>
          </p:spPr>
          <p:txBody>
            <a:bodyPr/>
            <a:lstStyle/>
            <a:p>
              <a:endParaRPr lang="en-US"/>
            </a:p>
          </p:txBody>
        </p:sp>
        <p:sp>
          <p:nvSpPr>
            <p:cNvPr id="105" name="Freeform 103"/>
            <p:cNvSpPr>
              <a:spLocks/>
            </p:cNvSpPr>
            <p:nvPr/>
          </p:nvSpPr>
          <p:spPr bwMode="auto">
            <a:xfrm>
              <a:off x="3623" y="3016"/>
              <a:ext cx="68" cy="135"/>
            </a:xfrm>
            <a:custGeom>
              <a:avLst/>
              <a:gdLst>
                <a:gd name="T0" fmla="*/ 68 w 68"/>
                <a:gd name="T1" fmla="*/ 135 h 135"/>
                <a:gd name="T2" fmla="*/ 56 w 68"/>
                <a:gd name="T3" fmla="*/ 125 h 135"/>
                <a:gd name="T4" fmla="*/ 43 w 68"/>
                <a:gd name="T5" fmla="*/ 112 h 135"/>
                <a:gd name="T6" fmla="*/ 32 w 68"/>
                <a:gd name="T7" fmla="*/ 99 h 135"/>
                <a:gd name="T8" fmla="*/ 23 w 68"/>
                <a:gd name="T9" fmla="*/ 85 h 135"/>
                <a:gd name="T10" fmla="*/ 16 w 68"/>
                <a:gd name="T11" fmla="*/ 69 h 135"/>
                <a:gd name="T12" fmla="*/ 9 w 68"/>
                <a:gd name="T13" fmla="*/ 53 h 135"/>
                <a:gd name="T14" fmla="*/ 5 w 68"/>
                <a:gd name="T15" fmla="*/ 35 h 135"/>
                <a:gd name="T16" fmla="*/ 1 w 68"/>
                <a:gd name="T17" fmla="*/ 17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6" y="125"/>
                  </a:lnTo>
                  <a:lnTo>
                    <a:pt x="43" y="112"/>
                  </a:lnTo>
                  <a:lnTo>
                    <a:pt x="32" y="99"/>
                  </a:lnTo>
                  <a:lnTo>
                    <a:pt x="23" y="85"/>
                  </a:lnTo>
                  <a:lnTo>
                    <a:pt x="16" y="69"/>
                  </a:lnTo>
                  <a:lnTo>
                    <a:pt x="9" y="53"/>
                  </a:lnTo>
                  <a:lnTo>
                    <a:pt x="5" y="35"/>
                  </a:lnTo>
                  <a:lnTo>
                    <a:pt x="1" y="17"/>
                  </a:lnTo>
                  <a:lnTo>
                    <a:pt x="0" y="0"/>
                  </a:lnTo>
                </a:path>
              </a:pathLst>
            </a:custGeom>
            <a:noFill/>
            <a:ln w="30163">
              <a:solidFill>
                <a:srgbClr val="000000"/>
              </a:solidFill>
              <a:round/>
              <a:headEnd/>
              <a:tailEnd/>
            </a:ln>
          </p:spPr>
          <p:txBody>
            <a:bodyPr/>
            <a:lstStyle/>
            <a:p>
              <a:endParaRPr lang="en-US"/>
            </a:p>
          </p:txBody>
        </p:sp>
        <p:sp>
          <p:nvSpPr>
            <p:cNvPr id="106" name="Line 104"/>
            <p:cNvSpPr>
              <a:spLocks noChangeShapeType="1"/>
            </p:cNvSpPr>
            <p:nvPr/>
          </p:nvSpPr>
          <p:spPr bwMode="auto">
            <a:xfrm>
              <a:off x="3744" y="2960"/>
              <a:ext cx="1" cy="57"/>
            </a:xfrm>
            <a:prstGeom prst="line">
              <a:avLst/>
            </a:prstGeom>
            <a:noFill/>
            <a:ln w="30163">
              <a:solidFill>
                <a:srgbClr val="000000"/>
              </a:solidFill>
              <a:round/>
              <a:headEnd/>
              <a:tailEnd/>
            </a:ln>
          </p:spPr>
          <p:txBody>
            <a:bodyPr/>
            <a:lstStyle/>
            <a:p>
              <a:endParaRPr lang="en-US"/>
            </a:p>
          </p:txBody>
        </p:sp>
        <p:sp>
          <p:nvSpPr>
            <p:cNvPr id="107" name="Line 105"/>
            <p:cNvSpPr>
              <a:spLocks noChangeShapeType="1"/>
            </p:cNvSpPr>
            <p:nvPr/>
          </p:nvSpPr>
          <p:spPr bwMode="auto">
            <a:xfrm>
              <a:off x="3639" y="2953"/>
              <a:ext cx="1" cy="64"/>
            </a:xfrm>
            <a:prstGeom prst="line">
              <a:avLst/>
            </a:prstGeom>
            <a:noFill/>
            <a:ln w="30163">
              <a:solidFill>
                <a:srgbClr val="000000"/>
              </a:solidFill>
              <a:round/>
              <a:headEnd/>
              <a:tailEnd/>
            </a:ln>
          </p:spPr>
          <p:txBody>
            <a:bodyPr/>
            <a:lstStyle/>
            <a:p>
              <a:endParaRPr lang="en-US"/>
            </a:p>
          </p:txBody>
        </p:sp>
        <p:sp>
          <p:nvSpPr>
            <p:cNvPr id="108" name="Line 106"/>
            <p:cNvSpPr>
              <a:spLocks noChangeShapeType="1"/>
            </p:cNvSpPr>
            <p:nvPr/>
          </p:nvSpPr>
          <p:spPr bwMode="auto">
            <a:xfrm>
              <a:off x="3697" y="3154"/>
              <a:ext cx="1" cy="35"/>
            </a:xfrm>
            <a:prstGeom prst="line">
              <a:avLst/>
            </a:prstGeom>
            <a:noFill/>
            <a:ln w="30163">
              <a:solidFill>
                <a:srgbClr val="000000"/>
              </a:solidFill>
              <a:round/>
              <a:headEnd/>
              <a:tailEnd/>
            </a:ln>
          </p:spPr>
          <p:txBody>
            <a:bodyPr/>
            <a:lstStyle/>
            <a:p>
              <a:endParaRPr lang="en-US"/>
            </a:p>
          </p:txBody>
        </p:sp>
        <p:sp>
          <p:nvSpPr>
            <p:cNvPr id="109" name="Freeform 107"/>
            <p:cNvSpPr>
              <a:spLocks/>
            </p:cNvSpPr>
            <p:nvPr/>
          </p:nvSpPr>
          <p:spPr bwMode="auto">
            <a:xfrm>
              <a:off x="3700" y="2977"/>
              <a:ext cx="71" cy="18"/>
            </a:xfrm>
            <a:custGeom>
              <a:avLst/>
              <a:gdLst>
                <a:gd name="T0" fmla="*/ 0 w 71"/>
                <a:gd name="T1" fmla="*/ 18 h 18"/>
                <a:gd name="T2" fmla="*/ 18 w 71"/>
                <a:gd name="T3" fmla="*/ 16 h 18"/>
                <a:gd name="T4" fmla="*/ 37 w 71"/>
                <a:gd name="T5" fmla="*/ 12 h 18"/>
                <a:gd name="T6" fmla="*/ 55 w 71"/>
                <a:gd name="T7" fmla="*/ 7 h 18"/>
                <a:gd name="T8" fmla="*/ 71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0" y="18"/>
                  </a:moveTo>
                  <a:lnTo>
                    <a:pt x="18" y="16"/>
                  </a:lnTo>
                  <a:lnTo>
                    <a:pt x="37" y="12"/>
                  </a:lnTo>
                  <a:lnTo>
                    <a:pt x="55" y="7"/>
                  </a:lnTo>
                  <a:lnTo>
                    <a:pt x="71" y="0"/>
                  </a:lnTo>
                </a:path>
              </a:pathLst>
            </a:custGeom>
            <a:noFill/>
            <a:ln w="30163">
              <a:solidFill>
                <a:srgbClr val="000000"/>
              </a:solidFill>
              <a:round/>
              <a:headEnd/>
              <a:tailEnd/>
            </a:ln>
          </p:spPr>
          <p:txBody>
            <a:bodyPr/>
            <a:lstStyle/>
            <a:p>
              <a:endParaRPr lang="en-US"/>
            </a:p>
          </p:txBody>
        </p:sp>
        <p:sp>
          <p:nvSpPr>
            <p:cNvPr id="110" name="Freeform 108"/>
            <p:cNvSpPr>
              <a:spLocks/>
            </p:cNvSpPr>
            <p:nvPr/>
          </p:nvSpPr>
          <p:spPr bwMode="auto">
            <a:xfrm>
              <a:off x="3624" y="2979"/>
              <a:ext cx="72" cy="18"/>
            </a:xfrm>
            <a:custGeom>
              <a:avLst/>
              <a:gdLst>
                <a:gd name="T0" fmla="*/ 72 w 72"/>
                <a:gd name="T1" fmla="*/ 18 h 18"/>
                <a:gd name="T2" fmla="*/ 52 w 72"/>
                <a:gd name="T3" fmla="*/ 16 h 18"/>
                <a:gd name="T4" fmla="*/ 34 w 72"/>
                <a:gd name="T5" fmla="*/ 12 h 18"/>
                <a:gd name="T6" fmla="*/ 16 w 72"/>
                <a:gd name="T7" fmla="*/ 7 h 18"/>
                <a:gd name="T8" fmla="*/ 0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72" y="18"/>
                  </a:moveTo>
                  <a:lnTo>
                    <a:pt x="52" y="16"/>
                  </a:lnTo>
                  <a:lnTo>
                    <a:pt x="34" y="12"/>
                  </a:lnTo>
                  <a:lnTo>
                    <a:pt x="16" y="7"/>
                  </a:lnTo>
                  <a:lnTo>
                    <a:pt x="0" y="0"/>
                  </a:lnTo>
                </a:path>
              </a:pathLst>
            </a:custGeom>
            <a:noFill/>
            <a:ln w="30163">
              <a:solidFill>
                <a:srgbClr val="000000"/>
              </a:solidFill>
              <a:round/>
              <a:headEnd/>
              <a:tailEnd/>
            </a:ln>
          </p:spPr>
          <p:txBody>
            <a:bodyPr/>
            <a:lstStyle/>
            <a:p>
              <a:endParaRPr lang="en-US"/>
            </a:p>
          </p:txBody>
        </p:sp>
        <p:sp>
          <p:nvSpPr>
            <p:cNvPr id="111" name="Line 109"/>
            <p:cNvSpPr>
              <a:spLocks noChangeShapeType="1"/>
            </p:cNvSpPr>
            <p:nvPr/>
          </p:nvSpPr>
          <p:spPr bwMode="auto">
            <a:xfrm>
              <a:off x="3554" y="2919"/>
              <a:ext cx="185" cy="1"/>
            </a:xfrm>
            <a:prstGeom prst="line">
              <a:avLst/>
            </a:prstGeom>
            <a:noFill/>
            <a:ln w="26988">
              <a:solidFill>
                <a:srgbClr val="000000"/>
              </a:solidFill>
              <a:round/>
              <a:headEnd/>
              <a:tailEnd/>
            </a:ln>
          </p:spPr>
          <p:txBody>
            <a:bodyPr/>
            <a:lstStyle/>
            <a:p>
              <a:endParaRPr lang="en-US"/>
            </a:p>
          </p:txBody>
        </p:sp>
        <p:sp>
          <p:nvSpPr>
            <p:cNvPr id="112" name="Line 110"/>
            <p:cNvSpPr>
              <a:spLocks noChangeShapeType="1"/>
            </p:cNvSpPr>
            <p:nvPr/>
          </p:nvSpPr>
          <p:spPr bwMode="auto">
            <a:xfrm flipV="1">
              <a:off x="3637" y="2849"/>
              <a:ext cx="1" cy="96"/>
            </a:xfrm>
            <a:prstGeom prst="line">
              <a:avLst/>
            </a:prstGeom>
            <a:noFill/>
            <a:ln w="39688">
              <a:solidFill>
                <a:srgbClr val="000000"/>
              </a:solidFill>
              <a:round/>
              <a:headEnd/>
              <a:tailEnd/>
            </a:ln>
          </p:spPr>
          <p:txBody>
            <a:bodyPr/>
            <a:lstStyle/>
            <a:p>
              <a:endParaRPr lang="en-US"/>
            </a:p>
          </p:txBody>
        </p:sp>
        <p:sp>
          <p:nvSpPr>
            <p:cNvPr id="113" name="Line 111"/>
            <p:cNvSpPr>
              <a:spLocks noChangeShapeType="1"/>
            </p:cNvSpPr>
            <p:nvPr/>
          </p:nvSpPr>
          <p:spPr bwMode="auto">
            <a:xfrm>
              <a:off x="3553" y="2851"/>
              <a:ext cx="86" cy="1"/>
            </a:xfrm>
            <a:prstGeom prst="line">
              <a:avLst/>
            </a:prstGeom>
            <a:noFill/>
            <a:ln w="26988">
              <a:solidFill>
                <a:srgbClr val="000000"/>
              </a:solidFill>
              <a:round/>
              <a:headEnd/>
              <a:tailEnd/>
            </a:ln>
          </p:spPr>
          <p:txBody>
            <a:bodyPr/>
            <a:lstStyle/>
            <a:p>
              <a:endParaRPr lang="en-US"/>
            </a:p>
          </p:txBody>
        </p:sp>
        <p:sp>
          <p:nvSpPr>
            <p:cNvPr id="114" name="Freeform 112"/>
            <p:cNvSpPr>
              <a:spLocks/>
            </p:cNvSpPr>
            <p:nvPr/>
          </p:nvSpPr>
          <p:spPr bwMode="auto">
            <a:xfrm>
              <a:off x="3606" y="2822"/>
              <a:ext cx="61" cy="50"/>
            </a:xfrm>
            <a:custGeom>
              <a:avLst/>
              <a:gdLst>
                <a:gd name="T0" fmla="*/ 61 w 61"/>
                <a:gd name="T1" fmla="*/ 25 h 50"/>
                <a:gd name="T2" fmla="*/ 60 w 61"/>
                <a:gd name="T3" fmla="*/ 32 h 50"/>
                <a:gd name="T4" fmla="*/ 57 w 61"/>
                <a:gd name="T5" fmla="*/ 38 h 50"/>
                <a:gd name="T6" fmla="*/ 50 w 61"/>
                <a:gd name="T7" fmla="*/ 43 h 50"/>
                <a:gd name="T8" fmla="*/ 43 w 61"/>
                <a:gd name="T9" fmla="*/ 47 h 50"/>
                <a:gd name="T10" fmla="*/ 36 w 61"/>
                <a:gd name="T11" fmla="*/ 50 h 50"/>
                <a:gd name="T12" fmla="*/ 26 w 61"/>
                <a:gd name="T13" fmla="*/ 50 h 50"/>
                <a:gd name="T14" fmla="*/ 18 w 61"/>
                <a:gd name="T15" fmla="*/ 47 h 50"/>
                <a:gd name="T16" fmla="*/ 11 w 61"/>
                <a:gd name="T17" fmla="*/ 43 h 50"/>
                <a:gd name="T18" fmla="*/ 5 w 61"/>
                <a:gd name="T19" fmla="*/ 38 h 50"/>
                <a:gd name="T20" fmla="*/ 1 w 61"/>
                <a:gd name="T21" fmla="*/ 32 h 50"/>
                <a:gd name="T22" fmla="*/ 0 w 61"/>
                <a:gd name="T23" fmla="*/ 25 h 50"/>
                <a:gd name="T24" fmla="*/ 1 w 61"/>
                <a:gd name="T25" fmla="*/ 18 h 50"/>
                <a:gd name="T26" fmla="*/ 5 w 61"/>
                <a:gd name="T27" fmla="*/ 11 h 50"/>
                <a:gd name="T28" fmla="*/ 11 w 61"/>
                <a:gd name="T29" fmla="*/ 6 h 50"/>
                <a:gd name="T30" fmla="*/ 18 w 61"/>
                <a:gd name="T31" fmla="*/ 2 h 50"/>
                <a:gd name="T32" fmla="*/ 26 w 61"/>
                <a:gd name="T33" fmla="*/ 0 h 50"/>
                <a:gd name="T34" fmla="*/ 36 w 61"/>
                <a:gd name="T35" fmla="*/ 0 h 50"/>
                <a:gd name="T36" fmla="*/ 43 w 61"/>
                <a:gd name="T37" fmla="*/ 2 h 50"/>
                <a:gd name="T38" fmla="*/ 50 w 61"/>
                <a:gd name="T39" fmla="*/ 6 h 50"/>
                <a:gd name="T40" fmla="*/ 57 w 61"/>
                <a:gd name="T41" fmla="*/ 11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7" y="38"/>
                  </a:lnTo>
                  <a:lnTo>
                    <a:pt x="50" y="43"/>
                  </a:lnTo>
                  <a:lnTo>
                    <a:pt x="43" y="47"/>
                  </a:lnTo>
                  <a:lnTo>
                    <a:pt x="36" y="50"/>
                  </a:lnTo>
                  <a:lnTo>
                    <a:pt x="26" y="50"/>
                  </a:lnTo>
                  <a:lnTo>
                    <a:pt x="18" y="47"/>
                  </a:lnTo>
                  <a:lnTo>
                    <a:pt x="11" y="43"/>
                  </a:lnTo>
                  <a:lnTo>
                    <a:pt x="5" y="38"/>
                  </a:lnTo>
                  <a:lnTo>
                    <a:pt x="1" y="32"/>
                  </a:lnTo>
                  <a:lnTo>
                    <a:pt x="0" y="25"/>
                  </a:lnTo>
                  <a:lnTo>
                    <a:pt x="1" y="18"/>
                  </a:lnTo>
                  <a:lnTo>
                    <a:pt x="5" y="11"/>
                  </a:lnTo>
                  <a:lnTo>
                    <a:pt x="11" y="6"/>
                  </a:lnTo>
                  <a:lnTo>
                    <a:pt x="18" y="2"/>
                  </a:lnTo>
                  <a:lnTo>
                    <a:pt x="26" y="0"/>
                  </a:lnTo>
                  <a:lnTo>
                    <a:pt x="36" y="0"/>
                  </a:lnTo>
                  <a:lnTo>
                    <a:pt x="43" y="2"/>
                  </a:lnTo>
                  <a:lnTo>
                    <a:pt x="50" y="6"/>
                  </a:lnTo>
                  <a:lnTo>
                    <a:pt x="57" y="11"/>
                  </a:lnTo>
                  <a:lnTo>
                    <a:pt x="60" y="18"/>
                  </a:lnTo>
                  <a:lnTo>
                    <a:pt x="61" y="25"/>
                  </a:lnTo>
                  <a:close/>
                </a:path>
              </a:pathLst>
            </a:custGeom>
            <a:solidFill>
              <a:srgbClr val="000000"/>
            </a:solidFill>
            <a:ln w="39688">
              <a:solidFill>
                <a:srgbClr val="000000"/>
              </a:solidFill>
              <a:round/>
              <a:headEnd/>
              <a:tailEnd/>
            </a:ln>
          </p:spPr>
          <p:txBody>
            <a:bodyPr/>
            <a:lstStyle/>
            <a:p>
              <a:endParaRPr lang="en-US"/>
            </a:p>
          </p:txBody>
        </p:sp>
        <p:sp>
          <p:nvSpPr>
            <p:cNvPr id="115" name="Freeform 113"/>
            <p:cNvSpPr>
              <a:spLocks/>
            </p:cNvSpPr>
            <p:nvPr/>
          </p:nvSpPr>
          <p:spPr bwMode="auto">
            <a:xfrm>
              <a:off x="3606" y="2822"/>
              <a:ext cx="61" cy="50"/>
            </a:xfrm>
            <a:custGeom>
              <a:avLst/>
              <a:gdLst>
                <a:gd name="T0" fmla="*/ 61 w 61"/>
                <a:gd name="T1" fmla="*/ 25 h 50"/>
                <a:gd name="T2" fmla="*/ 60 w 61"/>
                <a:gd name="T3" fmla="*/ 32 h 50"/>
                <a:gd name="T4" fmla="*/ 57 w 61"/>
                <a:gd name="T5" fmla="*/ 38 h 50"/>
                <a:gd name="T6" fmla="*/ 50 w 61"/>
                <a:gd name="T7" fmla="*/ 43 h 50"/>
                <a:gd name="T8" fmla="*/ 43 w 61"/>
                <a:gd name="T9" fmla="*/ 47 h 50"/>
                <a:gd name="T10" fmla="*/ 36 w 61"/>
                <a:gd name="T11" fmla="*/ 50 h 50"/>
                <a:gd name="T12" fmla="*/ 26 w 61"/>
                <a:gd name="T13" fmla="*/ 50 h 50"/>
                <a:gd name="T14" fmla="*/ 18 w 61"/>
                <a:gd name="T15" fmla="*/ 47 h 50"/>
                <a:gd name="T16" fmla="*/ 11 w 61"/>
                <a:gd name="T17" fmla="*/ 43 h 50"/>
                <a:gd name="T18" fmla="*/ 5 w 61"/>
                <a:gd name="T19" fmla="*/ 38 h 50"/>
                <a:gd name="T20" fmla="*/ 1 w 61"/>
                <a:gd name="T21" fmla="*/ 32 h 50"/>
                <a:gd name="T22" fmla="*/ 0 w 61"/>
                <a:gd name="T23" fmla="*/ 25 h 50"/>
                <a:gd name="T24" fmla="*/ 1 w 61"/>
                <a:gd name="T25" fmla="*/ 18 h 50"/>
                <a:gd name="T26" fmla="*/ 5 w 61"/>
                <a:gd name="T27" fmla="*/ 11 h 50"/>
                <a:gd name="T28" fmla="*/ 11 w 61"/>
                <a:gd name="T29" fmla="*/ 6 h 50"/>
                <a:gd name="T30" fmla="*/ 18 w 61"/>
                <a:gd name="T31" fmla="*/ 2 h 50"/>
                <a:gd name="T32" fmla="*/ 26 w 61"/>
                <a:gd name="T33" fmla="*/ 0 h 50"/>
                <a:gd name="T34" fmla="*/ 36 w 61"/>
                <a:gd name="T35" fmla="*/ 0 h 50"/>
                <a:gd name="T36" fmla="*/ 43 w 61"/>
                <a:gd name="T37" fmla="*/ 2 h 50"/>
                <a:gd name="T38" fmla="*/ 50 w 61"/>
                <a:gd name="T39" fmla="*/ 6 h 50"/>
                <a:gd name="T40" fmla="*/ 57 w 61"/>
                <a:gd name="T41" fmla="*/ 11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7" y="38"/>
                  </a:lnTo>
                  <a:lnTo>
                    <a:pt x="50" y="43"/>
                  </a:lnTo>
                  <a:lnTo>
                    <a:pt x="43" y="47"/>
                  </a:lnTo>
                  <a:lnTo>
                    <a:pt x="36" y="50"/>
                  </a:lnTo>
                  <a:lnTo>
                    <a:pt x="26" y="50"/>
                  </a:lnTo>
                  <a:lnTo>
                    <a:pt x="18" y="47"/>
                  </a:lnTo>
                  <a:lnTo>
                    <a:pt x="11" y="43"/>
                  </a:lnTo>
                  <a:lnTo>
                    <a:pt x="5" y="38"/>
                  </a:lnTo>
                  <a:lnTo>
                    <a:pt x="1" y="32"/>
                  </a:lnTo>
                  <a:lnTo>
                    <a:pt x="0" y="25"/>
                  </a:lnTo>
                  <a:lnTo>
                    <a:pt x="1" y="18"/>
                  </a:lnTo>
                  <a:lnTo>
                    <a:pt x="5" y="11"/>
                  </a:lnTo>
                  <a:lnTo>
                    <a:pt x="11" y="6"/>
                  </a:lnTo>
                  <a:lnTo>
                    <a:pt x="18" y="2"/>
                  </a:lnTo>
                  <a:lnTo>
                    <a:pt x="26" y="0"/>
                  </a:lnTo>
                  <a:lnTo>
                    <a:pt x="36" y="0"/>
                  </a:lnTo>
                  <a:lnTo>
                    <a:pt x="43" y="2"/>
                  </a:lnTo>
                  <a:lnTo>
                    <a:pt x="50" y="6"/>
                  </a:lnTo>
                  <a:lnTo>
                    <a:pt x="57" y="11"/>
                  </a:lnTo>
                  <a:lnTo>
                    <a:pt x="60" y="18"/>
                  </a:lnTo>
                  <a:lnTo>
                    <a:pt x="61" y="25"/>
                  </a:lnTo>
                </a:path>
              </a:pathLst>
            </a:custGeom>
            <a:noFill/>
            <a:ln w="39688">
              <a:solidFill>
                <a:srgbClr val="000000"/>
              </a:solidFill>
              <a:round/>
              <a:headEnd/>
              <a:tailEnd/>
            </a:ln>
          </p:spPr>
          <p:txBody>
            <a:bodyPr/>
            <a:lstStyle/>
            <a:p>
              <a:endParaRPr lang="en-US"/>
            </a:p>
          </p:txBody>
        </p:sp>
        <p:sp>
          <p:nvSpPr>
            <p:cNvPr id="116" name="Freeform 114"/>
            <p:cNvSpPr>
              <a:spLocks/>
            </p:cNvSpPr>
            <p:nvPr/>
          </p:nvSpPr>
          <p:spPr bwMode="auto">
            <a:xfrm>
              <a:off x="3707" y="2894"/>
              <a:ext cx="57" cy="48"/>
            </a:xfrm>
            <a:custGeom>
              <a:avLst/>
              <a:gdLst>
                <a:gd name="T0" fmla="*/ 57 w 57"/>
                <a:gd name="T1" fmla="*/ 24 h 48"/>
                <a:gd name="T2" fmla="*/ 56 w 57"/>
                <a:gd name="T3" fmla="*/ 31 h 48"/>
                <a:gd name="T4" fmla="*/ 52 w 57"/>
                <a:gd name="T5" fmla="*/ 37 h 48"/>
                <a:gd name="T6" fmla="*/ 46 w 57"/>
                <a:gd name="T7" fmla="*/ 43 h 48"/>
                <a:gd name="T8" fmla="*/ 38 w 57"/>
                <a:gd name="T9" fmla="*/ 46 h 48"/>
                <a:gd name="T10" fmla="*/ 31 w 57"/>
                <a:gd name="T11" fmla="*/ 48 h 48"/>
                <a:gd name="T12" fmla="*/ 22 w 57"/>
                <a:gd name="T13" fmla="*/ 47 h 48"/>
                <a:gd name="T14" fmla="*/ 14 w 57"/>
                <a:gd name="T15" fmla="*/ 45 h 48"/>
                <a:gd name="T16" fmla="*/ 7 w 57"/>
                <a:gd name="T17" fmla="*/ 40 h 48"/>
                <a:gd name="T18" fmla="*/ 2 w 57"/>
                <a:gd name="T19" fmla="*/ 34 h 48"/>
                <a:gd name="T20" fmla="*/ 0 w 57"/>
                <a:gd name="T21" fmla="*/ 27 h 48"/>
                <a:gd name="T22" fmla="*/ 0 w 57"/>
                <a:gd name="T23" fmla="*/ 21 h 48"/>
                <a:gd name="T24" fmla="*/ 2 w 57"/>
                <a:gd name="T25" fmla="*/ 14 h 48"/>
                <a:gd name="T26" fmla="*/ 7 w 57"/>
                <a:gd name="T27" fmla="*/ 7 h 48"/>
                <a:gd name="T28" fmla="*/ 15 w 57"/>
                <a:gd name="T29" fmla="*/ 3 h 48"/>
                <a:gd name="T30" fmla="*/ 22 w 57"/>
                <a:gd name="T31" fmla="*/ 1 h 48"/>
                <a:gd name="T32" fmla="*/ 31 w 57"/>
                <a:gd name="T33" fmla="*/ 0 h 48"/>
                <a:gd name="T34" fmla="*/ 38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8" y="46"/>
                  </a:lnTo>
                  <a:lnTo>
                    <a:pt x="31" y="48"/>
                  </a:lnTo>
                  <a:lnTo>
                    <a:pt x="22" y="47"/>
                  </a:lnTo>
                  <a:lnTo>
                    <a:pt x="14" y="45"/>
                  </a:lnTo>
                  <a:lnTo>
                    <a:pt x="7" y="40"/>
                  </a:lnTo>
                  <a:lnTo>
                    <a:pt x="2" y="34"/>
                  </a:lnTo>
                  <a:lnTo>
                    <a:pt x="0" y="27"/>
                  </a:lnTo>
                  <a:lnTo>
                    <a:pt x="0" y="21"/>
                  </a:lnTo>
                  <a:lnTo>
                    <a:pt x="2" y="14"/>
                  </a:lnTo>
                  <a:lnTo>
                    <a:pt x="7" y="7"/>
                  </a:lnTo>
                  <a:lnTo>
                    <a:pt x="15" y="3"/>
                  </a:lnTo>
                  <a:lnTo>
                    <a:pt x="22" y="1"/>
                  </a:lnTo>
                  <a:lnTo>
                    <a:pt x="31" y="0"/>
                  </a:lnTo>
                  <a:lnTo>
                    <a:pt x="38" y="2"/>
                  </a:lnTo>
                  <a:lnTo>
                    <a:pt x="46" y="5"/>
                  </a:lnTo>
                  <a:lnTo>
                    <a:pt x="52" y="11"/>
                  </a:lnTo>
                  <a:lnTo>
                    <a:pt x="56" y="17"/>
                  </a:lnTo>
                  <a:lnTo>
                    <a:pt x="57" y="24"/>
                  </a:lnTo>
                  <a:close/>
                </a:path>
              </a:pathLst>
            </a:custGeom>
            <a:solidFill>
              <a:srgbClr val="000000"/>
            </a:solidFill>
            <a:ln w="39688">
              <a:solidFill>
                <a:srgbClr val="000000"/>
              </a:solidFill>
              <a:round/>
              <a:headEnd/>
              <a:tailEnd/>
            </a:ln>
          </p:spPr>
          <p:txBody>
            <a:bodyPr/>
            <a:lstStyle/>
            <a:p>
              <a:endParaRPr lang="en-US"/>
            </a:p>
          </p:txBody>
        </p:sp>
        <p:sp>
          <p:nvSpPr>
            <p:cNvPr id="117" name="Freeform 115"/>
            <p:cNvSpPr>
              <a:spLocks/>
            </p:cNvSpPr>
            <p:nvPr/>
          </p:nvSpPr>
          <p:spPr bwMode="auto">
            <a:xfrm>
              <a:off x="3707" y="2894"/>
              <a:ext cx="57" cy="48"/>
            </a:xfrm>
            <a:custGeom>
              <a:avLst/>
              <a:gdLst>
                <a:gd name="T0" fmla="*/ 57 w 57"/>
                <a:gd name="T1" fmla="*/ 24 h 48"/>
                <a:gd name="T2" fmla="*/ 56 w 57"/>
                <a:gd name="T3" fmla="*/ 31 h 48"/>
                <a:gd name="T4" fmla="*/ 52 w 57"/>
                <a:gd name="T5" fmla="*/ 37 h 48"/>
                <a:gd name="T6" fmla="*/ 46 w 57"/>
                <a:gd name="T7" fmla="*/ 43 h 48"/>
                <a:gd name="T8" fmla="*/ 38 w 57"/>
                <a:gd name="T9" fmla="*/ 46 h 48"/>
                <a:gd name="T10" fmla="*/ 31 w 57"/>
                <a:gd name="T11" fmla="*/ 48 h 48"/>
                <a:gd name="T12" fmla="*/ 22 w 57"/>
                <a:gd name="T13" fmla="*/ 47 h 48"/>
                <a:gd name="T14" fmla="*/ 14 w 57"/>
                <a:gd name="T15" fmla="*/ 45 h 48"/>
                <a:gd name="T16" fmla="*/ 7 w 57"/>
                <a:gd name="T17" fmla="*/ 40 h 48"/>
                <a:gd name="T18" fmla="*/ 2 w 57"/>
                <a:gd name="T19" fmla="*/ 34 h 48"/>
                <a:gd name="T20" fmla="*/ 0 w 57"/>
                <a:gd name="T21" fmla="*/ 27 h 48"/>
                <a:gd name="T22" fmla="*/ 0 w 57"/>
                <a:gd name="T23" fmla="*/ 21 h 48"/>
                <a:gd name="T24" fmla="*/ 2 w 57"/>
                <a:gd name="T25" fmla="*/ 14 h 48"/>
                <a:gd name="T26" fmla="*/ 7 w 57"/>
                <a:gd name="T27" fmla="*/ 7 h 48"/>
                <a:gd name="T28" fmla="*/ 15 w 57"/>
                <a:gd name="T29" fmla="*/ 3 h 48"/>
                <a:gd name="T30" fmla="*/ 22 w 57"/>
                <a:gd name="T31" fmla="*/ 1 h 48"/>
                <a:gd name="T32" fmla="*/ 31 w 57"/>
                <a:gd name="T33" fmla="*/ 0 h 48"/>
                <a:gd name="T34" fmla="*/ 38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8" y="46"/>
                  </a:lnTo>
                  <a:lnTo>
                    <a:pt x="31" y="48"/>
                  </a:lnTo>
                  <a:lnTo>
                    <a:pt x="22" y="47"/>
                  </a:lnTo>
                  <a:lnTo>
                    <a:pt x="14" y="45"/>
                  </a:lnTo>
                  <a:lnTo>
                    <a:pt x="7" y="40"/>
                  </a:lnTo>
                  <a:lnTo>
                    <a:pt x="2" y="34"/>
                  </a:lnTo>
                  <a:lnTo>
                    <a:pt x="0" y="27"/>
                  </a:lnTo>
                  <a:lnTo>
                    <a:pt x="0" y="21"/>
                  </a:lnTo>
                  <a:lnTo>
                    <a:pt x="2" y="14"/>
                  </a:lnTo>
                  <a:lnTo>
                    <a:pt x="7" y="7"/>
                  </a:lnTo>
                  <a:lnTo>
                    <a:pt x="15" y="3"/>
                  </a:lnTo>
                  <a:lnTo>
                    <a:pt x="22" y="1"/>
                  </a:lnTo>
                  <a:lnTo>
                    <a:pt x="31" y="0"/>
                  </a:lnTo>
                  <a:lnTo>
                    <a:pt x="38" y="2"/>
                  </a:lnTo>
                  <a:lnTo>
                    <a:pt x="46" y="5"/>
                  </a:lnTo>
                  <a:lnTo>
                    <a:pt x="52" y="11"/>
                  </a:lnTo>
                  <a:lnTo>
                    <a:pt x="56" y="17"/>
                  </a:lnTo>
                  <a:lnTo>
                    <a:pt x="57" y="24"/>
                  </a:lnTo>
                </a:path>
              </a:pathLst>
            </a:custGeom>
            <a:noFill/>
            <a:ln w="39688">
              <a:solidFill>
                <a:srgbClr val="000000"/>
              </a:solidFill>
              <a:round/>
              <a:headEnd/>
              <a:tailEnd/>
            </a:ln>
          </p:spPr>
          <p:txBody>
            <a:bodyPr/>
            <a:lstStyle/>
            <a:p>
              <a:endParaRPr lang="en-US"/>
            </a:p>
          </p:txBody>
        </p:sp>
        <p:sp>
          <p:nvSpPr>
            <p:cNvPr id="118" name="Line 116"/>
            <p:cNvSpPr>
              <a:spLocks noChangeShapeType="1"/>
            </p:cNvSpPr>
            <p:nvPr/>
          </p:nvSpPr>
          <p:spPr bwMode="auto">
            <a:xfrm>
              <a:off x="3695" y="3185"/>
              <a:ext cx="1" cy="38"/>
            </a:xfrm>
            <a:prstGeom prst="line">
              <a:avLst/>
            </a:prstGeom>
            <a:noFill/>
            <a:ln w="39688">
              <a:solidFill>
                <a:srgbClr val="000000"/>
              </a:solidFill>
              <a:round/>
              <a:headEnd/>
              <a:tailEnd/>
            </a:ln>
          </p:spPr>
          <p:txBody>
            <a:bodyPr/>
            <a:lstStyle/>
            <a:p>
              <a:endParaRPr lang="en-US"/>
            </a:p>
          </p:txBody>
        </p:sp>
        <p:sp>
          <p:nvSpPr>
            <p:cNvPr id="119" name="Line 117"/>
            <p:cNvSpPr>
              <a:spLocks noChangeShapeType="1"/>
            </p:cNvSpPr>
            <p:nvPr/>
          </p:nvSpPr>
          <p:spPr bwMode="auto">
            <a:xfrm flipV="1">
              <a:off x="3687" y="2327"/>
              <a:ext cx="1" cy="176"/>
            </a:xfrm>
            <a:prstGeom prst="line">
              <a:avLst/>
            </a:prstGeom>
            <a:noFill/>
            <a:ln w="39688">
              <a:solidFill>
                <a:srgbClr val="000000"/>
              </a:solidFill>
              <a:round/>
              <a:headEnd/>
              <a:tailEnd/>
            </a:ln>
          </p:spPr>
          <p:txBody>
            <a:bodyPr/>
            <a:lstStyle/>
            <a:p>
              <a:endParaRPr lang="en-US"/>
            </a:p>
          </p:txBody>
        </p:sp>
        <p:sp>
          <p:nvSpPr>
            <p:cNvPr id="120" name="Freeform 118"/>
            <p:cNvSpPr>
              <a:spLocks/>
            </p:cNvSpPr>
            <p:nvPr/>
          </p:nvSpPr>
          <p:spPr bwMode="auto">
            <a:xfrm>
              <a:off x="3381" y="2398"/>
              <a:ext cx="54" cy="91"/>
            </a:xfrm>
            <a:custGeom>
              <a:avLst/>
              <a:gdLst>
                <a:gd name="T0" fmla="*/ 48 w 54"/>
                <a:gd name="T1" fmla="*/ 0 h 91"/>
                <a:gd name="T2" fmla="*/ 38 w 54"/>
                <a:gd name="T3" fmla="*/ 1 h 91"/>
                <a:gd name="T4" fmla="*/ 28 w 54"/>
                <a:gd name="T5" fmla="*/ 4 h 91"/>
                <a:gd name="T6" fmla="*/ 19 w 54"/>
                <a:gd name="T7" fmla="*/ 9 h 91"/>
                <a:gd name="T8" fmla="*/ 11 w 54"/>
                <a:gd name="T9" fmla="*/ 16 h 91"/>
                <a:gd name="T10" fmla="*/ 5 w 54"/>
                <a:gd name="T11" fmla="*/ 25 h 91"/>
                <a:gd name="T12" fmla="*/ 1 w 54"/>
                <a:gd name="T13" fmla="*/ 34 h 91"/>
                <a:gd name="T14" fmla="*/ 0 w 54"/>
                <a:gd name="T15" fmla="*/ 43 h 91"/>
                <a:gd name="T16" fmla="*/ 1 w 54"/>
                <a:gd name="T17" fmla="*/ 54 h 91"/>
                <a:gd name="T18" fmla="*/ 4 w 54"/>
                <a:gd name="T19" fmla="*/ 63 h 91"/>
                <a:gd name="T20" fmla="*/ 9 w 54"/>
                <a:gd name="T21" fmla="*/ 71 h 91"/>
                <a:gd name="T22" fmla="*/ 16 w 54"/>
                <a:gd name="T23" fmla="*/ 78 h 91"/>
                <a:gd name="T24" fmla="*/ 24 w 54"/>
                <a:gd name="T25" fmla="*/ 85 h 91"/>
                <a:gd name="T26" fmla="*/ 33 w 54"/>
                <a:gd name="T27" fmla="*/ 89 h 91"/>
                <a:gd name="T28" fmla="*/ 43 w 54"/>
                <a:gd name="T29" fmla="*/ 91 h 91"/>
                <a:gd name="T30" fmla="*/ 54 w 54"/>
                <a:gd name="T31" fmla="*/ 91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
                <a:gd name="T49" fmla="*/ 0 h 91"/>
                <a:gd name="T50" fmla="*/ 54 w 54"/>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 h="91">
                  <a:moveTo>
                    <a:pt x="48" y="0"/>
                  </a:moveTo>
                  <a:lnTo>
                    <a:pt x="38" y="1"/>
                  </a:lnTo>
                  <a:lnTo>
                    <a:pt x="28" y="4"/>
                  </a:lnTo>
                  <a:lnTo>
                    <a:pt x="19" y="9"/>
                  </a:lnTo>
                  <a:lnTo>
                    <a:pt x="11" y="16"/>
                  </a:lnTo>
                  <a:lnTo>
                    <a:pt x="5" y="25"/>
                  </a:lnTo>
                  <a:lnTo>
                    <a:pt x="1" y="34"/>
                  </a:lnTo>
                  <a:lnTo>
                    <a:pt x="0" y="43"/>
                  </a:lnTo>
                  <a:lnTo>
                    <a:pt x="1" y="54"/>
                  </a:lnTo>
                  <a:lnTo>
                    <a:pt x="4" y="63"/>
                  </a:lnTo>
                  <a:lnTo>
                    <a:pt x="9" y="71"/>
                  </a:lnTo>
                  <a:lnTo>
                    <a:pt x="16" y="78"/>
                  </a:lnTo>
                  <a:lnTo>
                    <a:pt x="24" y="85"/>
                  </a:lnTo>
                  <a:lnTo>
                    <a:pt x="33" y="89"/>
                  </a:lnTo>
                  <a:lnTo>
                    <a:pt x="43" y="91"/>
                  </a:lnTo>
                  <a:lnTo>
                    <a:pt x="54" y="91"/>
                  </a:lnTo>
                </a:path>
              </a:pathLst>
            </a:custGeom>
            <a:noFill/>
            <a:ln w="26988">
              <a:solidFill>
                <a:srgbClr val="000000"/>
              </a:solidFill>
              <a:round/>
              <a:headEnd/>
              <a:tailEnd/>
            </a:ln>
          </p:spPr>
          <p:txBody>
            <a:bodyPr/>
            <a:lstStyle/>
            <a:p>
              <a:endParaRPr lang="en-US"/>
            </a:p>
          </p:txBody>
        </p:sp>
        <p:sp>
          <p:nvSpPr>
            <p:cNvPr id="121" name="Line 119"/>
            <p:cNvSpPr>
              <a:spLocks noChangeShapeType="1"/>
            </p:cNvSpPr>
            <p:nvPr/>
          </p:nvSpPr>
          <p:spPr bwMode="auto">
            <a:xfrm>
              <a:off x="3430" y="2394"/>
              <a:ext cx="98" cy="1"/>
            </a:xfrm>
            <a:prstGeom prst="line">
              <a:avLst/>
            </a:prstGeom>
            <a:noFill/>
            <a:ln w="26988">
              <a:solidFill>
                <a:srgbClr val="000000"/>
              </a:solidFill>
              <a:round/>
              <a:headEnd/>
              <a:tailEnd/>
            </a:ln>
          </p:spPr>
          <p:txBody>
            <a:bodyPr/>
            <a:lstStyle/>
            <a:p>
              <a:endParaRPr lang="en-US"/>
            </a:p>
          </p:txBody>
        </p:sp>
        <p:sp>
          <p:nvSpPr>
            <p:cNvPr id="122" name="Line 120"/>
            <p:cNvSpPr>
              <a:spLocks noChangeShapeType="1"/>
            </p:cNvSpPr>
            <p:nvPr/>
          </p:nvSpPr>
          <p:spPr bwMode="auto">
            <a:xfrm>
              <a:off x="3434" y="2489"/>
              <a:ext cx="93" cy="1"/>
            </a:xfrm>
            <a:prstGeom prst="line">
              <a:avLst/>
            </a:prstGeom>
            <a:noFill/>
            <a:ln w="26988">
              <a:solidFill>
                <a:srgbClr val="000000"/>
              </a:solidFill>
              <a:round/>
              <a:headEnd/>
              <a:tailEnd/>
            </a:ln>
          </p:spPr>
          <p:txBody>
            <a:bodyPr/>
            <a:lstStyle/>
            <a:p>
              <a:endParaRPr lang="en-US"/>
            </a:p>
          </p:txBody>
        </p:sp>
        <p:sp>
          <p:nvSpPr>
            <p:cNvPr id="123" name="Line 121"/>
            <p:cNvSpPr>
              <a:spLocks noChangeShapeType="1"/>
            </p:cNvSpPr>
            <p:nvPr/>
          </p:nvSpPr>
          <p:spPr bwMode="auto">
            <a:xfrm>
              <a:off x="3530" y="2394"/>
              <a:ext cx="1" cy="97"/>
            </a:xfrm>
            <a:prstGeom prst="line">
              <a:avLst/>
            </a:prstGeom>
            <a:noFill/>
            <a:ln w="26988">
              <a:solidFill>
                <a:srgbClr val="000000"/>
              </a:solidFill>
              <a:round/>
              <a:headEnd/>
              <a:tailEnd/>
            </a:ln>
          </p:spPr>
          <p:txBody>
            <a:bodyPr/>
            <a:lstStyle/>
            <a:p>
              <a:endParaRPr lang="en-US"/>
            </a:p>
          </p:txBody>
        </p:sp>
        <p:sp>
          <p:nvSpPr>
            <p:cNvPr id="124" name="Line 122"/>
            <p:cNvSpPr>
              <a:spLocks noChangeShapeType="1"/>
            </p:cNvSpPr>
            <p:nvPr/>
          </p:nvSpPr>
          <p:spPr bwMode="auto">
            <a:xfrm flipH="1">
              <a:off x="3319" y="2438"/>
              <a:ext cx="62" cy="1"/>
            </a:xfrm>
            <a:prstGeom prst="line">
              <a:avLst/>
            </a:prstGeom>
            <a:noFill/>
            <a:ln w="26988">
              <a:solidFill>
                <a:srgbClr val="000000"/>
              </a:solidFill>
              <a:round/>
              <a:headEnd/>
              <a:tailEnd/>
            </a:ln>
          </p:spPr>
          <p:txBody>
            <a:bodyPr/>
            <a:lstStyle/>
            <a:p>
              <a:endParaRPr lang="en-US"/>
            </a:p>
          </p:txBody>
        </p:sp>
        <p:sp>
          <p:nvSpPr>
            <p:cNvPr id="125" name="Line 123"/>
            <p:cNvSpPr>
              <a:spLocks noChangeShapeType="1"/>
            </p:cNvSpPr>
            <p:nvPr/>
          </p:nvSpPr>
          <p:spPr bwMode="auto">
            <a:xfrm>
              <a:off x="3534" y="2407"/>
              <a:ext cx="63" cy="1"/>
            </a:xfrm>
            <a:prstGeom prst="line">
              <a:avLst/>
            </a:prstGeom>
            <a:noFill/>
            <a:ln w="26988">
              <a:solidFill>
                <a:srgbClr val="000000"/>
              </a:solidFill>
              <a:round/>
              <a:headEnd/>
              <a:tailEnd/>
            </a:ln>
          </p:spPr>
          <p:txBody>
            <a:bodyPr/>
            <a:lstStyle/>
            <a:p>
              <a:endParaRPr lang="en-US"/>
            </a:p>
          </p:txBody>
        </p:sp>
        <p:sp>
          <p:nvSpPr>
            <p:cNvPr id="126" name="Line 124"/>
            <p:cNvSpPr>
              <a:spLocks noChangeShapeType="1"/>
            </p:cNvSpPr>
            <p:nvPr/>
          </p:nvSpPr>
          <p:spPr bwMode="auto">
            <a:xfrm>
              <a:off x="3532" y="2478"/>
              <a:ext cx="64" cy="1"/>
            </a:xfrm>
            <a:prstGeom prst="line">
              <a:avLst/>
            </a:prstGeom>
            <a:noFill/>
            <a:ln w="26988">
              <a:solidFill>
                <a:srgbClr val="000000"/>
              </a:solidFill>
              <a:round/>
              <a:headEnd/>
              <a:tailEnd/>
            </a:ln>
          </p:spPr>
          <p:txBody>
            <a:bodyPr/>
            <a:lstStyle/>
            <a:p>
              <a:endParaRPr lang="en-US"/>
            </a:p>
          </p:txBody>
        </p:sp>
        <p:sp>
          <p:nvSpPr>
            <p:cNvPr id="127" name="Freeform 125"/>
            <p:cNvSpPr>
              <a:spLocks/>
            </p:cNvSpPr>
            <p:nvPr/>
          </p:nvSpPr>
          <p:spPr bwMode="auto">
            <a:xfrm>
              <a:off x="3374" y="2842"/>
              <a:ext cx="54" cy="88"/>
            </a:xfrm>
            <a:custGeom>
              <a:avLst/>
              <a:gdLst>
                <a:gd name="T0" fmla="*/ 48 w 54"/>
                <a:gd name="T1" fmla="*/ 0 h 88"/>
                <a:gd name="T2" fmla="*/ 38 w 54"/>
                <a:gd name="T3" fmla="*/ 1 h 88"/>
                <a:gd name="T4" fmla="*/ 28 w 54"/>
                <a:gd name="T5" fmla="*/ 4 h 88"/>
                <a:gd name="T6" fmla="*/ 18 w 54"/>
                <a:gd name="T7" fmla="*/ 9 h 88"/>
                <a:gd name="T8" fmla="*/ 11 w 54"/>
                <a:gd name="T9" fmla="*/ 15 h 88"/>
                <a:gd name="T10" fmla="*/ 5 w 54"/>
                <a:gd name="T11" fmla="*/ 23 h 88"/>
                <a:gd name="T12" fmla="*/ 1 w 54"/>
                <a:gd name="T13" fmla="*/ 33 h 88"/>
                <a:gd name="T14" fmla="*/ 0 w 54"/>
                <a:gd name="T15" fmla="*/ 42 h 88"/>
                <a:gd name="T16" fmla="*/ 1 w 54"/>
                <a:gd name="T17" fmla="*/ 51 h 88"/>
                <a:gd name="T18" fmla="*/ 3 w 54"/>
                <a:gd name="T19" fmla="*/ 60 h 88"/>
                <a:gd name="T20" fmla="*/ 8 w 54"/>
                <a:gd name="T21" fmla="*/ 70 h 88"/>
                <a:gd name="T22" fmla="*/ 16 w 54"/>
                <a:gd name="T23" fmla="*/ 77 h 88"/>
                <a:gd name="T24" fmla="*/ 23 w 54"/>
                <a:gd name="T25" fmla="*/ 82 h 88"/>
                <a:gd name="T26" fmla="*/ 33 w 54"/>
                <a:gd name="T27" fmla="*/ 86 h 88"/>
                <a:gd name="T28" fmla="*/ 43 w 54"/>
                <a:gd name="T29" fmla="*/ 88 h 88"/>
                <a:gd name="T30" fmla="*/ 54 w 54"/>
                <a:gd name="T31" fmla="*/ 88 h 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
                <a:gd name="T49" fmla="*/ 0 h 88"/>
                <a:gd name="T50" fmla="*/ 54 w 54"/>
                <a:gd name="T51" fmla="*/ 88 h 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 h="88">
                  <a:moveTo>
                    <a:pt x="48" y="0"/>
                  </a:moveTo>
                  <a:lnTo>
                    <a:pt x="38" y="1"/>
                  </a:lnTo>
                  <a:lnTo>
                    <a:pt x="28" y="4"/>
                  </a:lnTo>
                  <a:lnTo>
                    <a:pt x="18" y="9"/>
                  </a:lnTo>
                  <a:lnTo>
                    <a:pt x="11" y="15"/>
                  </a:lnTo>
                  <a:lnTo>
                    <a:pt x="5" y="23"/>
                  </a:lnTo>
                  <a:lnTo>
                    <a:pt x="1" y="33"/>
                  </a:lnTo>
                  <a:lnTo>
                    <a:pt x="0" y="42"/>
                  </a:lnTo>
                  <a:lnTo>
                    <a:pt x="1" y="51"/>
                  </a:lnTo>
                  <a:lnTo>
                    <a:pt x="3" y="60"/>
                  </a:lnTo>
                  <a:lnTo>
                    <a:pt x="8" y="70"/>
                  </a:lnTo>
                  <a:lnTo>
                    <a:pt x="16" y="77"/>
                  </a:lnTo>
                  <a:lnTo>
                    <a:pt x="23" y="82"/>
                  </a:lnTo>
                  <a:lnTo>
                    <a:pt x="33" y="86"/>
                  </a:lnTo>
                  <a:lnTo>
                    <a:pt x="43" y="88"/>
                  </a:lnTo>
                  <a:lnTo>
                    <a:pt x="54" y="88"/>
                  </a:lnTo>
                </a:path>
              </a:pathLst>
            </a:custGeom>
            <a:noFill/>
            <a:ln w="26988">
              <a:solidFill>
                <a:srgbClr val="000000"/>
              </a:solidFill>
              <a:round/>
              <a:headEnd/>
              <a:tailEnd/>
            </a:ln>
          </p:spPr>
          <p:txBody>
            <a:bodyPr/>
            <a:lstStyle/>
            <a:p>
              <a:endParaRPr lang="en-US"/>
            </a:p>
          </p:txBody>
        </p:sp>
        <p:sp>
          <p:nvSpPr>
            <p:cNvPr id="128" name="Line 126"/>
            <p:cNvSpPr>
              <a:spLocks noChangeShapeType="1"/>
            </p:cNvSpPr>
            <p:nvPr/>
          </p:nvSpPr>
          <p:spPr bwMode="auto">
            <a:xfrm>
              <a:off x="3423" y="2837"/>
              <a:ext cx="98" cy="1"/>
            </a:xfrm>
            <a:prstGeom prst="line">
              <a:avLst/>
            </a:prstGeom>
            <a:noFill/>
            <a:ln w="26988">
              <a:solidFill>
                <a:srgbClr val="000000"/>
              </a:solidFill>
              <a:round/>
              <a:headEnd/>
              <a:tailEnd/>
            </a:ln>
          </p:spPr>
          <p:txBody>
            <a:bodyPr/>
            <a:lstStyle/>
            <a:p>
              <a:endParaRPr lang="en-US"/>
            </a:p>
          </p:txBody>
        </p:sp>
        <p:sp>
          <p:nvSpPr>
            <p:cNvPr id="129" name="Line 127"/>
            <p:cNvSpPr>
              <a:spLocks noChangeShapeType="1"/>
            </p:cNvSpPr>
            <p:nvPr/>
          </p:nvSpPr>
          <p:spPr bwMode="auto">
            <a:xfrm>
              <a:off x="3427" y="2931"/>
              <a:ext cx="92" cy="1"/>
            </a:xfrm>
            <a:prstGeom prst="line">
              <a:avLst/>
            </a:prstGeom>
            <a:noFill/>
            <a:ln w="26988">
              <a:solidFill>
                <a:srgbClr val="000000"/>
              </a:solidFill>
              <a:round/>
              <a:headEnd/>
              <a:tailEnd/>
            </a:ln>
          </p:spPr>
          <p:txBody>
            <a:bodyPr/>
            <a:lstStyle/>
            <a:p>
              <a:endParaRPr lang="en-US"/>
            </a:p>
          </p:txBody>
        </p:sp>
        <p:sp>
          <p:nvSpPr>
            <p:cNvPr id="130" name="Line 128"/>
            <p:cNvSpPr>
              <a:spLocks noChangeShapeType="1"/>
            </p:cNvSpPr>
            <p:nvPr/>
          </p:nvSpPr>
          <p:spPr bwMode="auto">
            <a:xfrm>
              <a:off x="3523" y="2837"/>
              <a:ext cx="1" cy="96"/>
            </a:xfrm>
            <a:prstGeom prst="line">
              <a:avLst/>
            </a:prstGeom>
            <a:noFill/>
            <a:ln w="26988">
              <a:solidFill>
                <a:srgbClr val="000000"/>
              </a:solidFill>
              <a:round/>
              <a:headEnd/>
              <a:tailEnd/>
            </a:ln>
          </p:spPr>
          <p:txBody>
            <a:bodyPr/>
            <a:lstStyle/>
            <a:p>
              <a:endParaRPr lang="en-US"/>
            </a:p>
          </p:txBody>
        </p:sp>
        <p:sp>
          <p:nvSpPr>
            <p:cNvPr id="131" name="Line 129"/>
            <p:cNvSpPr>
              <a:spLocks noChangeShapeType="1"/>
            </p:cNvSpPr>
            <p:nvPr/>
          </p:nvSpPr>
          <p:spPr bwMode="auto">
            <a:xfrm flipH="1">
              <a:off x="3312" y="2882"/>
              <a:ext cx="62" cy="1"/>
            </a:xfrm>
            <a:prstGeom prst="line">
              <a:avLst/>
            </a:prstGeom>
            <a:noFill/>
            <a:ln w="26988">
              <a:solidFill>
                <a:srgbClr val="000000"/>
              </a:solidFill>
              <a:round/>
              <a:headEnd/>
              <a:tailEnd/>
            </a:ln>
          </p:spPr>
          <p:txBody>
            <a:bodyPr/>
            <a:lstStyle/>
            <a:p>
              <a:endParaRPr lang="en-US"/>
            </a:p>
          </p:txBody>
        </p:sp>
        <p:sp>
          <p:nvSpPr>
            <p:cNvPr id="132" name="Line 130"/>
            <p:cNvSpPr>
              <a:spLocks noChangeShapeType="1"/>
            </p:cNvSpPr>
            <p:nvPr/>
          </p:nvSpPr>
          <p:spPr bwMode="auto">
            <a:xfrm>
              <a:off x="3527" y="2851"/>
              <a:ext cx="63" cy="1"/>
            </a:xfrm>
            <a:prstGeom prst="line">
              <a:avLst/>
            </a:prstGeom>
            <a:noFill/>
            <a:ln w="26988">
              <a:solidFill>
                <a:srgbClr val="000000"/>
              </a:solidFill>
              <a:round/>
              <a:headEnd/>
              <a:tailEnd/>
            </a:ln>
          </p:spPr>
          <p:txBody>
            <a:bodyPr/>
            <a:lstStyle/>
            <a:p>
              <a:endParaRPr lang="en-US"/>
            </a:p>
          </p:txBody>
        </p:sp>
        <p:sp>
          <p:nvSpPr>
            <p:cNvPr id="133" name="Line 131"/>
            <p:cNvSpPr>
              <a:spLocks noChangeShapeType="1"/>
            </p:cNvSpPr>
            <p:nvPr/>
          </p:nvSpPr>
          <p:spPr bwMode="auto">
            <a:xfrm>
              <a:off x="3524" y="2921"/>
              <a:ext cx="64" cy="1"/>
            </a:xfrm>
            <a:prstGeom prst="line">
              <a:avLst/>
            </a:prstGeom>
            <a:noFill/>
            <a:ln w="26988">
              <a:solidFill>
                <a:srgbClr val="000000"/>
              </a:solidFill>
              <a:round/>
              <a:headEnd/>
              <a:tailEnd/>
            </a:ln>
          </p:spPr>
          <p:txBody>
            <a:bodyPr/>
            <a:lstStyle/>
            <a:p>
              <a:endParaRPr lang="en-US"/>
            </a:p>
          </p:txBody>
        </p:sp>
        <p:sp>
          <p:nvSpPr>
            <p:cNvPr id="134" name="Line 132"/>
            <p:cNvSpPr>
              <a:spLocks noChangeShapeType="1"/>
            </p:cNvSpPr>
            <p:nvPr/>
          </p:nvSpPr>
          <p:spPr bwMode="auto">
            <a:xfrm flipV="1">
              <a:off x="3644" y="2731"/>
              <a:ext cx="1" cy="96"/>
            </a:xfrm>
            <a:prstGeom prst="line">
              <a:avLst/>
            </a:prstGeom>
            <a:noFill/>
            <a:ln w="39688">
              <a:solidFill>
                <a:srgbClr val="000000"/>
              </a:solidFill>
              <a:round/>
              <a:headEnd/>
              <a:tailEnd/>
            </a:ln>
          </p:spPr>
          <p:txBody>
            <a:bodyPr/>
            <a:lstStyle/>
            <a:p>
              <a:endParaRPr lang="en-US"/>
            </a:p>
          </p:txBody>
        </p:sp>
        <p:sp>
          <p:nvSpPr>
            <p:cNvPr id="135" name="Line 133"/>
            <p:cNvSpPr>
              <a:spLocks noChangeShapeType="1"/>
            </p:cNvSpPr>
            <p:nvPr/>
          </p:nvSpPr>
          <p:spPr bwMode="auto">
            <a:xfrm flipV="1">
              <a:off x="3308" y="2431"/>
              <a:ext cx="1" cy="362"/>
            </a:xfrm>
            <a:prstGeom prst="line">
              <a:avLst/>
            </a:prstGeom>
            <a:noFill/>
            <a:ln w="39688">
              <a:solidFill>
                <a:srgbClr val="000000"/>
              </a:solidFill>
              <a:round/>
              <a:headEnd/>
              <a:tailEnd/>
            </a:ln>
          </p:spPr>
          <p:txBody>
            <a:bodyPr/>
            <a:lstStyle/>
            <a:p>
              <a:endParaRPr lang="en-US"/>
            </a:p>
          </p:txBody>
        </p:sp>
        <p:sp>
          <p:nvSpPr>
            <p:cNvPr id="136" name="Freeform 134"/>
            <p:cNvSpPr>
              <a:spLocks/>
            </p:cNvSpPr>
            <p:nvPr/>
          </p:nvSpPr>
          <p:spPr bwMode="auto">
            <a:xfrm>
              <a:off x="2328" y="2840"/>
              <a:ext cx="23" cy="56"/>
            </a:xfrm>
            <a:custGeom>
              <a:avLst/>
              <a:gdLst>
                <a:gd name="T0" fmla="*/ 0 w 23"/>
                <a:gd name="T1" fmla="*/ 0 h 56"/>
                <a:gd name="T2" fmla="*/ 3 w 23"/>
                <a:gd name="T3" fmla="*/ 15 h 56"/>
                <a:gd name="T4" fmla="*/ 7 w 23"/>
                <a:gd name="T5" fmla="*/ 29 h 56"/>
                <a:gd name="T6" fmla="*/ 14 w 23"/>
                <a:gd name="T7" fmla="*/ 44 h 56"/>
                <a:gd name="T8" fmla="*/ 23 w 23"/>
                <a:gd name="T9" fmla="*/ 56 h 56"/>
                <a:gd name="T10" fmla="*/ 0 60000 65536"/>
                <a:gd name="T11" fmla="*/ 0 60000 65536"/>
                <a:gd name="T12" fmla="*/ 0 60000 65536"/>
                <a:gd name="T13" fmla="*/ 0 60000 65536"/>
                <a:gd name="T14" fmla="*/ 0 60000 65536"/>
                <a:gd name="T15" fmla="*/ 0 w 23"/>
                <a:gd name="T16" fmla="*/ 0 h 56"/>
                <a:gd name="T17" fmla="*/ 23 w 23"/>
                <a:gd name="T18" fmla="*/ 56 h 56"/>
              </a:gdLst>
              <a:ahLst/>
              <a:cxnLst>
                <a:cxn ang="T10">
                  <a:pos x="T0" y="T1"/>
                </a:cxn>
                <a:cxn ang="T11">
                  <a:pos x="T2" y="T3"/>
                </a:cxn>
                <a:cxn ang="T12">
                  <a:pos x="T4" y="T5"/>
                </a:cxn>
                <a:cxn ang="T13">
                  <a:pos x="T6" y="T7"/>
                </a:cxn>
                <a:cxn ang="T14">
                  <a:pos x="T8" y="T9"/>
                </a:cxn>
              </a:cxnLst>
              <a:rect l="T15" t="T16" r="T17" b="T18"/>
              <a:pathLst>
                <a:path w="23" h="56">
                  <a:moveTo>
                    <a:pt x="0" y="0"/>
                  </a:moveTo>
                  <a:lnTo>
                    <a:pt x="3" y="15"/>
                  </a:lnTo>
                  <a:lnTo>
                    <a:pt x="7" y="29"/>
                  </a:lnTo>
                  <a:lnTo>
                    <a:pt x="14" y="44"/>
                  </a:lnTo>
                  <a:lnTo>
                    <a:pt x="23" y="56"/>
                  </a:lnTo>
                </a:path>
              </a:pathLst>
            </a:custGeom>
            <a:noFill/>
            <a:ln w="39688">
              <a:solidFill>
                <a:srgbClr val="000000"/>
              </a:solidFill>
              <a:round/>
              <a:headEnd/>
              <a:tailEnd/>
            </a:ln>
          </p:spPr>
          <p:txBody>
            <a:bodyPr/>
            <a:lstStyle/>
            <a:p>
              <a:endParaRPr lang="en-US"/>
            </a:p>
          </p:txBody>
        </p:sp>
        <p:sp>
          <p:nvSpPr>
            <p:cNvPr id="137" name="Freeform 135"/>
            <p:cNvSpPr>
              <a:spLocks/>
            </p:cNvSpPr>
            <p:nvPr/>
          </p:nvSpPr>
          <p:spPr bwMode="auto">
            <a:xfrm>
              <a:off x="2189" y="2843"/>
              <a:ext cx="160" cy="53"/>
            </a:xfrm>
            <a:custGeom>
              <a:avLst/>
              <a:gdLst>
                <a:gd name="T0" fmla="*/ 0 w 160"/>
                <a:gd name="T1" fmla="*/ 0 h 53"/>
                <a:gd name="T2" fmla="*/ 12 w 160"/>
                <a:gd name="T3" fmla="*/ 10 h 53"/>
                <a:gd name="T4" fmla="*/ 27 w 160"/>
                <a:gd name="T5" fmla="*/ 19 h 53"/>
                <a:gd name="T6" fmla="*/ 43 w 160"/>
                <a:gd name="T7" fmla="*/ 27 h 53"/>
                <a:gd name="T8" fmla="*/ 60 w 160"/>
                <a:gd name="T9" fmla="*/ 35 h 53"/>
                <a:gd name="T10" fmla="*/ 79 w 160"/>
                <a:gd name="T11" fmla="*/ 41 h 53"/>
                <a:gd name="T12" fmla="*/ 98 w 160"/>
                <a:gd name="T13" fmla="*/ 46 h 53"/>
                <a:gd name="T14" fmla="*/ 118 w 160"/>
                <a:gd name="T15" fmla="*/ 50 h 53"/>
                <a:gd name="T16" fmla="*/ 139 w 160"/>
                <a:gd name="T17" fmla="*/ 52 h 53"/>
                <a:gd name="T18" fmla="*/ 160 w 160"/>
                <a:gd name="T19" fmla="*/ 53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0"/>
                <a:gd name="T31" fmla="*/ 0 h 53"/>
                <a:gd name="T32" fmla="*/ 160 w 160"/>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0" h="53">
                  <a:moveTo>
                    <a:pt x="0" y="0"/>
                  </a:moveTo>
                  <a:lnTo>
                    <a:pt x="12" y="10"/>
                  </a:lnTo>
                  <a:lnTo>
                    <a:pt x="27" y="19"/>
                  </a:lnTo>
                  <a:lnTo>
                    <a:pt x="43" y="27"/>
                  </a:lnTo>
                  <a:lnTo>
                    <a:pt x="60" y="35"/>
                  </a:lnTo>
                  <a:lnTo>
                    <a:pt x="79" y="41"/>
                  </a:lnTo>
                  <a:lnTo>
                    <a:pt x="98" y="46"/>
                  </a:lnTo>
                  <a:lnTo>
                    <a:pt x="118" y="50"/>
                  </a:lnTo>
                  <a:lnTo>
                    <a:pt x="139" y="52"/>
                  </a:lnTo>
                  <a:lnTo>
                    <a:pt x="160" y="53"/>
                  </a:lnTo>
                </a:path>
              </a:pathLst>
            </a:custGeom>
            <a:noFill/>
            <a:ln w="39688">
              <a:solidFill>
                <a:srgbClr val="000000"/>
              </a:solidFill>
              <a:round/>
              <a:headEnd/>
              <a:tailEnd/>
            </a:ln>
          </p:spPr>
          <p:txBody>
            <a:bodyPr/>
            <a:lstStyle/>
            <a:p>
              <a:endParaRPr lang="en-US"/>
            </a:p>
          </p:txBody>
        </p:sp>
        <p:sp>
          <p:nvSpPr>
            <p:cNvPr id="138" name="Freeform 136"/>
            <p:cNvSpPr>
              <a:spLocks/>
            </p:cNvSpPr>
            <p:nvPr/>
          </p:nvSpPr>
          <p:spPr bwMode="auto">
            <a:xfrm>
              <a:off x="2327" y="2781"/>
              <a:ext cx="21" cy="56"/>
            </a:xfrm>
            <a:custGeom>
              <a:avLst/>
              <a:gdLst>
                <a:gd name="T0" fmla="*/ 0 w 21"/>
                <a:gd name="T1" fmla="*/ 56 h 56"/>
                <a:gd name="T2" fmla="*/ 2 w 21"/>
                <a:gd name="T3" fmla="*/ 41 h 56"/>
                <a:gd name="T4" fmla="*/ 6 w 21"/>
                <a:gd name="T5" fmla="*/ 27 h 56"/>
                <a:gd name="T6" fmla="*/ 12 w 21"/>
                <a:gd name="T7" fmla="*/ 12 h 56"/>
                <a:gd name="T8" fmla="*/ 21 w 21"/>
                <a:gd name="T9" fmla="*/ 0 h 56"/>
                <a:gd name="T10" fmla="*/ 0 60000 65536"/>
                <a:gd name="T11" fmla="*/ 0 60000 65536"/>
                <a:gd name="T12" fmla="*/ 0 60000 65536"/>
                <a:gd name="T13" fmla="*/ 0 60000 65536"/>
                <a:gd name="T14" fmla="*/ 0 60000 65536"/>
                <a:gd name="T15" fmla="*/ 0 w 21"/>
                <a:gd name="T16" fmla="*/ 0 h 56"/>
                <a:gd name="T17" fmla="*/ 21 w 21"/>
                <a:gd name="T18" fmla="*/ 56 h 56"/>
              </a:gdLst>
              <a:ahLst/>
              <a:cxnLst>
                <a:cxn ang="T10">
                  <a:pos x="T0" y="T1"/>
                </a:cxn>
                <a:cxn ang="T11">
                  <a:pos x="T2" y="T3"/>
                </a:cxn>
                <a:cxn ang="T12">
                  <a:pos x="T4" y="T5"/>
                </a:cxn>
                <a:cxn ang="T13">
                  <a:pos x="T6" y="T7"/>
                </a:cxn>
                <a:cxn ang="T14">
                  <a:pos x="T8" y="T9"/>
                </a:cxn>
              </a:cxnLst>
              <a:rect l="T15" t="T16" r="T17" b="T18"/>
              <a:pathLst>
                <a:path w="21" h="56">
                  <a:moveTo>
                    <a:pt x="0" y="56"/>
                  </a:moveTo>
                  <a:lnTo>
                    <a:pt x="2" y="41"/>
                  </a:lnTo>
                  <a:lnTo>
                    <a:pt x="6" y="27"/>
                  </a:lnTo>
                  <a:lnTo>
                    <a:pt x="12" y="12"/>
                  </a:lnTo>
                  <a:lnTo>
                    <a:pt x="21" y="0"/>
                  </a:lnTo>
                </a:path>
              </a:pathLst>
            </a:custGeom>
            <a:noFill/>
            <a:ln w="39688">
              <a:solidFill>
                <a:srgbClr val="000000"/>
              </a:solidFill>
              <a:round/>
              <a:headEnd/>
              <a:tailEnd/>
            </a:ln>
          </p:spPr>
          <p:txBody>
            <a:bodyPr/>
            <a:lstStyle/>
            <a:p>
              <a:endParaRPr lang="en-US"/>
            </a:p>
          </p:txBody>
        </p:sp>
        <p:sp>
          <p:nvSpPr>
            <p:cNvPr id="139" name="Freeform 137"/>
            <p:cNvSpPr>
              <a:spLocks/>
            </p:cNvSpPr>
            <p:nvPr/>
          </p:nvSpPr>
          <p:spPr bwMode="auto">
            <a:xfrm>
              <a:off x="2186" y="2782"/>
              <a:ext cx="159" cy="53"/>
            </a:xfrm>
            <a:custGeom>
              <a:avLst/>
              <a:gdLst>
                <a:gd name="T0" fmla="*/ 0 w 159"/>
                <a:gd name="T1" fmla="*/ 53 h 53"/>
                <a:gd name="T2" fmla="*/ 12 w 159"/>
                <a:gd name="T3" fmla="*/ 43 h 53"/>
                <a:gd name="T4" fmla="*/ 26 w 159"/>
                <a:gd name="T5" fmla="*/ 34 h 53"/>
                <a:gd name="T6" fmla="*/ 42 w 159"/>
                <a:gd name="T7" fmla="*/ 26 h 53"/>
                <a:gd name="T8" fmla="*/ 59 w 159"/>
                <a:gd name="T9" fmla="*/ 17 h 53"/>
                <a:gd name="T10" fmla="*/ 78 w 159"/>
                <a:gd name="T11" fmla="*/ 12 h 53"/>
                <a:gd name="T12" fmla="*/ 98 w 159"/>
                <a:gd name="T13" fmla="*/ 7 h 53"/>
                <a:gd name="T14" fmla="*/ 117 w 159"/>
                <a:gd name="T15" fmla="*/ 3 h 53"/>
                <a:gd name="T16" fmla="*/ 138 w 159"/>
                <a:gd name="T17" fmla="*/ 1 h 53"/>
                <a:gd name="T18" fmla="*/ 159 w 159"/>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9"/>
                <a:gd name="T31" fmla="*/ 0 h 53"/>
                <a:gd name="T32" fmla="*/ 159 w 15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9" h="53">
                  <a:moveTo>
                    <a:pt x="0" y="53"/>
                  </a:moveTo>
                  <a:lnTo>
                    <a:pt x="12" y="43"/>
                  </a:lnTo>
                  <a:lnTo>
                    <a:pt x="26" y="34"/>
                  </a:lnTo>
                  <a:lnTo>
                    <a:pt x="42" y="26"/>
                  </a:lnTo>
                  <a:lnTo>
                    <a:pt x="59" y="17"/>
                  </a:lnTo>
                  <a:lnTo>
                    <a:pt x="78" y="12"/>
                  </a:lnTo>
                  <a:lnTo>
                    <a:pt x="98" y="7"/>
                  </a:lnTo>
                  <a:lnTo>
                    <a:pt x="117" y="3"/>
                  </a:lnTo>
                  <a:lnTo>
                    <a:pt x="138" y="1"/>
                  </a:lnTo>
                  <a:lnTo>
                    <a:pt x="159" y="0"/>
                  </a:lnTo>
                </a:path>
              </a:pathLst>
            </a:custGeom>
            <a:noFill/>
            <a:ln w="39688">
              <a:solidFill>
                <a:srgbClr val="000000"/>
              </a:solidFill>
              <a:round/>
              <a:headEnd/>
              <a:tailEnd/>
            </a:ln>
          </p:spPr>
          <p:txBody>
            <a:bodyPr/>
            <a:lstStyle/>
            <a:p>
              <a:endParaRPr lang="en-US"/>
            </a:p>
          </p:txBody>
        </p:sp>
        <p:sp>
          <p:nvSpPr>
            <p:cNvPr id="140" name="Line 138"/>
            <p:cNvSpPr>
              <a:spLocks noChangeShapeType="1"/>
            </p:cNvSpPr>
            <p:nvPr/>
          </p:nvSpPr>
          <p:spPr bwMode="auto">
            <a:xfrm flipH="1">
              <a:off x="2343" y="2877"/>
              <a:ext cx="67" cy="1"/>
            </a:xfrm>
            <a:prstGeom prst="line">
              <a:avLst/>
            </a:prstGeom>
            <a:noFill/>
            <a:ln w="39688">
              <a:solidFill>
                <a:srgbClr val="000000"/>
              </a:solidFill>
              <a:round/>
              <a:headEnd/>
              <a:tailEnd/>
            </a:ln>
          </p:spPr>
          <p:txBody>
            <a:bodyPr/>
            <a:lstStyle/>
            <a:p>
              <a:endParaRPr lang="en-US"/>
            </a:p>
          </p:txBody>
        </p:sp>
        <p:sp>
          <p:nvSpPr>
            <p:cNvPr id="141" name="Line 139"/>
            <p:cNvSpPr>
              <a:spLocks noChangeShapeType="1"/>
            </p:cNvSpPr>
            <p:nvPr/>
          </p:nvSpPr>
          <p:spPr bwMode="auto">
            <a:xfrm flipH="1">
              <a:off x="2343" y="2793"/>
              <a:ext cx="75" cy="1"/>
            </a:xfrm>
            <a:prstGeom prst="line">
              <a:avLst/>
            </a:prstGeom>
            <a:noFill/>
            <a:ln w="39688">
              <a:solidFill>
                <a:srgbClr val="000000"/>
              </a:solidFill>
              <a:round/>
              <a:headEnd/>
              <a:tailEnd/>
            </a:ln>
          </p:spPr>
          <p:txBody>
            <a:bodyPr/>
            <a:lstStyle/>
            <a:p>
              <a:endParaRPr lang="en-US"/>
            </a:p>
          </p:txBody>
        </p:sp>
        <p:sp>
          <p:nvSpPr>
            <p:cNvPr id="142" name="Line 140"/>
            <p:cNvSpPr>
              <a:spLocks noChangeShapeType="1"/>
            </p:cNvSpPr>
            <p:nvPr/>
          </p:nvSpPr>
          <p:spPr bwMode="auto">
            <a:xfrm flipH="1">
              <a:off x="2140" y="2840"/>
              <a:ext cx="42" cy="1"/>
            </a:xfrm>
            <a:prstGeom prst="line">
              <a:avLst/>
            </a:prstGeom>
            <a:noFill/>
            <a:ln w="39688">
              <a:solidFill>
                <a:srgbClr val="000000"/>
              </a:solidFill>
              <a:round/>
              <a:headEnd/>
              <a:tailEnd/>
            </a:ln>
          </p:spPr>
          <p:txBody>
            <a:bodyPr/>
            <a:lstStyle/>
            <a:p>
              <a:endParaRPr lang="en-US"/>
            </a:p>
          </p:txBody>
        </p:sp>
        <p:sp>
          <p:nvSpPr>
            <p:cNvPr id="143" name="Freeform 141"/>
            <p:cNvSpPr>
              <a:spLocks/>
            </p:cNvSpPr>
            <p:nvPr/>
          </p:nvSpPr>
          <p:spPr bwMode="auto">
            <a:xfrm>
              <a:off x="2759" y="2564"/>
              <a:ext cx="73" cy="20"/>
            </a:xfrm>
            <a:custGeom>
              <a:avLst/>
              <a:gdLst>
                <a:gd name="T0" fmla="*/ 0 w 73"/>
                <a:gd name="T1" fmla="*/ 20 h 20"/>
                <a:gd name="T2" fmla="*/ 20 w 73"/>
                <a:gd name="T3" fmla="*/ 18 h 20"/>
                <a:gd name="T4" fmla="*/ 38 w 73"/>
                <a:gd name="T5" fmla="*/ 13 h 20"/>
                <a:gd name="T6" fmla="*/ 55 w 73"/>
                <a:gd name="T7" fmla="*/ 8 h 20"/>
                <a:gd name="T8" fmla="*/ 73 w 73"/>
                <a:gd name="T9" fmla="*/ 0 h 20"/>
                <a:gd name="T10" fmla="*/ 0 60000 65536"/>
                <a:gd name="T11" fmla="*/ 0 60000 65536"/>
                <a:gd name="T12" fmla="*/ 0 60000 65536"/>
                <a:gd name="T13" fmla="*/ 0 60000 65536"/>
                <a:gd name="T14" fmla="*/ 0 60000 65536"/>
                <a:gd name="T15" fmla="*/ 0 w 73"/>
                <a:gd name="T16" fmla="*/ 0 h 20"/>
                <a:gd name="T17" fmla="*/ 73 w 73"/>
                <a:gd name="T18" fmla="*/ 20 h 20"/>
              </a:gdLst>
              <a:ahLst/>
              <a:cxnLst>
                <a:cxn ang="T10">
                  <a:pos x="T0" y="T1"/>
                </a:cxn>
                <a:cxn ang="T11">
                  <a:pos x="T2" y="T3"/>
                </a:cxn>
                <a:cxn ang="T12">
                  <a:pos x="T4" y="T5"/>
                </a:cxn>
                <a:cxn ang="T13">
                  <a:pos x="T6" y="T7"/>
                </a:cxn>
                <a:cxn ang="T14">
                  <a:pos x="T8" y="T9"/>
                </a:cxn>
              </a:cxnLst>
              <a:rect l="T15" t="T16" r="T17" b="T18"/>
              <a:pathLst>
                <a:path w="73" h="20">
                  <a:moveTo>
                    <a:pt x="0" y="20"/>
                  </a:moveTo>
                  <a:lnTo>
                    <a:pt x="20" y="18"/>
                  </a:lnTo>
                  <a:lnTo>
                    <a:pt x="38" y="13"/>
                  </a:lnTo>
                  <a:lnTo>
                    <a:pt x="55" y="8"/>
                  </a:lnTo>
                  <a:lnTo>
                    <a:pt x="73" y="0"/>
                  </a:lnTo>
                </a:path>
              </a:pathLst>
            </a:custGeom>
            <a:noFill/>
            <a:ln w="30163">
              <a:solidFill>
                <a:srgbClr val="000000"/>
              </a:solidFill>
              <a:round/>
              <a:headEnd/>
              <a:tailEnd/>
            </a:ln>
          </p:spPr>
          <p:txBody>
            <a:bodyPr/>
            <a:lstStyle/>
            <a:p>
              <a:endParaRPr lang="en-US"/>
            </a:p>
          </p:txBody>
        </p:sp>
        <p:sp>
          <p:nvSpPr>
            <p:cNvPr id="144" name="Freeform 142"/>
            <p:cNvSpPr>
              <a:spLocks/>
            </p:cNvSpPr>
            <p:nvPr/>
          </p:nvSpPr>
          <p:spPr bwMode="auto">
            <a:xfrm>
              <a:off x="2763" y="2567"/>
              <a:ext cx="67" cy="135"/>
            </a:xfrm>
            <a:custGeom>
              <a:avLst/>
              <a:gdLst>
                <a:gd name="T0" fmla="*/ 0 w 67"/>
                <a:gd name="T1" fmla="*/ 135 h 135"/>
                <a:gd name="T2" fmla="*/ 12 w 67"/>
                <a:gd name="T3" fmla="*/ 125 h 135"/>
                <a:gd name="T4" fmla="*/ 24 w 67"/>
                <a:gd name="T5" fmla="*/ 113 h 135"/>
                <a:gd name="T6" fmla="*/ 35 w 67"/>
                <a:gd name="T7" fmla="*/ 99 h 135"/>
                <a:gd name="T8" fmla="*/ 44 w 67"/>
                <a:gd name="T9" fmla="*/ 85 h 135"/>
                <a:gd name="T10" fmla="*/ 51 w 67"/>
                <a:gd name="T11" fmla="*/ 69 h 135"/>
                <a:gd name="T12" fmla="*/ 59 w 67"/>
                <a:gd name="T13" fmla="*/ 53 h 135"/>
                <a:gd name="T14" fmla="*/ 63 w 67"/>
                <a:gd name="T15" fmla="*/ 35 h 135"/>
                <a:gd name="T16" fmla="*/ 66 w 67"/>
                <a:gd name="T17" fmla="*/ 18 h 135"/>
                <a:gd name="T18" fmla="*/ 67 w 67"/>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135"/>
                <a:gd name="T32" fmla="*/ 67 w 67"/>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135">
                  <a:moveTo>
                    <a:pt x="0" y="135"/>
                  </a:moveTo>
                  <a:lnTo>
                    <a:pt x="12" y="125"/>
                  </a:lnTo>
                  <a:lnTo>
                    <a:pt x="24" y="113"/>
                  </a:lnTo>
                  <a:lnTo>
                    <a:pt x="35" y="99"/>
                  </a:lnTo>
                  <a:lnTo>
                    <a:pt x="44" y="85"/>
                  </a:lnTo>
                  <a:lnTo>
                    <a:pt x="51" y="69"/>
                  </a:lnTo>
                  <a:lnTo>
                    <a:pt x="59" y="53"/>
                  </a:lnTo>
                  <a:lnTo>
                    <a:pt x="63" y="35"/>
                  </a:lnTo>
                  <a:lnTo>
                    <a:pt x="66" y="18"/>
                  </a:lnTo>
                  <a:lnTo>
                    <a:pt x="67" y="0"/>
                  </a:lnTo>
                </a:path>
              </a:pathLst>
            </a:custGeom>
            <a:noFill/>
            <a:ln w="30163">
              <a:solidFill>
                <a:srgbClr val="000000"/>
              </a:solidFill>
              <a:round/>
              <a:headEnd/>
              <a:tailEnd/>
            </a:ln>
          </p:spPr>
          <p:txBody>
            <a:bodyPr/>
            <a:lstStyle/>
            <a:p>
              <a:endParaRPr lang="en-US"/>
            </a:p>
          </p:txBody>
        </p:sp>
        <p:sp>
          <p:nvSpPr>
            <p:cNvPr id="145" name="Freeform 143"/>
            <p:cNvSpPr>
              <a:spLocks/>
            </p:cNvSpPr>
            <p:nvPr/>
          </p:nvSpPr>
          <p:spPr bwMode="auto">
            <a:xfrm>
              <a:off x="2685" y="2566"/>
              <a:ext cx="71" cy="18"/>
            </a:xfrm>
            <a:custGeom>
              <a:avLst/>
              <a:gdLst>
                <a:gd name="T0" fmla="*/ 71 w 71"/>
                <a:gd name="T1" fmla="*/ 18 h 18"/>
                <a:gd name="T2" fmla="*/ 52 w 71"/>
                <a:gd name="T3" fmla="*/ 16 h 18"/>
                <a:gd name="T4" fmla="*/ 33 w 71"/>
                <a:gd name="T5" fmla="*/ 12 h 18"/>
                <a:gd name="T6" fmla="*/ 16 w 71"/>
                <a:gd name="T7" fmla="*/ 7 h 18"/>
                <a:gd name="T8" fmla="*/ 0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71" y="18"/>
                  </a:moveTo>
                  <a:lnTo>
                    <a:pt x="52" y="16"/>
                  </a:lnTo>
                  <a:lnTo>
                    <a:pt x="33" y="12"/>
                  </a:lnTo>
                  <a:lnTo>
                    <a:pt x="16" y="7"/>
                  </a:lnTo>
                  <a:lnTo>
                    <a:pt x="0" y="0"/>
                  </a:lnTo>
                </a:path>
              </a:pathLst>
            </a:custGeom>
            <a:noFill/>
            <a:ln w="30163">
              <a:solidFill>
                <a:srgbClr val="000000"/>
              </a:solidFill>
              <a:round/>
              <a:headEnd/>
              <a:tailEnd/>
            </a:ln>
          </p:spPr>
          <p:txBody>
            <a:bodyPr/>
            <a:lstStyle/>
            <a:p>
              <a:endParaRPr lang="en-US"/>
            </a:p>
          </p:txBody>
        </p:sp>
        <p:sp>
          <p:nvSpPr>
            <p:cNvPr id="146" name="Freeform 144"/>
            <p:cNvSpPr>
              <a:spLocks/>
            </p:cNvSpPr>
            <p:nvPr/>
          </p:nvSpPr>
          <p:spPr bwMode="auto">
            <a:xfrm>
              <a:off x="2685" y="2570"/>
              <a:ext cx="68" cy="135"/>
            </a:xfrm>
            <a:custGeom>
              <a:avLst/>
              <a:gdLst>
                <a:gd name="T0" fmla="*/ 68 w 68"/>
                <a:gd name="T1" fmla="*/ 135 h 135"/>
                <a:gd name="T2" fmla="*/ 55 w 68"/>
                <a:gd name="T3" fmla="*/ 125 h 135"/>
                <a:gd name="T4" fmla="*/ 43 w 68"/>
                <a:gd name="T5" fmla="*/ 113 h 135"/>
                <a:gd name="T6" fmla="*/ 32 w 68"/>
                <a:gd name="T7" fmla="*/ 99 h 135"/>
                <a:gd name="T8" fmla="*/ 23 w 68"/>
                <a:gd name="T9" fmla="*/ 85 h 135"/>
                <a:gd name="T10" fmla="*/ 16 w 68"/>
                <a:gd name="T11" fmla="*/ 69 h 135"/>
                <a:gd name="T12" fmla="*/ 8 w 68"/>
                <a:gd name="T13" fmla="*/ 53 h 135"/>
                <a:gd name="T14" fmla="*/ 5 w 68"/>
                <a:gd name="T15" fmla="*/ 35 h 135"/>
                <a:gd name="T16" fmla="*/ 1 w 68"/>
                <a:gd name="T17" fmla="*/ 18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5" y="125"/>
                  </a:lnTo>
                  <a:lnTo>
                    <a:pt x="43" y="113"/>
                  </a:lnTo>
                  <a:lnTo>
                    <a:pt x="32" y="99"/>
                  </a:lnTo>
                  <a:lnTo>
                    <a:pt x="23" y="85"/>
                  </a:lnTo>
                  <a:lnTo>
                    <a:pt x="16" y="69"/>
                  </a:lnTo>
                  <a:lnTo>
                    <a:pt x="8" y="53"/>
                  </a:lnTo>
                  <a:lnTo>
                    <a:pt x="5" y="35"/>
                  </a:lnTo>
                  <a:lnTo>
                    <a:pt x="1" y="18"/>
                  </a:lnTo>
                  <a:lnTo>
                    <a:pt x="0" y="0"/>
                  </a:lnTo>
                </a:path>
              </a:pathLst>
            </a:custGeom>
            <a:noFill/>
            <a:ln w="30163">
              <a:solidFill>
                <a:srgbClr val="000000"/>
              </a:solidFill>
              <a:round/>
              <a:headEnd/>
              <a:tailEnd/>
            </a:ln>
          </p:spPr>
          <p:txBody>
            <a:bodyPr/>
            <a:lstStyle/>
            <a:p>
              <a:endParaRPr lang="en-US"/>
            </a:p>
          </p:txBody>
        </p:sp>
        <p:sp>
          <p:nvSpPr>
            <p:cNvPr id="147" name="Line 145"/>
            <p:cNvSpPr>
              <a:spLocks noChangeShapeType="1"/>
            </p:cNvSpPr>
            <p:nvPr/>
          </p:nvSpPr>
          <p:spPr bwMode="auto">
            <a:xfrm>
              <a:off x="2807" y="2514"/>
              <a:ext cx="1" cy="57"/>
            </a:xfrm>
            <a:prstGeom prst="line">
              <a:avLst/>
            </a:prstGeom>
            <a:noFill/>
            <a:ln w="30163">
              <a:solidFill>
                <a:srgbClr val="000000"/>
              </a:solidFill>
              <a:round/>
              <a:headEnd/>
              <a:tailEnd/>
            </a:ln>
          </p:spPr>
          <p:txBody>
            <a:bodyPr/>
            <a:lstStyle/>
            <a:p>
              <a:endParaRPr lang="en-US"/>
            </a:p>
          </p:txBody>
        </p:sp>
        <p:sp>
          <p:nvSpPr>
            <p:cNvPr id="148" name="Line 146"/>
            <p:cNvSpPr>
              <a:spLocks noChangeShapeType="1"/>
            </p:cNvSpPr>
            <p:nvPr/>
          </p:nvSpPr>
          <p:spPr bwMode="auto">
            <a:xfrm>
              <a:off x="2701" y="2507"/>
              <a:ext cx="1" cy="64"/>
            </a:xfrm>
            <a:prstGeom prst="line">
              <a:avLst/>
            </a:prstGeom>
            <a:noFill/>
            <a:ln w="30163">
              <a:solidFill>
                <a:srgbClr val="000000"/>
              </a:solidFill>
              <a:round/>
              <a:headEnd/>
              <a:tailEnd/>
            </a:ln>
          </p:spPr>
          <p:txBody>
            <a:bodyPr/>
            <a:lstStyle/>
            <a:p>
              <a:endParaRPr lang="en-US"/>
            </a:p>
          </p:txBody>
        </p:sp>
        <p:sp>
          <p:nvSpPr>
            <p:cNvPr id="149" name="Line 147"/>
            <p:cNvSpPr>
              <a:spLocks noChangeShapeType="1"/>
            </p:cNvSpPr>
            <p:nvPr/>
          </p:nvSpPr>
          <p:spPr bwMode="auto">
            <a:xfrm>
              <a:off x="2759" y="2708"/>
              <a:ext cx="1" cy="36"/>
            </a:xfrm>
            <a:prstGeom prst="line">
              <a:avLst/>
            </a:prstGeom>
            <a:noFill/>
            <a:ln w="30163">
              <a:solidFill>
                <a:srgbClr val="000000"/>
              </a:solidFill>
              <a:round/>
              <a:headEnd/>
              <a:tailEnd/>
            </a:ln>
          </p:spPr>
          <p:txBody>
            <a:bodyPr/>
            <a:lstStyle/>
            <a:p>
              <a:endParaRPr lang="en-US"/>
            </a:p>
          </p:txBody>
        </p:sp>
        <p:sp>
          <p:nvSpPr>
            <p:cNvPr id="150" name="Freeform 148"/>
            <p:cNvSpPr>
              <a:spLocks/>
            </p:cNvSpPr>
            <p:nvPr/>
          </p:nvSpPr>
          <p:spPr bwMode="auto">
            <a:xfrm>
              <a:off x="2761" y="2531"/>
              <a:ext cx="72" cy="19"/>
            </a:xfrm>
            <a:custGeom>
              <a:avLst/>
              <a:gdLst>
                <a:gd name="T0" fmla="*/ 0 w 72"/>
                <a:gd name="T1" fmla="*/ 19 h 19"/>
                <a:gd name="T2" fmla="*/ 20 w 72"/>
                <a:gd name="T3" fmla="*/ 17 h 19"/>
                <a:gd name="T4" fmla="*/ 39 w 72"/>
                <a:gd name="T5" fmla="*/ 12 h 19"/>
                <a:gd name="T6" fmla="*/ 56 w 72"/>
                <a:gd name="T7" fmla="*/ 7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9" y="12"/>
                  </a:lnTo>
                  <a:lnTo>
                    <a:pt x="56" y="7"/>
                  </a:lnTo>
                  <a:lnTo>
                    <a:pt x="72" y="0"/>
                  </a:lnTo>
                </a:path>
              </a:pathLst>
            </a:custGeom>
            <a:noFill/>
            <a:ln w="30163">
              <a:solidFill>
                <a:srgbClr val="000000"/>
              </a:solidFill>
              <a:round/>
              <a:headEnd/>
              <a:tailEnd/>
            </a:ln>
          </p:spPr>
          <p:txBody>
            <a:bodyPr/>
            <a:lstStyle/>
            <a:p>
              <a:endParaRPr lang="en-US"/>
            </a:p>
          </p:txBody>
        </p:sp>
        <p:sp>
          <p:nvSpPr>
            <p:cNvPr id="151" name="Freeform 149"/>
            <p:cNvSpPr>
              <a:spLocks/>
            </p:cNvSpPr>
            <p:nvPr/>
          </p:nvSpPr>
          <p:spPr bwMode="auto">
            <a:xfrm>
              <a:off x="2686" y="2533"/>
              <a:ext cx="73" cy="19"/>
            </a:xfrm>
            <a:custGeom>
              <a:avLst/>
              <a:gdLst>
                <a:gd name="T0" fmla="*/ 73 w 73"/>
                <a:gd name="T1" fmla="*/ 19 h 19"/>
                <a:gd name="T2" fmla="*/ 53 w 73"/>
                <a:gd name="T3" fmla="*/ 17 h 19"/>
                <a:gd name="T4" fmla="*/ 35 w 73"/>
                <a:gd name="T5" fmla="*/ 12 h 19"/>
                <a:gd name="T6" fmla="*/ 17 w 73"/>
                <a:gd name="T7" fmla="*/ 7 h 19"/>
                <a:gd name="T8" fmla="*/ 0 w 73"/>
                <a:gd name="T9" fmla="*/ 0 h 19"/>
                <a:gd name="T10" fmla="*/ 0 60000 65536"/>
                <a:gd name="T11" fmla="*/ 0 60000 65536"/>
                <a:gd name="T12" fmla="*/ 0 60000 65536"/>
                <a:gd name="T13" fmla="*/ 0 60000 65536"/>
                <a:gd name="T14" fmla="*/ 0 60000 65536"/>
                <a:gd name="T15" fmla="*/ 0 w 73"/>
                <a:gd name="T16" fmla="*/ 0 h 19"/>
                <a:gd name="T17" fmla="*/ 73 w 73"/>
                <a:gd name="T18" fmla="*/ 19 h 19"/>
              </a:gdLst>
              <a:ahLst/>
              <a:cxnLst>
                <a:cxn ang="T10">
                  <a:pos x="T0" y="T1"/>
                </a:cxn>
                <a:cxn ang="T11">
                  <a:pos x="T2" y="T3"/>
                </a:cxn>
                <a:cxn ang="T12">
                  <a:pos x="T4" y="T5"/>
                </a:cxn>
                <a:cxn ang="T13">
                  <a:pos x="T6" y="T7"/>
                </a:cxn>
                <a:cxn ang="T14">
                  <a:pos x="T8" y="T9"/>
                </a:cxn>
              </a:cxnLst>
              <a:rect l="T15" t="T16" r="T17" b="T18"/>
              <a:pathLst>
                <a:path w="73" h="19">
                  <a:moveTo>
                    <a:pt x="73" y="19"/>
                  </a:moveTo>
                  <a:lnTo>
                    <a:pt x="53" y="17"/>
                  </a:lnTo>
                  <a:lnTo>
                    <a:pt x="35" y="12"/>
                  </a:lnTo>
                  <a:lnTo>
                    <a:pt x="17" y="7"/>
                  </a:lnTo>
                  <a:lnTo>
                    <a:pt x="0" y="0"/>
                  </a:lnTo>
                </a:path>
              </a:pathLst>
            </a:custGeom>
            <a:noFill/>
            <a:ln w="30163">
              <a:solidFill>
                <a:srgbClr val="000000"/>
              </a:solidFill>
              <a:round/>
              <a:headEnd/>
              <a:tailEnd/>
            </a:ln>
          </p:spPr>
          <p:txBody>
            <a:bodyPr/>
            <a:lstStyle/>
            <a:p>
              <a:endParaRPr lang="en-US"/>
            </a:p>
          </p:txBody>
        </p:sp>
        <p:sp>
          <p:nvSpPr>
            <p:cNvPr id="152" name="Line 150"/>
            <p:cNvSpPr>
              <a:spLocks noChangeShapeType="1"/>
            </p:cNvSpPr>
            <p:nvPr/>
          </p:nvSpPr>
          <p:spPr bwMode="auto">
            <a:xfrm>
              <a:off x="2661" y="2479"/>
              <a:ext cx="140" cy="1"/>
            </a:xfrm>
            <a:prstGeom prst="line">
              <a:avLst/>
            </a:prstGeom>
            <a:noFill/>
            <a:ln w="39688">
              <a:solidFill>
                <a:srgbClr val="000000"/>
              </a:solidFill>
              <a:round/>
              <a:headEnd/>
              <a:tailEnd/>
            </a:ln>
          </p:spPr>
          <p:txBody>
            <a:bodyPr/>
            <a:lstStyle/>
            <a:p>
              <a:endParaRPr lang="en-US"/>
            </a:p>
          </p:txBody>
        </p:sp>
        <p:sp>
          <p:nvSpPr>
            <p:cNvPr id="153" name="Line 151"/>
            <p:cNvSpPr>
              <a:spLocks noChangeShapeType="1"/>
            </p:cNvSpPr>
            <p:nvPr/>
          </p:nvSpPr>
          <p:spPr bwMode="auto">
            <a:xfrm flipH="1" flipV="1">
              <a:off x="2700" y="2265"/>
              <a:ext cx="1" cy="241"/>
            </a:xfrm>
            <a:prstGeom prst="line">
              <a:avLst/>
            </a:prstGeom>
            <a:noFill/>
            <a:ln w="39688">
              <a:solidFill>
                <a:srgbClr val="000000"/>
              </a:solidFill>
              <a:round/>
              <a:headEnd/>
              <a:tailEnd/>
            </a:ln>
          </p:spPr>
          <p:txBody>
            <a:bodyPr/>
            <a:lstStyle/>
            <a:p>
              <a:endParaRPr lang="en-US"/>
            </a:p>
          </p:txBody>
        </p:sp>
        <p:sp>
          <p:nvSpPr>
            <p:cNvPr id="154" name="Freeform 152"/>
            <p:cNvSpPr>
              <a:spLocks/>
            </p:cNvSpPr>
            <p:nvPr/>
          </p:nvSpPr>
          <p:spPr bwMode="auto">
            <a:xfrm>
              <a:off x="2669" y="2384"/>
              <a:ext cx="61" cy="50"/>
            </a:xfrm>
            <a:custGeom>
              <a:avLst/>
              <a:gdLst>
                <a:gd name="T0" fmla="*/ 61 w 61"/>
                <a:gd name="T1" fmla="*/ 25 h 50"/>
                <a:gd name="T2" fmla="*/ 60 w 61"/>
                <a:gd name="T3" fmla="*/ 32 h 50"/>
                <a:gd name="T4" fmla="*/ 57 w 61"/>
                <a:gd name="T5" fmla="*/ 39 h 50"/>
                <a:gd name="T6" fmla="*/ 50 w 61"/>
                <a:gd name="T7" fmla="*/ 44 h 50"/>
                <a:gd name="T8" fmla="*/ 43 w 61"/>
                <a:gd name="T9" fmla="*/ 48 h 50"/>
                <a:gd name="T10" fmla="*/ 36 w 61"/>
                <a:gd name="T11" fmla="*/ 50 h 50"/>
                <a:gd name="T12" fmla="*/ 26 w 61"/>
                <a:gd name="T13" fmla="*/ 50 h 50"/>
                <a:gd name="T14" fmla="*/ 18 w 61"/>
                <a:gd name="T15" fmla="*/ 48 h 50"/>
                <a:gd name="T16" fmla="*/ 11 w 61"/>
                <a:gd name="T17" fmla="*/ 44 h 50"/>
                <a:gd name="T18" fmla="*/ 5 w 61"/>
                <a:gd name="T19" fmla="*/ 39 h 50"/>
                <a:gd name="T20" fmla="*/ 1 w 61"/>
                <a:gd name="T21" fmla="*/ 32 h 50"/>
                <a:gd name="T22" fmla="*/ 0 w 61"/>
                <a:gd name="T23" fmla="*/ 25 h 50"/>
                <a:gd name="T24" fmla="*/ 1 w 61"/>
                <a:gd name="T25" fmla="*/ 18 h 50"/>
                <a:gd name="T26" fmla="*/ 5 w 61"/>
                <a:gd name="T27" fmla="*/ 12 h 50"/>
                <a:gd name="T28" fmla="*/ 11 w 61"/>
                <a:gd name="T29" fmla="*/ 7 h 50"/>
                <a:gd name="T30" fmla="*/ 18 w 61"/>
                <a:gd name="T31" fmla="*/ 3 h 50"/>
                <a:gd name="T32" fmla="*/ 26 w 61"/>
                <a:gd name="T33" fmla="*/ 0 h 50"/>
                <a:gd name="T34" fmla="*/ 36 w 61"/>
                <a:gd name="T35" fmla="*/ 0 h 50"/>
                <a:gd name="T36" fmla="*/ 43 w 61"/>
                <a:gd name="T37" fmla="*/ 3 h 50"/>
                <a:gd name="T38" fmla="*/ 50 w 61"/>
                <a:gd name="T39" fmla="*/ 7 h 50"/>
                <a:gd name="T40" fmla="*/ 57 w 61"/>
                <a:gd name="T41" fmla="*/ 12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7" y="39"/>
                  </a:lnTo>
                  <a:lnTo>
                    <a:pt x="50" y="44"/>
                  </a:lnTo>
                  <a:lnTo>
                    <a:pt x="43" y="48"/>
                  </a:lnTo>
                  <a:lnTo>
                    <a:pt x="36" y="50"/>
                  </a:lnTo>
                  <a:lnTo>
                    <a:pt x="26" y="50"/>
                  </a:lnTo>
                  <a:lnTo>
                    <a:pt x="18" y="48"/>
                  </a:lnTo>
                  <a:lnTo>
                    <a:pt x="11" y="44"/>
                  </a:lnTo>
                  <a:lnTo>
                    <a:pt x="5" y="39"/>
                  </a:lnTo>
                  <a:lnTo>
                    <a:pt x="1" y="32"/>
                  </a:lnTo>
                  <a:lnTo>
                    <a:pt x="0" y="25"/>
                  </a:lnTo>
                  <a:lnTo>
                    <a:pt x="1" y="18"/>
                  </a:lnTo>
                  <a:lnTo>
                    <a:pt x="5" y="12"/>
                  </a:lnTo>
                  <a:lnTo>
                    <a:pt x="11" y="7"/>
                  </a:lnTo>
                  <a:lnTo>
                    <a:pt x="18" y="3"/>
                  </a:lnTo>
                  <a:lnTo>
                    <a:pt x="26" y="0"/>
                  </a:lnTo>
                  <a:lnTo>
                    <a:pt x="36" y="0"/>
                  </a:lnTo>
                  <a:lnTo>
                    <a:pt x="43" y="3"/>
                  </a:lnTo>
                  <a:lnTo>
                    <a:pt x="50" y="7"/>
                  </a:lnTo>
                  <a:lnTo>
                    <a:pt x="57" y="12"/>
                  </a:lnTo>
                  <a:lnTo>
                    <a:pt x="60" y="18"/>
                  </a:lnTo>
                  <a:lnTo>
                    <a:pt x="61" y="25"/>
                  </a:lnTo>
                  <a:close/>
                </a:path>
              </a:pathLst>
            </a:custGeom>
            <a:solidFill>
              <a:srgbClr val="000000"/>
            </a:solidFill>
            <a:ln w="39688">
              <a:solidFill>
                <a:srgbClr val="000000"/>
              </a:solidFill>
              <a:round/>
              <a:headEnd/>
              <a:tailEnd/>
            </a:ln>
          </p:spPr>
          <p:txBody>
            <a:bodyPr/>
            <a:lstStyle/>
            <a:p>
              <a:endParaRPr lang="en-US"/>
            </a:p>
          </p:txBody>
        </p:sp>
        <p:sp>
          <p:nvSpPr>
            <p:cNvPr id="155" name="Freeform 153"/>
            <p:cNvSpPr>
              <a:spLocks/>
            </p:cNvSpPr>
            <p:nvPr/>
          </p:nvSpPr>
          <p:spPr bwMode="auto">
            <a:xfrm>
              <a:off x="2669" y="2384"/>
              <a:ext cx="61" cy="50"/>
            </a:xfrm>
            <a:custGeom>
              <a:avLst/>
              <a:gdLst>
                <a:gd name="T0" fmla="*/ 61 w 61"/>
                <a:gd name="T1" fmla="*/ 25 h 50"/>
                <a:gd name="T2" fmla="*/ 60 w 61"/>
                <a:gd name="T3" fmla="*/ 32 h 50"/>
                <a:gd name="T4" fmla="*/ 57 w 61"/>
                <a:gd name="T5" fmla="*/ 39 h 50"/>
                <a:gd name="T6" fmla="*/ 50 w 61"/>
                <a:gd name="T7" fmla="*/ 44 h 50"/>
                <a:gd name="T8" fmla="*/ 43 w 61"/>
                <a:gd name="T9" fmla="*/ 48 h 50"/>
                <a:gd name="T10" fmla="*/ 36 w 61"/>
                <a:gd name="T11" fmla="*/ 50 h 50"/>
                <a:gd name="T12" fmla="*/ 26 w 61"/>
                <a:gd name="T13" fmla="*/ 50 h 50"/>
                <a:gd name="T14" fmla="*/ 18 w 61"/>
                <a:gd name="T15" fmla="*/ 48 h 50"/>
                <a:gd name="T16" fmla="*/ 11 w 61"/>
                <a:gd name="T17" fmla="*/ 44 h 50"/>
                <a:gd name="T18" fmla="*/ 5 w 61"/>
                <a:gd name="T19" fmla="*/ 39 h 50"/>
                <a:gd name="T20" fmla="*/ 1 w 61"/>
                <a:gd name="T21" fmla="*/ 32 h 50"/>
                <a:gd name="T22" fmla="*/ 0 w 61"/>
                <a:gd name="T23" fmla="*/ 25 h 50"/>
                <a:gd name="T24" fmla="*/ 1 w 61"/>
                <a:gd name="T25" fmla="*/ 18 h 50"/>
                <a:gd name="T26" fmla="*/ 5 w 61"/>
                <a:gd name="T27" fmla="*/ 12 h 50"/>
                <a:gd name="T28" fmla="*/ 11 w 61"/>
                <a:gd name="T29" fmla="*/ 7 h 50"/>
                <a:gd name="T30" fmla="*/ 18 w 61"/>
                <a:gd name="T31" fmla="*/ 3 h 50"/>
                <a:gd name="T32" fmla="*/ 26 w 61"/>
                <a:gd name="T33" fmla="*/ 0 h 50"/>
                <a:gd name="T34" fmla="*/ 36 w 61"/>
                <a:gd name="T35" fmla="*/ 0 h 50"/>
                <a:gd name="T36" fmla="*/ 43 w 61"/>
                <a:gd name="T37" fmla="*/ 3 h 50"/>
                <a:gd name="T38" fmla="*/ 50 w 61"/>
                <a:gd name="T39" fmla="*/ 7 h 50"/>
                <a:gd name="T40" fmla="*/ 57 w 61"/>
                <a:gd name="T41" fmla="*/ 12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7" y="39"/>
                  </a:lnTo>
                  <a:lnTo>
                    <a:pt x="50" y="44"/>
                  </a:lnTo>
                  <a:lnTo>
                    <a:pt x="43" y="48"/>
                  </a:lnTo>
                  <a:lnTo>
                    <a:pt x="36" y="50"/>
                  </a:lnTo>
                  <a:lnTo>
                    <a:pt x="26" y="50"/>
                  </a:lnTo>
                  <a:lnTo>
                    <a:pt x="18" y="48"/>
                  </a:lnTo>
                  <a:lnTo>
                    <a:pt x="11" y="44"/>
                  </a:lnTo>
                  <a:lnTo>
                    <a:pt x="5" y="39"/>
                  </a:lnTo>
                  <a:lnTo>
                    <a:pt x="1" y="32"/>
                  </a:lnTo>
                  <a:lnTo>
                    <a:pt x="0" y="25"/>
                  </a:lnTo>
                  <a:lnTo>
                    <a:pt x="1" y="18"/>
                  </a:lnTo>
                  <a:lnTo>
                    <a:pt x="5" y="12"/>
                  </a:lnTo>
                  <a:lnTo>
                    <a:pt x="11" y="7"/>
                  </a:lnTo>
                  <a:lnTo>
                    <a:pt x="18" y="3"/>
                  </a:lnTo>
                  <a:lnTo>
                    <a:pt x="26" y="0"/>
                  </a:lnTo>
                  <a:lnTo>
                    <a:pt x="36" y="0"/>
                  </a:lnTo>
                  <a:lnTo>
                    <a:pt x="43" y="3"/>
                  </a:lnTo>
                  <a:lnTo>
                    <a:pt x="50" y="7"/>
                  </a:lnTo>
                  <a:lnTo>
                    <a:pt x="57" y="12"/>
                  </a:lnTo>
                  <a:lnTo>
                    <a:pt x="60" y="18"/>
                  </a:lnTo>
                  <a:lnTo>
                    <a:pt x="61" y="25"/>
                  </a:lnTo>
                </a:path>
              </a:pathLst>
            </a:custGeom>
            <a:noFill/>
            <a:ln w="39688">
              <a:solidFill>
                <a:srgbClr val="000000"/>
              </a:solidFill>
              <a:round/>
              <a:headEnd/>
              <a:tailEnd/>
            </a:ln>
          </p:spPr>
          <p:txBody>
            <a:bodyPr/>
            <a:lstStyle/>
            <a:p>
              <a:endParaRPr lang="en-US"/>
            </a:p>
          </p:txBody>
        </p:sp>
        <p:sp>
          <p:nvSpPr>
            <p:cNvPr id="156" name="Freeform 154"/>
            <p:cNvSpPr>
              <a:spLocks/>
            </p:cNvSpPr>
            <p:nvPr/>
          </p:nvSpPr>
          <p:spPr bwMode="auto">
            <a:xfrm>
              <a:off x="2769" y="2447"/>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10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10 w 59"/>
                <a:gd name="T29" fmla="*/ 7 h 50"/>
                <a:gd name="T30" fmla="*/ 17 w 59"/>
                <a:gd name="T31" fmla="*/ 2 h 50"/>
                <a:gd name="T32" fmla="*/ 26 w 59"/>
                <a:gd name="T33" fmla="*/ 0 h 50"/>
                <a:gd name="T34" fmla="*/ 33 w 59"/>
                <a:gd name="T35" fmla="*/ 0 h 50"/>
                <a:gd name="T36" fmla="*/ 42 w 59"/>
                <a:gd name="T37" fmla="*/ 2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10" y="44"/>
                  </a:lnTo>
                  <a:lnTo>
                    <a:pt x="5" y="39"/>
                  </a:lnTo>
                  <a:lnTo>
                    <a:pt x="1" y="32"/>
                  </a:lnTo>
                  <a:lnTo>
                    <a:pt x="0" y="25"/>
                  </a:lnTo>
                  <a:lnTo>
                    <a:pt x="1" y="18"/>
                  </a:lnTo>
                  <a:lnTo>
                    <a:pt x="5" y="12"/>
                  </a:lnTo>
                  <a:lnTo>
                    <a:pt x="10" y="7"/>
                  </a:lnTo>
                  <a:lnTo>
                    <a:pt x="17" y="2"/>
                  </a:lnTo>
                  <a:lnTo>
                    <a:pt x="26" y="0"/>
                  </a:lnTo>
                  <a:lnTo>
                    <a:pt x="33" y="0"/>
                  </a:lnTo>
                  <a:lnTo>
                    <a:pt x="42" y="2"/>
                  </a:lnTo>
                  <a:lnTo>
                    <a:pt x="49" y="7"/>
                  </a:lnTo>
                  <a:lnTo>
                    <a:pt x="54" y="12"/>
                  </a:lnTo>
                  <a:lnTo>
                    <a:pt x="58" y="18"/>
                  </a:lnTo>
                  <a:lnTo>
                    <a:pt x="59" y="25"/>
                  </a:lnTo>
                  <a:close/>
                </a:path>
              </a:pathLst>
            </a:custGeom>
            <a:solidFill>
              <a:srgbClr val="000000"/>
            </a:solidFill>
            <a:ln w="39688">
              <a:solidFill>
                <a:srgbClr val="000000"/>
              </a:solidFill>
              <a:round/>
              <a:headEnd/>
              <a:tailEnd/>
            </a:ln>
          </p:spPr>
          <p:txBody>
            <a:bodyPr/>
            <a:lstStyle/>
            <a:p>
              <a:endParaRPr lang="en-US"/>
            </a:p>
          </p:txBody>
        </p:sp>
        <p:sp>
          <p:nvSpPr>
            <p:cNvPr id="157" name="Freeform 155"/>
            <p:cNvSpPr>
              <a:spLocks/>
            </p:cNvSpPr>
            <p:nvPr/>
          </p:nvSpPr>
          <p:spPr bwMode="auto">
            <a:xfrm>
              <a:off x="2769" y="2447"/>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10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10 w 59"/>
                <a:gd name="T29" fmla="*/ 7 h 50"/>
                <a:gd name="T30" fmla="*/ 17 w 59"/>
                <a:gd name="T31" fmla="*/ 2 h 50"/>
                <a:gd name="T32" fmla="*/ 26 w 59"/>
                <a:gd name="T33" fmla="*/ 0 h 50"/>
                <a:gd name="T34" fmla="*/ 33 w 59"/>
                <a:gd name="T35" fmla="*/ 0 h 50"/>
                <a:gd name="T36" fmla="*/ 42 w 59"/>
                <a:gd name="T37" fmla="*/ 2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10" y="44"/>
                  </a:lnTo>
                  <a:lnTo>
                    <a:pt x="5" y="39"/>
                  </a:lnTo>
                  <a:lnTo>
                    <a:pt x="1" y="32"/>
                  </a:lnTo>
                  <a:lnTo>
                    <a:pt x="0" y="25"/>
                  </a:lnTo>
                  <a:lnTo>
                    <a:pt x="1" y="18"/>
                  </a:lnTo>
                  <a:lnTo>
                    <a:pt x="5" y="12"/>
                  </a:lnTo>
                  <a:lnTo>
                    <a:pt x="10" y="7"/>
                  </a:lnTo>
                  <a:lnTo>
                    <a:pt x="17" y="2"/>
                  </a:lnTo>
                  <a:lnTo>
                    <a:pt x="26" y="0"/>
                  </a:lnTo>
                  <a:lnTo>
                    <a:pt x="33" y="0"/>
                  </a:lnTo>
                  <a:lnTo>
                    <a:pt x="42" y="2"/>
                  </a:lnTo>
                  <a:lnTo>
                    <a:pt x="49" y="7"/>
                  </a:lnTo>
                  <a:lnTo>
                    <a:pt x="54" y="12"/>
                  </a:lnTo>
                  <a:lnTo>
                    <a:pt x="58" y="18"/>
                  </a:lnTo>
                  <a:lnTo>
                    <a:pt x="59" y="25"/>
                  </a:lnTo>
                </a:path>
              </a:pathLst>
            </a:custGeom>
            <a:noFill/>
            <a:ln w="39688">
              <a:solidFill>
                <a:srgbClr val="000000"/>
              </a:solidFill>
              <a:round/>
              <a:headEnd/>
              <a:tailEnd/>
            </a:ln>
          </p:spPr>
          <p:txBody>
            <a:bodyPr/>
            <a:lstStyle/>
            <a:p>
              <a:endParaRPr lang="en-US"/>
            </a:p>
          </p:txBody>
        </p:sp>
        <p:sp>
          <p:nvSpPr>
            <p:cNvPr id="158" name="Freeform 156"/>
            <p:cNvSpPr>
              <a:spLocks/>
            </p:cNvSpPr>
            <p:nvPr/>
          </p:nvSpPr>
          <p:spPr bwMode="auto">
            <a:xfrm>
              <a:off x="2808" y="3010"/>
              <a:ext cx="72" cy="19"/>
            </a:xfrm>
            <a:custGeom>
              <a:avLst/>
              <a:gdLst>
                <a:gd name="T0" fmla="*/ 0 w 72"/>
                <a:gd name="T1" fmla="*/ 19 h 19"/>
                <a:gd name="T2" fmla="*/ 20 w 72"/>
                <a:gd name="T3" fmla="*/ 17 h 19"/>
                <a:gd name="T4" fmla="*/ 39 w 72"/>
                <a:gd name="T5" fmla="*/ 13 h 19"/>
                <a:gd name="T6" fmla="*/ 56 w 72"/>
                <a:gd name="T7" fmla="*/ 8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9" y="13"/>
                  </a:lnTo>
                  <a:lnTo>
                    <a:pt x="56" y="8"/>
                  </a:lnTo>
                  <a:lnTo>
                    <a:pt x="72" y="0"/>
                  </a:lnTo>
                </a:path>
              </a:pathLst>
            </a:custGeom>
            <a:noFill/>
            <a:ln w="30163">
              <a:solidFill>
                <a:srgbClr val="000000"/>
              </a:solidFill>
              <a:round/>
              <a:headEnd/>
              <a:tailEnd/>
            </a:ln>
          </p:spPr>
          <p:txBody>
            <a:bodyPr/>
            <a:lstStyle/>
            <a:p>
              <a:endParaRPr lang="en-US"/>
            </a:p>
          </p:txBody>
        </p:sp>
        <p:sp>
          <p:nvSpPr>
            <p:cNvPr id="159" name="Freeform 157"/>
            <p:cNvSpPr>
              <a:spLocks/>
            </p:cNvSpPr>
            <p:nvPr/>
          </p:nvSpPr>
          <p:spPr bwMode="auto">
            <a:xfrm>
              <a:off x="2812" y="3013"/>
              <a:ext cx="67" cy="135"/>
            </a:xfrm>
            <a:custGeom>
              <a:avLst/>
              <a:gdLst>
                <a:gd name="T0" fmla="*/ 0 w 67"/>
                <a:gd name="T1" fmla="*/ 135 h 135"/>
                <a:gd name="T2" fmla="*/ 12 w 67"/>
                <a:gd name="T3" fmla="*/ 124 h 135"/>
                <a:gd name="T4" fmla="*/ 23 w 67"/>
                <a:gd name="T5" fmla="*/ 112 h 135"/>
                <a:gd name="T6" fmla="*/ 35 w 67"/>
                <a:gd name="T7" fmla="*/ 99 h 135"/>
                <a:gd name="T8" fmla="*/ 43 w 67"/>
                <a:gd name="T9" fmla="*/ 83 h 135"/>
                <a:gd name="T10" fmla="*/ 52 w 67"/>
                <a:gd name="T11" fmla="*/ 68 h 135"/>
                <a:gd name="T12" fmla="*/ 58 w 67"/>
                <a:gd name="T13" fmla="*/ 52 h 135"/>
                <a:gd name="T14" fmla="*/ 62 w 67"/>
                <a:gd name="T15" fmla="*/ 35 h 135"/>
                <a:gd name="T16" fmla="*/ 65 w 67"/>
                <a:gd name="T17" fmla="*/ 17 h 135"/>
                <a:gd name="T18" fmla="*/ 67 w 67"/>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135"/>
                <a:gd name="T32" fmla="*/ 67 w 67"/>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135">
                  <a:moveTo>
                    <a:pt x="0" y="135"/>
                  </a:moveTo>
                  <a:lnTo>
                    <a:pt x="12" y="124"/>
                  </a:lnTo>
                  <a:lnTo>
                    <a:pt x="23" y="112"/>
                  </a:lnTo>
                  <a:lnTo>
                    <a:pt x="35" y="99"/>
                  </a:lnTo>
                  <a:lnTo>
                    <a:pt x="43" y="83"/>
                  </a:lnTo>
                  <a:lnTo>
                    <a:pt x="52" y="68"/>
                  </a:lnTo>
                  <a:lnTo>
                    <a:pt x="58" y="52"/>
                  </a:lnTo>
                  <a:lnTo>
                    <a:pt x="62" y="35"/>
                  </a:lnTo>
                  <a:lnTo>
                    <a:pt x="65" y="17"/>
                  </a:lnTo>
                  <a:lnTo>
                    <a:pt x="67" y="0"/>
                  </a:lnTo>
                </a:path>
              </a:pathLst>
            </a:custGeom>
            <a:noFill/>
            <a:ln w="30163">
              <a:solidFill>
                <a:srgbClr val="000000"/>
              </a:solidFill>
              <a:round/>
              <a:headEnd/>
              <a:tailEnd/>
            </a:ln>
          </p:spPr>
          <p:txBody>
            <a:bodyPr/>
            <a:lstStyle/>
            <a:p>
              <a:endParaRPr lang="en-US"/>
            </a:p>
          </p:txBody>
        </p:sp>
        <p:sp>
          <p:nvSpPr>
            <p:cNvPr id="160" name="Freeform 158"/>
            <p:cNvSpPr>
              <a:spLocks/>
            </p:cNvSpPr>
            <p:nvPr/>
          </p:nvSpPr>
          <p:spPr bwMode="auto">
            <a:xfrm>
              <a:off x="2734" y="3012"/>
              <a:ext cx="72" cy="17"/>
            </a:xfrm>
            <a:custGeom>
              <a:avLst/>
              <a:gdLst>
                <a:gd name="T0" fmla="*/ 72 w 72"/>
                <a:gd name="T1" fmla="*/ 17 h 17"/>
                <a:gd name="T2" fmla="*/ 53 w 72"/>
                <a:gd name="T3" fmla="*/ 15 h 17"/>
                <a:gd name="T4" fmla="*/ 35 w 72"/>
                <a:gd name="T5" fmla="*/ 12 h 17"/>
                <a:gd name="T6" fmla="*/ 16 w 72"/>
                <a:gd name="T7" fmla="*/ 7 h 17"/>
                <a:gd name="T8" fmla="*/ 0 w 72"/>
                <a:gd name="T9" fmla="*/ 0 h 17"/>
                <a:gd name="T10" fmla="*/ 0 60000 65536"/>
                <a:gd name="T11" fmla="*/ 0 60000 65536"/>
                <a:gd name="T12" fmla="*/ 0 60000 65536"/>
                <a:gd name="T13" fmla="*/ 0 60000 65536"/>
                <a:gd name="T14" fmla="*/ 0 60000 65536"/>
                <a:gd name="T15" fmla="*/ 0 w 72"/>
                <a:gd name="T16" fmla="*/ 0 h 17"/>
                <a:gd name="T17" fmla="*/ 72 w 72"/>
                <a:gd name="T18" fmla="*/ 17 h 17"/>
              </a:gdLst>
              <a:ahLst/>
              <a:cxnLst>
                <a:cxn ang="T10">
                  <a:pos x="T0" y="T1"/>
                </a:cxn>
                <a:cxn ang="T11">
                  <a:pos x="T2" y="T3"/>
                </a:cxn>
                <a:cxn ang="T12">
                  <a:pos x="T4" y="T5"/>
                </a:cxn>
                <a:cxn ang="T13">
                  <a:pos x="T6" y="T7"/>
                </a:cxn>
                <a:cxn ang="T14">
                  <a:pos x="T8" y="T9"/>
                </a:cxn>
              </a:cxnLst>
              <a:rect l="T15" t="T16" r="T17" b="T18"/>
              <a:pathLst>
                <a:path w="72" h="17">
                  <a:moveTo>
                    <a:pt x="72" y="17"/>
                  </a:moveTo>
                  <a:lnTo>
                    <a:pt x="53" y="15"/>
                  </a:lnTo>
                  <a:lnTo>
                    <a:pt x="35" y="12"/>
                  </a:lnTo>
                  <a:lnTo>
                    <a:pt x="16" y="7"/>
                  </a:lnTo>
                  <a:lnTo>
                    <a:pt x="0" y="0"/>
                  </a:lnTo>
                </a:path>
              </a:pathLst>
            </a:custGeom>
            <a:noFill/>
            <a:ln w="30163">
              <a:solidFill>
                <a:srgbClr val="000000"/>
              </a:solidFill>
              <a:round/>
              <a:headEnd/>
              <a:tailEnd/>
            </a:ln>
          </p:spPr>
          <p:txBody>
            <a:bodyPr/>
            <a:lstStyle/>
            <a:p>
              <a:endParaRPr lang="en-US"/>
            </a:p>
          </p:txBody>
        </p:sp>
        <p:sp>
          <p:nvSpPr>
            <p:cNvPr id="161" name="Freeform 159"/>
            <p:cNvSpPr>
              <a:spLocks/>
            </p:cNvSpPr>
            <p:nvPr/>
          </p:nvSpPr>
          <p:spPr bwMode="auto">
            <a:xfrm>
              <a:off x="2734" y="3016"/>
              <a:ext cx="68" cy="135"/>
            </a:xfrm>
            <a:custGeom>
              <a:avLst/>
              <a:gdLst>
                <a:gd name="T0" fmla="*/ 68 w 68"/>
                <a:gd name="T1" fmla="*/ 135 h 135"/>
                <a:gd name="T2" fmla="*/ 56 w 68"/>
                <a:gd name="T3" fmla="*/ 125 h 135"/>
                <a:gd name="T4" fmla="*/ 43 w 68"/>
                <a:gd name="T5" fmla="*/ 112 h 135"/>
                <a:gd name="T6" fmla="*/ 32 w 68"/>
                <a:gd name="T7" fmla="*/ 99 h 135"/>
                <a:gd name="T8" fmla="*/ 24 w 68"/>
                <a:gd name="T9" fmla="*/ 85 h 135"/>
                <a:gd name="T10" fmla="*/ 16 w 68"/>
                <a:gd name="T11" fmla="*/ 69 h 135"/>
                <a:gd name="T12" fmla="*/ 9 w 68"/>
                <a:gd name="T13" fmla="*/ 53 h 135"/>
                <a:gd name="T14" fmla="*/ 5 w 68"/>
                <a:gd name="T15" fmla="*/ 35 h 135"/>
                <a:gd name="T16" fmla="*/ 1 w 68"/>
                <a:gd name="T17" fmla="*/ 17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6" y="125"/>
                  </a:lnTo>
                  <a:lnTo>
                    <a:pt x="43" y="112"/>
                  </a:lnTo>
                  <a:lnTo>
                    <a:pt x="32" y="99"/>
                  </a:lnTo>
                  <a:lnTo>
                    <a:pt x="24" y="85"/>
                  </a:lnTo>
                  <a:lnTo>
                    <a:pt x="16" y="69"/>
                  </a:lnTo>
                  <a:lnTo>
                    <a:pt x="9" y="53"/>
                  </a:lnTo>
                  <a:lnTo>
                    <a:pt x="5" y="35"/>
                  </a:lnTo>
                  <a:lnTo>
                    <a:pt x="1" y="17"/>
                  </a:lnTo>
                  <a:lnTo>
                    <a:pt x="0" y="0"/>
                  </a:lnTo>
                </a:path>
              </a:pathLst>
            </a:custGeom>
            <a:noFill/>
            <a:ln w="30163">
              <a:solidFill>
                <a:srgbClr val="000000"/>
              </a:solidFill>
              <a:round/>
              <a:headEnd/>
              <a:tailEnd/>
            </a:ln>
          </p:spPr>
          <p:txBody>
            <a:bodyPr/>
            <a:lstStyle/>
            <a:p>
              <a:endParaRPr lang="en-US"/>
            </a:p>
          </p:txBody>
        </p:sp>
        <p:sp>
          <p:nvSpPr>
            <p:cNvPr id="162" name="Line 160"/>
            <p:cNvSpPr>
              <a:spLocks noChangeShapeType="1"/>
            </p:cNvSpPr>
            <p:nvPr/>
          </p:nvSpPr>
          <p:spPr bwMode="auto">
            <a:xfrm>
              <a:off x="2855" y="2960"/>
              <a:ext cx="1" cy="57"/>
            </a:xfrm>
            <a:prstGeom prst="line">
              <a:avLst/>
            </a:prstGeom>
            <a:noFill/>
            <a:ln w="30163">
              <a:solidFill>
                <a:srgbClr val="000000"/>
              </a:solidFill>
              <a:round/>
              <a:headEnd/>
              <a:tailEnd/>
            </a:ln>
          </p:spPr>
          <p:txBody>
            <a:bodyPr/>
            <a:lstStyle/>
            <a:p>
              <a:endParaRPr lang="en-US"/>
            </a:p>
          </p:txBody>
        </p:sp>
        <p:sp>
          <p:nvSpPr>
            <p:cNvPr id="163" name="Line 161"/>
            <p:cNvSpPr>
              <a:spLocks noChangeShapeType="1"/>
            </p:cNvSpPr>
            <p:nvPr/>
          </p:nvSpPr>
          <p:spPr bwMode="auto">
            <a:xfrm>
              <a:off x="2750" y="2953"/>
              <a:ext cx="1" cy="64"/>
            </a:xfrm>
            <a:prstGeom prst="line">
              <a:avLst/>
            </a:prstGeom>
            <a:noFill/>
            <a:ln w="30163">
              <a:solidFill>
                <a:srgbClr val="000000"/>
              </a:solidFill>
              <a:round/>
              <a:headEnd/>
              <a:tailEnd/>
            </a:ln>
          </p:spPr>
          <p:txBody>
            <a:bodyPr/>
            <a:lstStyle/>
            <a:p>
              <a:endParaRPr lang="en-US"/>
            </a:p>
          </p:txBody>
        </p:sp>
        <p:sp>
          <p:nvSpPr>
            <p:cNvPr id="164" name="Line 162"/>
            <p:cNvSpPr>
              <a:spLocks noChangeShapeType="1"/>
            </p:cNvSpPr>
            <p:nvPr/>
          </p:nvSpPr>
          <p:spPr bwMode="auto">
            <a:xfrm>
              <a:off x="2808" y="3154"/>
              <a:ext cx="1" cy="35"/>
            </a:xfrm>
            <a:prstGeom prst="line">
              <a:avLst/>
            </a:prstGeom>
            <a:noFill/>
            <a:ln w="30163">
              <a:solidFill>
                <a:srgbClr val="000000"/>
              </a:solidFill>
              <a:round/>
              <a:headEnd/>
              <a:tailEnd/>
            </a:ln>
          </p:spPr>
          <p:txBody>
            <a:bodyPr/>
            <a:lstStyle/>
            <a:p>
              <a:endParaRPr lang="en-US"/>
            </a:p>
          </p:txBody>
        </p:sp>
        <p:sp>
          <p:nvSpPr>
            <p:cNvPr id="165" name="Freeform 163"/>
            <p:cNvSpPr>
              <a:spLocks/>
            </p:cNvSpPr>
            <p:nvPr/>
          </p:nvSpPr>
          <p:spPr bwMode="auto">
            <a:xfrm>
              <a:off x="2811" y="2977"/>
              <a:ext cx="71" cy="18"/>
            </a:xfrm>
            <a:custGeom>
              <a:avLst/>
              <a:gdLst>
                <a:gd name="T0" fmla="*/ 0 w 71"/>
                <a:gd name="T1" fmla="*/ 18 h 18"/>
                <a:gd name="T2" fmla="*/ 18 w 71"/>
                <a:gd name="T3" fmla="*/ 16 h 18"/>
                <a:gd name="T4" fmla="*/ 37 w 71"/>
                <a:gd name="T5" fmla="*/ 12 h 18"/>
                <a:gd name="T6" fmla="*/ 55 w 71"/>
                <a:gd name="T7" fmla="*/ 7 h 18"/>
                <a:gd name="T8" fmla="*/ 71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0" y="18"/>
                  </a:moveTo>
                  <a:lnTo>
                    <a:pt x="18" y="16"/>
                  </a:lnTo>
                  <a:lnTo>
                    <a:pt x="37" y="12"/>
                  </a:lnTo>
                  <a:lnTo>
                    <a:pt x="55" y="7"/>
                  </a:lnTo>
                  <a:lnTo>
                    <a:pt x="71" y="0"/>
                  </a:lnTo>
                </a:path>
              </a:pathLst>
            </a:custGeom>
            <a:noFill/>
            <a:ln w="30163">
              <a:solidFill>
                <a:srgbClr val="000000"/>
              </a:solidFill>
              <a:round/>
              <a:headEnd/>
              <a:tailEnd/>
            </a:ln>
          </p:spPr>
          <p:txBody>
            <a:bodyPr/>
            <a:lstStyle/>
            <a:p>
              <a:endParaRPr lang="en-US"/>
            </a:p>
          </p:txBody>
        </p:sp>
        <p:sp>
          <p:nvSpPr>
            <p:cNvPr id="166" name="Freeform 164"/>
            <p:cNvSpPr>
              <a:spLocks/>
            </p:cNvSpPr>
            <p:nvPr/>
          </p:nvSpPr>
          <p:spPr bwMode="auto">
            <a:xfrm>
              <a:off x="2735" y="2979"/>
              <a:ext cx="72" cy="18"/>
            </a:xfrm>
            <a:custGeom>
              <a:avLst/>
              <a:gdLst>
                <a:gd name="T0" fmla="*/ 72 w 72"/>
                <a:gd name="T1" fmla="*/ 18 h 18"/>
                <a:gd name="T2" fmla="*/ 52 w 72"/>
                <a:gd name="T3" fmla="*/ 16 h 18"/>
                <a:gd name="T4" fmla="*/ 34 w 72"/>
                <a:gd name="T5" fmla="*/ 12 h 18"/>
                <a:gd name="T6" fmla="*/ 16 w 72"/>
                <a:gd name="T7" fmla="*/ 7 h 18"/>
                <a:gd name="T8" fmla="*/ 0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72" y="18"/>
                  </a:moveTo>
                  <a:lnTo>
                    <a:pt x="52" y="16"/>
                  </a:lnTo>
                  <a:lnTo>
                    <a:pt x="34" y="12"/>
                  </a:lnTo>
                  <a:lnTo>
                    <a:pt x="16" y="7"/>
                  </a:lnTo>
                  <a:lnTo>
                    <a:pt x="0" y="0"/>
                  </a:lnTo>
                </a:path>
              </a:pathLst>
            </a:custGeom>
            <a:noFill/>
            <a:ln w="30163">
              <a:solidFill>
                <a:srgbClr val="000000"/>
              </a:solidFill>
              <a:round/>
              <a:headEnd/>
              <a:tailEnd/>
            </a:ln>
          </p:spPr>
          <p:txBody>
            <a:bodyPr/>
            <a:lstStyle/>
            <a:p>
              <a:endParaRPr lang="en-US"/>
            </a:p>
          </p:txBody>
        </p:sp>
        <p:sp>
          <p:nvSpPr>
            <p:cNvPr id="167" name="Line 165"/>
            <p:cNvSpPr>
              <a:spLocks noChangeShapeType="1"/>
            </p:cNvSpPr>
            <p:nvPr/>
          </p:nvSpPr>
          <p:spPr bwMode="auto">
            <a:xfrm>
              <a:off x="2665" y="2919"/>
              <a:ext cx="185" cy="1"/>
            </a:xfrm>
            <a:prstGeom prst="line">
              <a:avLst/>
            </a:prstGeom>
            <a:noFill/>
            <a:ln w="26988">
              <a:solidFill>
                <a:srgbClr val="000000"/>
              </a:solidFill>
              <a:round/>
              <a:headEnd/>
              <a:tailEnd/>
            </a:ln>
          </p:spPr>
          <p:txBody>
            <a:bodyPr/>
            <a:lstStyle/>
            <a:p>
              <a:endParaRPr lang="en-US"/>
            </a:p>
          </p:txBody>
        </p:sp>
        <p:sp>
          <p:nvSpPr>
            <p:cNvPr id="168" name="Line 166"/>
            <p:cNvSpPr>
              <a:spLocks noChangeShapeType="1"/>
            </p:cNvSpPr>
            <p:nvPr/>
          </p:nvSpPr>
          <p:spPr bwMode="auto">
            <a:xfrm flipV="1">
              <a:off x="2748" y="2849"/>
              <a:ext cx="1" cy="96"/>
            </a:xfrm>
            <a:prstGeom prst="line">
              <a:avLst/>
            </a:prstGeom>
            <a:noFill/>
            <a:ln w="39688">
              <a:solidFill>
                <a:srgbClr val="000000"/>
              </a:solidFill>
              <a:round/>
              <a:headEnd/>
              <a:tailEnd/>
            </a:ln>
          </p:spPr>
          <p:txBody>
            <a:bodyPr/>
            <a:lstStyle/>
            <a:p>
              <a:endParaRPr lang="en-US"/>
            </a:p>
          </p:txBody>
        </p:sp>
        <p:sp>
          <p:nvSpPr>
            <p:cNvPr id="169" name="Line 167"/>
            <p:cNvSpPr>
              <a:spLocks noChangeShapeType="1"/>
            </p:cNvSpPr>
            <p:nvPr/>
          </p:nvSpPr>
          <p:spPr bwMode="auto">
            <a:xfrm>
              <a:off x="2664" y="2851"/>
              <a:ext cx="86" cy="1"/>
            </a:xfrm>
            <a:prstGeom prst="line">
              <a:avLst/>
            </a:prstGeom>
            <a:noFill/>
            <a:ln w="26988">
              <a:solidFill>
                <a:srgbClr val="000000"/>
              </a:solidFill>
              <a:round/>
              <a:headEnd/>
              <a:tailEnd/>
            </a:ln>
          </p:spPr>
          <p:txBody>
            <a:bodyPr/>
            <a:lstStyle/>
            <a:p>
              <a:endParaRPr lang="en-US"/>
            </a:p>
          </p:txBody>
        </p:sp>
        <p:sp>
          <p:nvSpPr>
            <p:cNvPr id="170" name="Freeform 168"/>
            <p:cNvSpPr>
              <a:spLocks/>
            </p:cNvSpPr>
            <p:nvPr/>
          </p:nvSpPr>
          <p:spPr bwMode="auto">
            <a:xfrm>
              <a:off x="2717" y="2822"/>
              <a:ext cx="62" cy="50"/>
            </a:xfrm>
            <a:custGeom>
              <a:avLst/>
              <a:gdLst>
                <a:gd name="T0" fmla="*/ 62 w 62"/>
                <a:gd name="T1" fmla="*/ 25 h 50"/>
                <a:gd name="T2" fmla="*/ 60 w 62"/>
                <a:gd name="T3" fmla="*/ 32 h 50"/>
                <a:gd name="T4" fmla="*/ 57 w 62"/>
                <a:gd name="T5" fmla="*/ 38 h 50"/>
                <a:gd name="T6" fmla="*/ 51 w 62"/>
                <a:gd name="T7" fmla="*/ 43 h 50"/>
                <a:gd name="T8" fmla="*/ 43 w 62"/>
                <a:gd name="T9" fmla="*/ 47 h 50"/>
                <a:gd name="T10" fmla="*/ 36 w 62"/>
                <a:gd name="T11" fmla="*/ 50 h 50"/>
                <a:gd name="T12" fmla="*/ 26 w 62"/>
                <a:gd name="T13" fmla="*/ 50 h 50"/>
                <a:gd name="T14" fmla="*/ 18 w 62"/>
                <a:gd name="T15" fmla="*/ 47 h 50"/>
                <a:gd name="T16" fmla="*/ 11 w 62"/>
                <a:gd name="T17" fmla="*/ 43 h 50"/>
                <a:gd name="T18" fmla="*/ 5 w 62"/>
                <a:gd name="T19" fmla="*/ 38 h 50"/>
                <a:gd name="T20" fmla="*/ 1 w 62"/>
                <a:gd name="T21" fmla="*/ 32 h 50"/>
                <a:gd name="T22" fmla="*/ 0 w 62"/>
                <a:gd name="T23" fmla="*/ 25 h 50"/>
                <a:gd name="T24" fmla="*/ 1 w 62"/>
                <a:gd name="T25" fmla="*/ 18 h 50"/>
                <a:gd name="T26" fmla="*/ 5 w 62"/>
                <a:gd name="T27" fmla="*/ 11 h 50"/>
                <a:gd name="T28" fmla="*/ 11 w 62"/>
                <a:gd name="T29" fmla="*/ 6 h 50"/>
                <a:gd name="T30" fmla="*/ 18 w 62"/>
                <a:gd name="T31" fmla="*/ 2 h 50"/>
                <a:gd name="T32" fmla="*/ 26 w 62"/>
                <a:gd name="T33" fmla="*/ 0 h 50"/>
                <a:gd name="T34" fmla="*/ 36 w 62"/>
                <a:gd name="T35" fmla="*/ 0 h 50"/>
                <a:gd name="T36" fmla="*/ 43 w 62"/>
                <a:gd name="T37" fmla="*/ 2 h 50"/>
                <a:gd name="T38" fmla="*/ 51 w 62"/>
                <a:gd name="T39" fmla="*/ 6 h 50"/>
                <a:gd name="T40" fmla="*/ 57 w 62"/>
                <a:gd name="T41" fmla="*/ 11 h 50"/>
                <a:gd name="T42" fmla="*/ 60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0" y="32"/>
                  </a:lnTo>
                  <a:lnTo>
                    <a:pt x="57" y="38"/>
                  </a:lnTo>
                  <a:lnTo>
                    <a:pt x="51" y="43"/>
                  </a:lnTo>
                  <a:lnTo>
                    <a:pt x="43" y="47"/>
                  </a:lnTo>
                  <a:lnTo>
                    <a:pt x="36" y="50"/>
                  </a:lnTo>
                  <a:lnTo>
                    <a:pt x="26" y="50"/>
                  </a:lnTo>
                  <a:lnTo>
                    <a:pt x="18" y="47"/>
                  </a:lnTo>
                  <a:lnTo>
                    <a:pt x="11" y="43"/>
                  </a:lnTo>
                  <a:lnTo>
                    <a:pt x="5" y="38"/>
                  </a:lnTo>
                  <a:lnTo>
                    <a:pt x="1" y="32"/>
                  </a:lnTo>
                  <a:lnTo>
                    <a:pt x="0" y="25"/>
                  </a:lnTo>
                  <a:lnTo>
                    <a:pt x="1" y="18"/>
                  </a:lnTo>
                  <a:lnTo>
                    <a:pt x="5" y="11"/>
                  </a:lnTo>
                  <a:lnTo>
                    <a:pt x="11" y="6"/>
                  </a:lnTo>
                  <a:lnTo>
                    <a:pt x="18" y="2"/>
                  </a:lnTo>
                  <a:lnTo>
                    <a:pt x="26" y="0"/>
                  </a:lnTo>
                  <a:lnTo>
                    <a:pt x="36" y="0"/>
                  </a:lnTo>
                  <a:lnTo>
                    <a:pt x="43" y="2"/>
                  </a:lnTo>
                  <a:lnTo>
                    <a:pt x="51" y="6"/>
                  </a:lnTo>
                  <a:lnTo>
                    <a:pt x="57" y="11"/>
                  </a:lnTo>
                  <a:lnTo>
                    <a:pt x="60" y="18"/>
                  </a:lnTo>
                  <a:lnTo>
                    <a:pt x="62" y="25"/>
                  </a:lnTo>
                  <a:close/>
                </a:path>
              </a:pathLst>
            </a:custGeom>
            <a:solidFill>
              <a:srgbClr val="000000"/>
            </a:solidFill>
            <a:ln w="39688">
              <a:solidFill>
                <a:srgbClr val="000000"/>
              </a:solidFill>
              <a:round/>
              <a:headEnd/>
              <a:tailEnd/>
            </a:ln>
          </p:spPr>
          <p:txBody>
            <a:bodyPr/>
            <a:lstStyle/>
            <a:p>
              <a:endParaRPr lang="en-US"/>
            </a:p>
          </p:txBody>
        </p:sp>
        <p:sp>
          <p:nvSpPr>
            <p:cNvPr id="171" name="Freeform 169"/>
            <p:cNvSpPr>
              <a:spLocks/>
            </p:cNvSpPr>
            <p:nvPr/>
          </p:nvSpPr>
          <p:spPr bwMode="auto">
            <a:xfrm>
              <a:off x="2717" y="2822"/>
              <a:ext cx="62" cy="50"/>
            </a:xfrm>
            <a:custGeom>
              <a:avLst/>
              <a:gdLst>
                <a:gd name="T0" fmla="*/ 62 w 62"/>
                <a:gd name="T1" fmla="*/ 25 h 50"/>
                <a:gd name="T2" fmla="*/ 60 w 62"/>
                <a:gd name="T3" fmla="*/ 32 h 50"/>
                <a:gd name="T4" fmla="*/ 57 w 62"/>
                <a:gd name="T5" fmla="*/ 38 h 50"/>
                <a:gd name="T6" fmla="*/ 51 w 62"/>
                <a:gd name="T7" fmla="*/ 43 h 50"/>
                <a:gd name="T8" fmla="*/ 43 w 62"/>
                <a:gd name="T9" fmla="*/ 47 h 50"/>
                <a:gd name="T10" fmla="*/ 36 w 62"/>
                <a:gd name="T11" fmla="*/ 50 h 50"/>
                <a:gd name="T12" fmla="*/ 26 w 62"/>
                <a:gd name="T13" fmla="*/ 50 h 50"/>
                <a:gd name="T14" fmla="*/ 18 w 62"/>
                <a:gd name="T15" fmla="*/ 47 h 50"/>
                <a:gd name="T16" fmla="*/ 11 w 62"/>
                <a:gd name="T17" fmla="*/ 43 h 50"/>
                <a:gd name="T18" fmla="*/ 5 w 62"/>
                <a:gd name="T19" fmla="*/ 38 h 50"/>
                <a:gd name="T20" fmla="*/ 1 w 62"/>
                <a:gd name="T21" fmla="*/ 32 h 50"/>
                <a:gd name="T22" fmla="*/ 0 w 62"/>
                <a:gd name="T23" fmla="*/ 25 h 50"/>
                <a:gd name="T24" fmla="*/ 1 w 62"/>
                <a:gd name="T25" fmla="*/ 18 h 50"/>
                <a:gd name="T26" fmla="*/ 5 w 62"/>
                <a:gd name="T27" fmla="*/ 11 h 50"/>
                <a:gd name="T28" fmla="*/ 11 w 62"/>
                <a:gd name="T29" fmla="*/ 6 h 50"/>
                <a:gd name="T30" fmla="*/ 18 w 62"/>
                <a:gd name="T31" fmla="*/ 2 h 50"/>
                <a:gd name="T32" fmla="*/ 26 w 62"/>
                <a:gd name="T33" fmla="*/ 0 h 50"/>
                <a:gd name="T34" fmla="*/ 36 w 62"/>
                <a:gd name="T35" fmla="*/ 0 h 50"/>
                <a:gd name="T36" fmla="*/ 43 w 62"/>
                <a:gd name="T37" fmla="*/ 2 h 50"/>
                <a:gd name="T38" fmla="*/ 51 w 62"/>
                <a:gd name="T39" fmla="*/ 6 h 50"/>
                <a:gd name="T40" fmla="*/ 57 w 62"/>
                <a:gd name="T41" fmla="*/ 11 h 50"/>
                <a:gd name="T42" fmla="*/ 60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0" y="32"/>
                  </a:lnTo>
                  <a:lnTo>
                    <a:pt x="57" y="38"/>
                  </a:lnTo>
                  <a:lnTo>
                    <a:pt x="51" y="43"/>
                  </a:lnTo>
                  <a:lnTo>
                    <a:pt x="43" y="47"/>
                  </a:lnTo>
                  <a:lnTo>
                    <a:pt x="36" y="50"/>
                  </a:lnTo>
                  <a:lnTo>
                    <a:pt x="26" y="50"/>
                  </a:lnTo>
                  <a:lnTo>
                    <a:pt x="18" y="47"/>
                  </a:lnTo>
                  <a:lnTo>
                    <a:pt x="11" y="43"/>
                  </a:lnTo>
                  <a:lnTo>
                    <a:pt x="5" y="38"/>
                  </a:lnTo>
                  <a:lnTo>
                    <a:pt x="1" y="32"/>
                  </a:lnTo>
                  <a:lnTo>
                    <a:pt x="0" y="25"/>
                  </a:lnTo>
                  <a:lnTo>
                    <a:pt x="1" y="18"/>
                  </a:lnTo>
                  <a:lnTo>
                    <a:pt x="5" y="11"/>
                  </a:lnTo>
                  <a:lnTo>
                    <a:pt x="11" y="6"/>
                  </a:lnTo>
                  <a:lnTo>
                    <a:pt x="18" y="2"/>
                  </a:lnTo>
                  <a:lnTo>
                    <a:pt x="26" y="0"/>
                  </a:lnTo>
                  <a:lnTo>
                    <a:pt x="36" y="0"/>
                  </a:lnTo>
                  <a:lnTo>
                    <a:pt x="43" y="2"/>
                  </a:lnTo>
                  <a:lnTo>
                    <a:pt x="51" y="6"/>
                  </a:lnTo>
                  <a:lnTo>
                    <a:pt x="57" y="11"/>
                  </a:lnTo>
                  <a:lnTo>
                    <a:pt x="60" y="18"/>
                  </a:lnTo>
                  <a:lnTo>
                    <a:pt x="62" y="25"/>
                  </a:lnTo>
                </a:path>
              </a:pathLst>
            </a:custGeom>
            <a:noFill/>
            <a:ln w="39688">
              <a:solidFill>
                <a:srgbClr val="000000"/>
              </a:solidFill>
              <a:round/>
              <a:headEnd/>
              <a:tailEnd/>
            </a:ln>
          </p:spPr>
          <p:txBody>
            <a:bodyPr/>
            <a:lstStyle/>
            <a:p>
              <a:endParaRPr lang="en-US"/>
            </a:p>
          </p:txBody>
        </p:sp>
        <p:sp>
          <p:nvSpPr>
            <p:cNvPr id="172" name="Freeform 170"/>
            <p:cNvSpPr>
              <a:spLocks/>
            </p:cNvSpPr>
            <p:nvPr/>
          </p:nvSpPr>
          <p:spPr bwMode="auto">
            <a:xfrm>
              <a:off x="2818" y="2894"/>
              <a:ext cx="57" cy="48"/>
            </a:xfrm>
            <a:custGeom>
              <a:avLst/>
              <a:gdLst>
                <a:gd name="T0" fmla="*/ 57 w 57"/>
                <a:gd name="T1" fmla="*/ 24 h 48"/>
                <a:gd name="T2" fmla="*/ 56 w 57"/>
                <a:gd name="T3" fmla="*/ 31 h 48"/>
                <a:gd name="T4" fmla="*/ 52 w 57"/>
                <a:gd name="T5" fmla="*/ 37 h 48"/>
                <a:gd name="T6" fmla="*/ 46 w 57"/>
                <a:gd name="T7" fmla="*/ 43 h 48"/>
                <a:gd name="T8" fmla="*/ 38 w 57"/>
                <a:gd name="T9" fmla="*/ 46 h 48"/>
                <a:gd name="T10" fmla="*/ 31 w 57"/>
                <a:gd name="T11" fmla="*/ 48 h 48"/>
                <a:gd name="T12" fmla="*/ 22 w 57"/>
                <a:gd name="T13" fmla="*/ 47 h 48"/>
                <a:gd name="T14" fmla="*/ 14 w 57"/>
                <a:gd name="T15" fmla="*/ 45 h 48"/>
                <a:gd name="T16" fmla="*/ 8 w 57"/>
                <a:gd name="T17" fmla="*/ 40 h 48"/>
                <a:gd name="T18" fmla="*/ 3 w 57"/>
                <a:gd name="T19" fmla="*/ 34 h 48"/>
                <a:gd name="T20" fmla="*/ 0 w 57"/>
                <a:gd name="T21" fmla="*/ 27 h 48"/>
                <a:gd name="T22" fmla="*/ 0 w 57"/>
                <a:gd name="T23" fmla="*/ 21 h 48"/>
                <a:gd name="T24" fmla="*/ 3 w 57"/>
                <a:gd name="T25" fmla="*/ 14 h 48"/>
                <a:gd name="T26" fmla="*/ 8 w 57"/>
                <a:gd name="T27" fmla="*/ 7 h 48"/>
                <a:gd name="T28" fmla="*/ 15 w 57"/>
                <a:gd name="T29" fmla="*/ 3 h 48"/>
                <a:gd name="T30" fmla="*/ 22 w 57"/>
                <a:gd name="T31" fmla="*/ 1 h 48"/>
                <a:gd name="T32" fmla="*/ 31 w 57"/>
                <a:gd name="T33" fmla="*/ 0 h 48"/>
                <a:gd name="T34" fmla="*/ 38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8" y="46"/>
                  </a:lnTo>
                  <a:lnTo>
                    <a:pt x="31" y="48"/>
                  </a:lnTo>
                  <a:lnTo>
                    <a:pt x="22" y="47"/>
                  </a:lnTo>
                  <a:lnTo>
                    <a:pt x="14" y="45"/>
                  </a:lnTo>
                  <a:lnTo>
                    <a:pt x="8" y="40"/>
                  </a:lnTo>
                  <a:lnTo>
                    <a:pt x="3" y="34"/>
                  </a:lnTo>
                  <a:lnTo>
                    <a:pt x="0" y="27"/>
                  </a:lnTo>
                  <a:lnTo>
                    <a:pt x="0" y="21"/>
                  </a:lnTo>
                  <a:lnTo>
                    <a:pt x="3" y="14"/>
                  </a:lnTo>
                  <a:lnTo>
                    <a:pt x="8" y="7"/>
                  </a:lnTo>
                  <a:lnTo>
                    <a:pt x="15" y="3"/>
                  </a:lnTo>
                  <a:lnTo>
                    <a:pt x="22" y="1"/>
                  </a:lnTo>
                  <a:lnTo>
                    <a:pt x="31" y="0"/>
                  </a:lnTo>
                  <a:lnTo>
                    <a:pt x="38" y="2"/>
                  </a:lnTo>
                  <a:lnTo>
                    <a:pt x="46" y="5"/>
                  </a:lnTo>
                  <a:lnTo>
                    <a:pt x="52" y="11"/>
                  </a:lnTo>
                  <a:lnTo>
                    <a:pt x="56" y="17"/>
                  </a:lnTo>
                  <a:lnTo>
                    <a:pt x="57" y="24"/>
                  </a:lnTo>
                  <a:close/>
                </a:path>
              </a:pathLst>
            </a:custGeom>
            <a:solidFill>
              <a:srgbClr val="000000"/>
            </a:solidFill>
            <a:ln w="39688">
              <a:solidFill>
                <a:srgbClr val="000000"/>
              </a:solidFill>
              <a:round/>
              <a:headEnd/>
              <a:tailEnd/>
            </a:ln>
          </p:spPr>
          <p:txBody>
            <a:bodyPr/>
            <a:lstStyle/>
            <a:p>
              <a:endParaRPr lang="en-US"/>
            </a:p>
          </p:txBody>
        </p:sp>
        <p:sp>
          <p:nvSpPr>
            <p:cNvPr id="173" name="Freeform 171"/>
            <p:cNvSpPr>
              <a:spLocks/>
            </p:cNvSpPr>
            <p:nvPr/>
          </p:nvSpPr>
          <p:spPr bwMode="auto">
            <a:xfrm>
              <a:off x="2818" y="2894"/>
              <a:ext cx="57" cy="48"/>
            </a:xfrm>
            <a:custGeom>
              <a:avLst/>
              <a:gdLst>
                <a:gd name="T0" fmla="*/ 57 w 57"/>
                <a:gd name="T1" fmla="*/ 24 h 48"/>
                <a:gd name="T2" fmla="*/ 56 w 57"/>
                <a:gd name="T3" fmla="*/ 31 h 48"/>
                <a:gd name="T4" fmla="*/ 52 w 57"/>
                <a:gd name="T5" fmla="*/ 37 h 48"/>
                <a:gd name="T6" fmla="*/ 46 w 57"/>
                <a:gd name="T7" fmla="*/ 43 h 48"/>
                <a:gd name="T8" fmla="*/ 38 w 57"/>
                <a:gd name="T9" fmla="*/ 46 h 48"/>
                <a:gd name="T10" fmla="*/ 31 w 57"/>
                <a:gd name="T11" fmla="*/ 48 h 48"/>
                <a:gd name="T12" fmla="*/ 22 w 57"/>
                <a:gd name="T13" fmla="*/ 47 h 48"/>
                <a:gd name="T14" fmla="*/ 14 w 57"/>
                <a:gd name="T15" fmla="*/ 45 h 48"/>
                <a:gd name="T16" fmla="*/ 8 w 57"/>
                <a:gd name="T17" fmla="*/ 40 h 48"/>
                <a:gd name="T18" fmla="*/ 3 w 57"/>
                <a:gd name="T19" fmla="*/ 34 h 48"/>
                <a:gd name="T20" fmla="*/ 0 w 57"/>
                <a:gd name="T21" fmla="*/ 27 h 48"/>
                <a:gd name="T22" fmla="*/ 0 w 57"/>
                <a:gd name="T23" fmla="*/ 21 h 48"/>
                <a:gd name="T24" fmla="*/ 3 w 57"/>
                <a:gd name="T25" fmla="*/ 14 h 48"/>
                <a:gd name="T26" fmla="*/ 8 w 57"/>
                <a:gd name="T27" fmla="*/ 7 h 48"/>
                <a:gd name="T28" fmla="*/ 15 w 57"/>
                <a:gd name="T29" fmla="*/ 3 h 48"/>
                <a:gd name="T30" fmla="*/ 22 w 57"/>
                <a:gd name="T31" fmla="*/ 1 h 48"/>
                <a:gd name="T32" fmla="*/ 31 w 57"/>
                <a:gd name="T33" fmla="*/ 0 h 48"/>
                <a:gd name="T34" fmla="*/ 38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8" y="46"/>
                  </a:lnTo>
                  <a:lnTo>
                    <a:pt x="31" y="48"/>
                  </a:lnTo>
                  <a:lnTo>
                    <a:pt x="22" y="47"/>
                  </a:lnTo>
                  <a:lnTo>
                    <a:pt x="14" y="45"/>
                  </a:lnTo>
                  <a:lnTo>
                    <a:pt x="8" y="40"/>
                  </a:lnTo>
                  <a:lnTo>
                    <a:pt x="3" y="34"/>
                  </a:lnTo>
                  <a:lnTo>
                    <a:pt x="0" y="27"/>
                  </a:lnTo>
                  <a:lnTo>
                    <a:pt x="0" y="21"/>
                  </a:lnTo>
                  <a:lnTo>
                    <a:pt x="3" y="14"/>
                  </a:lnTo>
                  <a:lnTo>
                    <a:pt x="8" y="7"/>
                  </a:lnTo>
                  <a:lnTo>
                    <a:pt x="15" y="3"/>
                  </a:lnTo>
                  <a:lnTo>
                    <a:pt x="22" y="1"/>
                  </a:lnTo>
                  <a:lnTo>
                    <a:pt x="31" y="0"/>
                  </a:lnTo>
                  <a:lnTo>
                    <a:pt x="38" y="2"/>
                  </a:lnTo>
                  <a:lnTo>
                    <a:pt x="46" y="5"/>
                  </a:lnTo>
                  <a:lnTo>
                    <a:pt x="52" y="11"/>
                  </a:lnTo>
                  <a:lnTo>
                    <a:pt x="56" y="17"/>
                  </a:lnTo>
                  <a:lnTo>
                    <a:pt x="57" y="24"/>
                  </a:lnTo>
                </a:path>
              </a:pathLst>
            </a:custGeom>
            <a:noFill/>
            <a:ln w="39688">
              <a:solidFill>
                <a:srgbClr val="000000"/>
              </a:solidFill>
              <a:round/>
              <a:headEnd/>
              <a:tailEnd/>
            </a:ln>
          </p:spPr>
          <p:txBody>
            <a:bodyPr/>
            <a:lstStyle/>
            <a:p>
              <a:endParaRPr lang="en-US"/>
            </a:p>
          </p:txBody>
        </p:sp>
        <p:sp>
          <p:nvSpPr>
            <p:cNvPr id="174" name="Line 172"/>
            <p:cNvSpPr>
              <a:spLocks noChangeShapeType="1"/>
            </p:cNvSpPr>
            <p:nvPr/>
          </p:nvSpPr>
          <p:spPr bwMode="auto">
            <a:xfrm>
              <a:off x="2806" y="3185"/>
              <a:ext cx="1" cy="38"/>
            </a:xfrm>
            <a:prstGeom prst="line">
              <a:avLst/>
            </a:prstGeom>
            <a:noFill/>
            <a:ln w="39688">
              <a:solidFill>
                <a:srgbClr val="000000"/>
              </a:solidFill>
              <a:round/>
              <a:headEnd/>
              <a:tailEnd/>
            </a:ln>
          </p:spPr>
          <p:txBody>
            <a:bodyPr/>
            <a:lstStyle/>
            <a:p>
              <a:endParaRPr lang="en-US"/>
            </a:p>
          </p:txBody>
        </p:sp>
        <p:sp>
          <p:nvSpPr>
            <p:cNvPr id="175" name="Line 173"/>
            <p:cNvSpPr>
              <a:spLocks noChangeShapeType="1"/>
            </p:cNvSpPr>
            <p:nvPr/>
          </p:nvSpPr>
          <p:spPr bwMode="auto">
            <a:xfrm flipV="1">
              <a:off x="2798" y="2327"/>
              <a:ext cx="1" cy="176"/>
            </a:xfrm>
            <a:prstGeom prst="line">
              <a:avLst/>
            </a:prstGeom>
            <a:noFill/>
            <a:ln w="39688">
              <a:solidFill>
                <a:srgbClr val="000000"/>
              </a:solidFill>
              <a:round/>
              <a:headEnd/>
              <a:tailEnd/>
            </a:ln>
          </p:spPr>
          <p:txBody>
            <a:bodyPr/>
            <a:lstStyle/>
            <a:p>
              <a:endParaRPr lang="en-US"/>
            </a:p>
          </p:txBody>
        </p:sp>
        <p:sp>
          <p:nvSpPr>
            <p:cNvPr id="176" name="Freeform 174"/>
            <p:cNvSpPr>
              <a:spLocks/>
            </p:cNvSpPr>
            <p:nvPr/>
          </p:nvSpPr>
          <p:spPr bwMode="auto">
            <a:xfrm>
              <a:off x="2492" y="2398"/>
              <a:ext cx="55" cy="91"/>
            </a:xfrm>
            <a:custGeom>
              <a:avLst/>
              <a:gdLst>
                <a:gd name="T0" fmla="*/ 48 w 55"/>
                <a:gd name="T1" fmla="*/ 0 h 91"/>
                <a:gd name="T2" fmla="*/ 38 w 55"/>
                <a:gd name="T3" fmla="*/ 1 h 91"/>
                <a:gd name="T4" fmla="*/ 29 w 55"/>
                <a:gd name="T5" fmla="*/ 4 h 91"/>
                <a:gd name="T6" fmla="*/ 19 w 55"/>
                <a:gd name="T7" fmla="*/ 9 h 91"/>
                <a:gd name="T8" fmla="*/ 11 w 55"/>
                <a:gd name="T9" fmla="*/ 16 h 91"/>
                <a:gd name="T10" fmla="*/ 5 w 55"/>
                <a:gd name="T11" fmla="*/ 25 h 91"/>
                <a:gd name="T12" fmla="*/ 1 w 55"/>
                <a:gd name="T13" fmla="*/ 34 h 91"/>
                <a:gd name="T14" fmla="*/ 0 w 55"/>
                <a:gd name="T15" fmla="*/ 43 h 91"/>
                <a:gd name="T16" fmla="*/ 1 w 55"/>
                <a:gd name="T17" fmla="*/ 54 h 91"/>
                <a:gd name="T18" fmla="*/ 4 w 55"/>
                <a:gd name="T19" fmla="*/ 63 h 91"/>
                <a:gd name="T20" fmla="*/ 9 w 55"/>
                <a:gd name="T21" fmla="*/ 71 h 91"/>
                <a:gd name="T22" fmla="*/ 16 w 55"/>
                <a:gd name="T23" fmla="*/ 78 h 91"/>
                <a:gd name="T24" fmla="*/ 24 w 55"/>
                <a:gd name="T25" fmla="*/ 85 h 91"/>
                <a:gd name="T26" fmla="*/ 34 w 55"/>
                <a:gd name="T27" fmla="*/ 89 h 91"/>
                <a:gd name="T28" fmla="*/ 43 w 55"/>
                <a:gd name="T29" fmla="*/ 91 h 91"/>
                <a:gd name="T30" fmla="*/ 55 w 55"/>
                <a:gd name="T31" fmla="*/ 91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5"/>
                <a:gd name="T49" fmla="*/ 0 h 91"/>
                <a:gd name="T50" fmla="*/ 55 w 55"/>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5" h="91">
                  <a:moveTo>
                    <a:pt x="48" y="0"/>
                  </a:moveTo>
                  <a:lnTo>
                    <a:pt x="38" y="1"/>
                  </a:lnTo>
                  <a:lnTo>
                    <a:pt x="29" y="4"/>
                  </a:lnTo>
                  <a:lnTo>
                    <a:pt x="19" y="9"/>
                  </a:lnTo>
                  <a:lnTo>
                    <a:pt x="11" y="16"/>
                  </a:lnTo>
                  <a:lnTo>
                    <a:pt x="5" y="25"/>
                  </a:lnTo>
                  <a:lnTo>
                    <a:pt x="1" y="34"/>
                  </a:lnTo>
                  <a:lnTo>
                    <a:pt x="0" y="43"/>
                  </a:lnTo>
                  <a:lnTo>
                    <a:pt x="1" y="54"/>
                  </a:lnTo>
                  <a:lnTo>
                    <a:pt x="4" y="63"/>
                  </a:lnTo>
                  <a:lnTo>
                    <a:pt x="9" y="71"/>
                  </a:lnTo>
                  <a:lnTo>
                    <a:pt x="16" y="78"/>
                  </a:lnTo>
                  <a:lnTo>
                    <a:pt x="24" y="85"/>
                  </a:lnTo>
                  <a:lnTo>
                    <a:pt x="34" y="89"/>
                  </a:lnTo>
                  <a:lnTo>
                    <a:pt x="43" y="91"/>
                  </a:lnTo>
                  <a:lnTo>
                    <a:pt x="55" y="91"/>
                  </a:lnTo>
                </a:path>
              </a:pathLst>
            </a:custGeom>
            <a:noFill/>
            <a:ln w="26988">
              <a:solidFill>
                <a:srgbClr val="000000"/>
              </a:solidFill>
              <a:round/>
              <a:headEnd/>
              <a:tailEnd/>
            </a:ln>
          </p:spPr>
          <p:txBody>
            <a:bodyPr/>
            <a:lstStyle/>
            <a:p>
              <a:endParaRPr lang="en-US"/>
            </a:p>
          </p:txBody>
        </p:sp>
        <p:sp>
          <p:nvSpPr>
            <p:cNvPr id="177" name="Line 175"/>
            <p:cNvSpPr>
              <a:spLocks noChangeShapeType="1"/>
            </p:cNvSpPr>
            <p:nvPr/>
          </p:nvSpPr>
          <p:spPr bwMode="auto">
            <a:xfrm>
              <a:off x="2542" y="2394"/>
              <a:ext cx="97" cy="1"/>
            </a:xfrm>
            <a:prstGeom prst="line">
              <a:avLst/>
            </a:prstGeom>
            <a:noFill/>
            <a:ln w="26988">
              <a:solidFill>
                <a:srgbClr val="000000"/>
              </a:solidFill>
              <a:round/>
              <a:headEnd/>
              <a:tailEnd/>
            </a:ln>
          </p:spPr>
          <p:txBody>
            <a:bodyPr/>
            <a:lstStyle/>
            <a:p>
              <a:endParaRPr lang="en-US"/>
            </a:p>
          </p:txBody>
        </p:sp>
        <p:sp>
          <p:nvSpPr>
            <p:cNvPr id="178" name="Line 176"/>
            <p:cNvSpPr>
              <a:spLocks noChangeShapeType="1"/>
            </p:cNvSpPr>
            <p:nvPr/>
          </p:nvSpPr>
          <p:spPr bwMode="auto">
            <a:xfrm>
              <a:off x="2545" y="2489"/>
              <a:ext cx="93" cy="1"/>
            </a:xfrm>
            <a:prstGeom prst="line">
              <a:avLst/>
            </a:prstGeom>
            <a:noFill/>
            <a:ln w="26988">
              <a:solidFill>
                <a:srgbClr val="000000"/>
              </a:solidFill>
              <a:round/>
              <a:headEnd/>
              <a:tailEnd/>
            </a:ln>
          </p:spPr>
          <p:txBody>
            <a:bodyPr/>
            <a:lstStyle/>
            <a:p>
              <a:endParaRPr lang="en-US"/>
            </a:p>
          </p:txBody>
        </p:sp>
        <p:sp>
          <p:nvSpPr>
            <p:cNvPr id="179" name="Line 177"/>
            <p:cNvSpPr>
              <a:spLocks noChangeShapeType="1"/>
            </p:cNvSpPr>
            <p:nvPr/>
          </p:nvSpPr>
          <p:spPr bwMode="auto">
            <a:xfrm>
              <a:off x="2642" y="2394"/>
              <a:ext cx="1" cy="97"/>
            </a:xfrm>
            <a:prstGeom prst="line">
              <a:avLst/>
            </a:prstGeom>
            <a:noFill/>
            <a:ln w="26988">
              <a:solidFill>
                <a:srgbClr val="000000"/>
              </a:solidFill>
              <a:round/>
              <a:headEnd/>
              <a:tailEnd/>
            </a:ln>
          </p:spPr>
          <p:txBody>
            <a:bodyPr/>
            <a:lstStyle/>
            <a:p>
              <a:endParaRPr lang="en-US"/>
            </a:p>
          </p:txBody>
        </p:sp>
        <p:sp>
          <p:nvSpPr>
            <p:cNvPr id="180" name="Line 178"/>
            <p:cNvSpPr>
              <a:spLocks noChangeShapeType="1"/>
            </p:cNvSpPr>
            <p:nvPr/>
          </p:nvSpPr>
          <p:spPr bwMode="auto">
            <a:xfrm flipH="1">
              <a:off x="2430" y="2438"/>
              <a:ext cx="62" cy="1"/>
            </a:xfrm>
            <a:prstGeom prst="line">
              <a:avLst/>
            </a:prstGeom>
            <a:noFill/>
            <a:ln w="26988">
              <a:solidFill>
                <a:srgbClr val="000000"/>
              </a:solidFill>
              <a:round/>
              <a:headEnd/>
              <a:tailEnd/>
            </a:ln>
          </p:spPr>
          <p:txBody>
            <a:bodyPr/>
            <a:lstStyle/>
            <a:p>
              <a:endParaRPr lang="en-US"/>
            </a:p>
          </p:txBody>
        </p:sp>
        <p:sp>
          <p:nvSpPr>
            <p:cNvPr id="181" name="Line 179"/>
            <p:cNvSpPr>
              <a:spLocks noChangeShapeType="1"/>
            </p:cNvSpPr>
            <p:nvPr/>
          </p:nvSpPr>
          <p:spPr bwMode="auto">
            <a:xfrm>
              <a:off x="2645" y="2407"/>
              <a:ext cx="63" cy="1"/>
            </a:xfrm>
            <a:prstGeom prst="line">
              <a:avLst/>
            </a:prstGeom>
            <a:noFill/>
            <a:ln w="26988">
              <a:solidFill>
                <a:srgbClr val="000000"/>
              </a:solidFill>
              <a:round/>
              <a:headEnd/>
              <a:tailEnd/>
            </a:ln>
          </p:spPr>
          <p:txBody>
            <a:bodyPr/>
            <a:lstStyle/>
            <a:p>
              <a:endParaRPr lang="en-US"/>
            </a:p>
          </p:txBody>
        </p:sp>
        <p:sp>
          <p:nvSpPr>
            <p:cNvPr id="182" name="Line 180"/>
            <p:cNvSpPr>
              <a:spLocks noChangeShapeType="1"/>
            </p:cNvSpPr>
            <p:nvPr/>
          </p:nvSpPr>
          <p:spPr bwMode="auto">
            <a:xfrm>
              <a:off x="2643" y="2478"/>
              <a:ext cx="64" cy="1"/>
            </a:xfrm>
            <a:prstGeom prst="line">
              <a:avLst/>
            </a:prstGeom>
            <a:noFill/>
            <a:ln w="26988">
              <a:solidFill>
                <a:srgbClr val="000000"/>
              </a:solidFill>
              <a:round/>
              <a:headEnd/>
              <a:tailEnd/>
            </a:ln>
          </p:spPr>
          <p:txBody>
            <a:bodyPr/>
            <a:lstStyle/>
            <a:p>
              <a:endParaRPr lang="en-US"/>
            </a:p>
          </p:txBody>
        </p:sp>
        <p:sp>
          <p:nvSpPr>
            <p:cNvPr id="183" name="Freeform 181"/>
            <p:cNvSpPr>
              <a:spLocks/>
            </p:cNvSpPr>
            <p:nvPr/>
          </p:nvSpPr>
          <p:spPr bwMode="auto">
            <a:xfrm>
              <a:off x="2485" y="2842"/>
              <a:ext cx="54" cy="88"/>
            </a:xfrm>
            <a:custGeom>
              <a:avLst/>
              <a:gdLst>
                <a:gd name="T0" fmla="*/ 48 w 54"/>
                <a:gd name="T1" fmla="*/ 0 h 88"/>
                <a:gd name="T2" fmla="*/ 38 w 54"/>
                <a:gd name="T3" fmla="*/ 1 h 88"/>
                <a:gd name="T4" fmla="*/ 28 w 54"/>
                <a:gd name="T5" fmla="*/ 4 h 88"/>
                <a:gd name="T6" fmla="*/ 18 w 54"/>
                <a:gd name="T7" fmla="*/ 9 h 88"/>
                <a:gd name="T8" fmla="*/ 11 w 54"/>
                <a:gd name="T9" fmla="*/ 15 h 88"/>
                <a:gd name="T10" fmla="*/ 5 w 54"/>
                <a:gd name="T11" fmla="*/ 23 h 88"/>
                <a:gd name="T12" fmla="*/ 1 w 54"/>
                <a:gd name="T13" fmla="*/ 33 h 88"/>
                <a:gd name="T14" fmla="*/ 0 w 54"/>
                <a:gd name="T15" fmla="*/ 42 h 88"/>
                <a:gd name="T16" fmla="*/ 1 w 54"/>
                <a:gd name="T17" fmla="*/ 51 h 88"/>
                <a:gd name="T18" fmla="*/ 4 w 54"/>
                <a:gd name="T19" fmla="*/ 60 h 88"/>
                <a:gd name="T20" fmla="*/ 8 w 54"/>
                <a:gd name="T21" fmla="*/ 70 h 88"/>
                <a:gd name="T22" fmla="*/ 16 w 54"/>
                <a:gd name="T23" fmla="*/ 77 h 88"/>
                <a:gd name="T24" fmla="*/ 23 w 54"/>
                <a:gd name="T25" fmla="*/ 82 h 88"/>
                <a:gd name="T26" fmla="*/ 33 w 54"/>
                <a:gd name="T27" fmla="*/ 86 h 88"/>
                <a:gd name="T28" fmla="*/ 43 w 54"/>
                <a:gd name="T29" fmla="*/ 88 h 88"/>
                <a:gd name="T30" fmla="*/ 54 w 54"/>
                <a:gd name="T31" fmla="*/ 88 h 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
                <a:gd name="T49" fmla="*/ 0 h 88"/>
                <a:gd name="T50" fmla="*/ 54 w 54"/>
                <a:gd name="T51" fmla="*/ 88 h 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 h="88">
                  <a:moveTo>
                    <a:pt x="48" y="0"/>
                  </a:moveTo>
                  <a:lnTo>
                    <a:pt x="38" y="1"/>
                  </a:lnTo>
                  <a:lnTo>
                    <a:pt x="28" y="4"/>
                  </a:lnTo>
                  <a:lnTo>
                    <a:pt x="18" y="9"/>
                  </a:lnTo>
                  <a:lnTo>
                    <a:pt x="11" y="15"/>
                  </a:lnTo>
                  <a:lnTo>
                    <a:pt x="5" y="23"/>
                  </a:lnTo>
                  <a:lnTo>
                    <a:pt x="1" y="33"/>
                  </a:lnTo>
                  <a:lnTo>
                    <a:pt x="0" y="42"/>
                  </a:lnTo>
                  <a:lnTo>
                    <a:pt x="1" y="51"/>
                  </a:lnTo>
                  <a:lnTo>
                    <a:pt x="4" y="60"/>
                  </a:lnTo>
                  <a:lnTo>
                    <a:pt x="8" y="70"/>
                  </a:lnTo>
                  <a:lnTo>
                    <a:pt x="16" y="77"/>
                  </a:lnTo>
                  <a:lnTo>
                    <a:pt x="23" y="82"/>
                  </a:lnTo>
                  <a:lnTo>
                    <a:pt x="33" y="86"/>
                  </a:lnTo>
                  <a:lnTo>
                    <a:pt x="43" y="88"/>
                  </a:lnTo>
                  <a:lnTo>
                    <a:pt x="54" y="88"/>
                  </a:lnTo>
                </a:path>
              </a:pathLst>
            </a:custGeom>
            <a:noFill/>
            <a:ln w="26988">
              <a:solidFill>
                <a:srgbClr val="000000"/>
              </a:solidFill>
              <a:round/>
              <a:headEnd/>
              <a:tailEnd/>
            </a:ln>
          </p:spPr>
          <p:txBody>
            <a:bodyPr/>
            <a:lstStyle/>
            <a:p>
              <a:endParaRPr lang="en-US"/>
            </a:p>
          </p:txBody>
        </p:sp>
        <p:sp>
          <p:nvSpPr>
            <p:cNvPr id="184" name="Line 182"/>
            <p:cNvSpPr>
              <a:spLocks noChangeShapeType="1"/>
            </p:cNvSpPr>
            <p:nvPr/>
          </p:nvSpPr>
          <p:spPr bwMode="auto">
            <a:xfrm>
              <a:off x="2534" y="2837"/>
              <a:ext cx="98" cy="1"/>
            </a:xfrm>
            <a:prstGeom prst="line">
              <a:avLst/>
            </a:prstGeom>
            <a:noFill/>
            <a:ln w="26988">
              <a:solidFill>
                <a:srgbClr val="000000"/>
              </a:solidFill>
              <a:round/>
              <a:headEnd/>
              <a:tailEnd/>
            </a:ln>
          </p:spPr>
          <p:txBody>
            <a:bodyPr/>
            <a:lstStyle/>
            <a:p>
              <a:endParaRPr lang="en-US"/>
            </a:p>
          </p:txBody>
        </p:sp>
        <p:sp>
          <p:nvSpPr>
            <p:cNvPr id="185" name="Line 183"/>
            <p:cNvSpPr>
              <a:spLocks noChangeShapeType="1"/>
            </p:cNvSpPr>
            <p:nvPr/>
          </p:nvSpPr>
          <p:spPr bwMode="auto">
            <a:xfrm>
              <a:off x="2538" y="2931"/>
              <a:ext cx="92" cy="1"/>
            </a:xfrm>
            <a:prstGeom prst="line">
              <a:avLst/>
            </a:prstGeom>
            <a:noFill/>
            <a:ln w="26988">
              <a:solidFill>
                <a:srgbClr val="000000"/>
              </a:solidFill>
              <a:round/>
              <a:headEnd/>
              <a:tailEnd/>
            </a:ln>
          </p:spPr>
          <p:txBody>
            <a:bodyPr/>
            <a:lstStyle/>
            <a:p>
              <a:endParaRPr lang="en-US"/>
            </a:p>
          </p:txBody>
        </p:sp>
        <p:sp>
          <p:nvSpPr>
            <p:cNvPr id="186" name="Line 184"/>
            <p:cNvSpPr>
              <a:spLocks noChangeShapeType="1"/>
            </p:cNvSpPr>
            <p:nvPr/>
          </p:nvSpPr>
          <p:spPr bwMode="auto">
            <a:xfrm>
              <a:off x="2634" y="2837"/>
              <a:ext cx="1" cy="96"/>
            </a:xfrm>
            <a:prstGeom prst="line">
              <a:avLst/>
            </a:prstGeom>
            <a:noFill/>
            <a:ln w="26988">
              <a:solidFill>
                <a:srgbClr val="000000"/>
              </a:solidFill>
              <a:round/>
              <a:headEnd/>
              <a:tailEnd/>
            </a:ln>
          </p:spPr>
          <p:txBody>
            <a:bodyPr/>
            <a:lstStyle/>
            <a:p>
              <a:endParaRPr lang="en-US"/>
            </a:p>
          </p:txBody>
        </p:sp>
        <p:sp>
          <p:nvSpPr>
            <p:cNvPr id="187" name="Line 185"/>
            <p:cNvSpPr>
              <a:spLocks noChangeShapeType="1"/>
            </p:cNvSpPr>
            <p:nvPr/>
          </p:nvSpPr>
          <p:spPr bwMode="auto">
            <a:xfrm flipH="1">
              <a:off x="2423" y="2882"/>
              <a:ext cx="62" cy="1"/>
            </a:xfrm>
            <a:prstGeom prst="line">
              <a:avLst/>
            </a:prstGeom>
            <a:noFill/>
            <a:ln w="26988">
              <a:solidFill>
                <a:srgbClr val="000000"/>
              </a:solidFill>
              <a:round/>
              <a:headEnd/>
              <a:tailEnd/>
            </a:ln>
          </p:spPr>
          <p:txBody>
            <a:bodyPr/>
            <a:lstStyle/>
            <a:p>
              <a:endParaRPr lang="en-US"/>
            </a:p>
          </p:txBody>
        </p:sp>
        <p:sp>
          <p:nvSpPr>
            <p:cNvPr id="188" name="Line 186"/>
            <p:cNvSpPr>
              <a:spLocks noChangeShapeType="1"/>
            </p:cNvSpPr>
            <p:nvPr/>
          </p:nvSpPr>
          <p:spPr bwMode="auto">
            <a:xfrm>
              <a:off x="2638" y="2851"/>
              <a:ext cx="63" cy="1"/>
            </a:xfrm>
            <a:prstGeom prst="line">
              <a:avLst/>
            </a:prstGeom>
            <a:noFill/>
            <a:ln w="26988">
              <a:solidFill>
                <a:srgbClr val="000000"/>
              </a:solidFill>
              <a:round/>
              <a:headEnd/>
              <a:tailEnd/>
            </a:ln>
          </p:spPr>
          <p:txBody>
            <a:bodyPr/>
            <a:lstStyle/>
            <a:p>
              <a:endParaRPr lang="en-US"/>
            </a:p>
          </p:txBody>
        </p:sp>
        <p:sp>
          <p:nvSpPr>
            <p:cNvPr id="189" name="Line 187"/>
            <p:cNvSpPr>
              <a:spLocks noChangeShapeType="1"/>
            </p:cNvSpPr>
            <p:nvPr/>
          </p:nvSpPr>
          <p:spPr bwMode="auto">
            <a:xfrm>
              <a:off x="2635" y="2921"/>
              <a:ext cx="65" cy="1"/>
            </a:xfrm>
            <a:prstGeom prst="line">
              <a:avLst/>
            </a:prstGeom>
            <a:noFill/>
            <a:ln w="26988">
              <a:solidFill>
                <a:srgbClr val="000000"/>
              </a:solidFill>
              <a:round/>
              <a:headEnd/>
              <a:tailEnd/>
            </a:ln>
          </p:spPr>
          <p:txBody>
            <a:bodyPr/>
            <a:lstStyle/>
            <a:p>
              <a:endParaRPr lang="en-US"/>
            </a:p>
          </p:txBody>
        </p:sp>
        <p:sp>
          <p:nvSpPr>
            <p:cNvPr id="190" name="Line 188"/>
            <p:cNvSpPr>
              <a:spLocks noChangeShapeType="1"/>
            </p:cNvSpPr>
            <p:nvPr/>
          </p:nvSpPr>
          <p:spPr bwMode="auto">
            <a:xfrm flipV="1">
              <a:off x="2755" y="2731"/>
              <a:ext cx="1" cy="96"/>
            </a:xfrm>
            <a:prstGeom prst="line">
              <a:avLst/>
            </a:prstGeom>
            <a:noFill/>
            <a:ln w="39688">
              <a:solidFill>
                <a:srgbClr val="000000"/>
              </a:solidFill>
              <a:round/>
              <a:headEnd/>
              <a:tailEnd/>
            </a:ln>
          </p:spPr>
          <p:txBody>
            <a:bodyPr/>
            <a:lstStyle/>
            <a:p>
              <a:endParaRPr lang="en-US"/>
            </a:p>
          </p:txBody>
        </p:sp>
        <p:sp>
          <p:nvSpPr>
            <p:cNvPr id="191" name="Line 189"/>
            <p:cNvSpPr>
              <a:spLocks noChangeShapeType="1"/>
            </p:cNvSpPr>
            <p:nvPr/>
          </p:nvSpPr>
          <p:spPr bwMode="auto">
            <a:xfrm flipV="1">
              <a:off x="2419" y="2431"/>
              <a:ext cx="1" cy="362"/>
            </a:xfrm>
            <a:prstGeom prst="line">
              <a:avLst/>
            </a:prstGeom>
            <a:noFill/>
            <a:ln w="39688">
              <a:solidFill>
                <a:srgbClr val="000000"/>
              </a:solidFill>
              <a:round/>
              <a:headEnd/>
              <a:tailEnd/>
            </a:ln>
          </p:spPr>
          <p:txBody>
            <a:bodyPr/>
            <a:lstStyle/>
            <a:p>
              <a:endParaRPr lang="en-US"/>
            </a:p>
          </p:txBody>
        </p:sp>
        <p:sp>
          <p:nvSpPr>
            <p:cNvPr id="192" name="Freeform 190"/>
            <p:cNvSpPr>
              <a:spLocks/>
            </p:cNvSpPr>
            <p:nvPr/>
          </p:nvSpPr>
          <p:spPr bwMode="auto">
            <a:xfrm>
              <a:off x="1439" y="2809"/>
              <a:ext cx="24" cy="56"/>
            </a:xfrm>
            <a:custGeom>
              <a:avLst/>
              <a:gdLst>
                <a:gd name="T0" fmla="*/ 0 w 24"/>
                <a:gd name="T1" fmla="*/ 0 h 56"/>
                <a:gd name="T2" fmla="*/ 3 w 24"/>
                <a:gd name="T3" fmla="*/ 15 h 56"/>
                <a:gd name="T4" fmla="*/ 8 w 24"/>
                <a:gd name="T5" fmla="*/ 29 h 56"/>
                <a:gd name="T6" fmla="*/ 14 w 24"/>
                <a:gd name="T7" fmla="*/ 44 h 56"/>
                <a:gd name="T8" fmla="*/ 24 w 24"/>
                <a:gd name="T9" fmla="*/ 56 h 56"/>
                <a:gd name="T10" fmla="*/ 0 60000 65536"/>
                <a:gd name="T11" fmla="*/ 0 60000 65536"/>
                <a:gd name="T12" fmla="*/ 0 60000 65536"/>
                <a:gd name="T13" fmla="*/ 0 60000 65536"/>
                <a:gd name="T14" fmla="*/ 0 60000 65536"/>
                <a:gd name="T15" fmla="*/ 0 w 24"/>
                <a:gd name="T16" fmla="*/ 0 h 56"/>
                <a:gd name="T17" fmla="*/ 24 w 24"/>
                <a:gd name="T18" fmla="*/ 56 h 56"/>
              </a:gdLst>
              <a:ahLst/>
              <a:cxnLst>
                <a:cxn ang="T10">
                  <a:pos x="T0" y="T1"/>
                </a:cxn>
                <a:cxn ang="T11">
                  <a:pos x="T2" y="T3"/>
                </a:cxn>
                <a:cxn ang="T12">
                  <a:pos x="T4" y="T5"/>
                </a:cxn>
                <a:cxn ang="T13">
                  <a:pos x="T6" y="T7"/>
                </a:cxn>
                <a:cxn ang="T14">
                  <a:pos x="T8" y="T9"/>
                </a:cxn>
              </a:cxnLst>
              <a:rect l="T15" t="T16" r="T17" b="T18"/>
              <a:pathLst>
                <a:path w="24" h="56">
                  <a:moveTo>
                    <a:pt x="0" y="0"/>
                  </a:moveTo>
                  <a:lnTo>
                    <a:pt x="3" y="15"/>
                  </a:lnTo>
                  <a:lnTo>
                    <a:pt x="8" y="29"/>
                  </a:lnTo>
                  <a:lnTo>
                    <a:pt x="14" y="44"/>
                  </a:lnTo>
                  <a:lnTo>
                    <a:pt x="24" y="56"/>
                  </a:lnTo>
                </a:path>
              </a:pathLst>
            </a:custGeom>
            <a:noFill/>
            <a:ln w="39688">
              <a:solidFill>
                <a:srgbClr val="000000"/>
              </a:solidFill>
              <a:round/>
              <a:headEnd/>
              <a:tailEnd/>
            </a:ln>
          </p:spPr>
          <p:txBody>
            <a:bodyPr/>
            <a:lstStyle/>
            <a:p>
              <a:endParaRPr lang="en-US"/>
            </a:p>
          </p:txBody>
        </p:sp>
        <p:sp>
          <p:nvSpPr>
            <p:cNvPr id="193" name="Freeform 191"/>
            <p:cNvSpPr>
              <a:spLocks/>
            </p:cNvSpPr>
            <p:nvPr/>
          </p:nvSpPr>
          <p:spPr bwMode="auto">
            <a:xfrm>
              <a:off x="1300" y="2812"/>
              <a:ext cx="160" cy="53"/>
            </a:xfrm>
            <a:custGeom>
              <a:avLst/>
              <a:gdLst>
                <a:gd name="T0" fmla="*/ 0 w 160"/>
                <a:gd name="T1" fmla="*/ 0 h 53"/>
                <a:gd name="T2" fmla="*/ 12 w 160"/>
                <a:gd name="T3" fmla="*/ 10 h 53"/>
                <a:gd name="T4" fmla="*/ 27 w 160"/>
                <a:gd name="T5" fmla="*/ 19 h 53"/>
                <a:gd name="T6" fmla="*/ 43 w 160"/>
                <a:gd name="T7" fmla="*/ 28 h 53"/>
                <a:gd name="T8" fmla="*/ 60 w 160"/>
                <a:gd name="T9" fmla="*/ 35 h 53"/>
                <a:gd name="T10" fmla="*/ 79 w 160"/>
                <a:gd name="T11" fmla="*/ 41 h 53"/>
                <a:gd name="T12" fmla="*/ 98 w 160"/>
                <a:gd name="T13" fmla="*/ 46 h 53"/>
                <a:gd name="T14" fmla="*/ 118 w 160"/>
                <a:gd name="T15" fmla="*/ 50 h 53"/>
                <a:gd name="T16" fmla="*/ 139 w 160"/>
                <a:gd name="T17" fmla="*/ 52 h 53"/>
                <a:gd name="T18" fmla="*/ 160 w 160"/>
                <a:gd name="T19" fmla="*/ 53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0"/>
                <a:gd name="T31" fmla="*/ 0 h 53"/>
                <a:gd name="T32" fmla="*/ 160 w 160"/>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0" h="53">
                  <a:moveTo>
                    <a:pt x="0" y="0"/>
                  </a:moveTo>
                  <a:lnTo>
                    <a:pt x="12" y="10"/>
                  </a:lnTo>
                  <a:lnTo>
                    <a:pt x="27" y="19"/>
                  </a:lnTo>
                  <a:lnTo>
                    <a:pt x="43" y="28"/>
                  </a:lnTo>
                  <a:lnTo>
                    <a:pt x="60" y="35"/>
                  </a:lnTo>
                  <a:lnTo>
                    <a:pt x="79" y="41"/>
                  </a:lnTo>
                  <a:lnTo>
                    <a:pt x="98" y="46"/>
                  </a:lnTo>
                  <a:lnTo>
                    <a:pt x="118" y="50"/>
                  </a:lnTo>
                  <a:lnTo>
                    <a:pt x="139" y="52"/>
                  </a:lnTo>
                  <a:lnTo>
                    <a:pt x="160" y="53"/>
                  </a:lnTo>
                </a:path>
              </a:pathLst>
            </a:custGeom>
            <a:noFill/>
            <a:ln w="39688">
              <a:solidFill>
                <a:srgbClr val="000000"/>
              </a:solidFill>
              <a:round/>
              <a:headEnd/>
              <a:tailEnd/>
            </a:ln>
          </p:spPr>
          <p:txBody>
            <a:bodyPr/>
            <a:lstStyle/>
            <a:p>
              <a:endParaRPr lang="en-US"/>
            </a:p>
          </p:txBody>
        </p:sp>
        <p:sp>
          <p:nvSpPr>
            <p:cNvPr id="194" name="Freeform 192"/>
            <p:cNvSpPr>
              <a:spLocks/>
            </p:cNvSpPr>
            <p:nvPr/>
          </p:nvSpPr>
          <p:spPr bwMode="auto">
            <a:xfrm>
              <a:off x="1438" y="2750"/>
              <a:ext cx="21" cy="56"/>
            </a:xfrm>
            <a:custGeom>
              <a:avLst/>
              <a:gdLst>
                <a:gd name="T0" fmla="*/ 0 w 21"/>
                <a:gd name="T1" fmla="*/ 56 h 56"/>
                <a:gd name="T2" fmla="*/ 2 w 21"/>
                <a:gd name="T3" fmla="*/ 41 h 56"/>
                <a:gd name="T4" fmla="*/ 6 w 21"/>
                <a:gd name="T5" fmla="*/ 27 h 56"/>
                <a:gd name="T6" fmla="*/ 12 w 21"/>
                <a:gd name="T7" fmla="*/ 12 h 56"/>
                <a:gd name="T8" fmla="*/ 21 w 21"/>
                <a:gd name="T9" fmla="*/ 0 h 56"/>
                <a:gd name="T10" fmla="*/ 0 60000 65536"/>
                <a:gd name="T11" fmla="*/ 0 60000 65536"/>
                <a:gd name="T12" fmla="*/ 0 60000 65536"/>
                <a:gd name="T13" fmla="*/ 0 60000 65536"/>
                <a:gd name="T14" fmla="*/ 0 60000 65536"/>
                <a:gd name="T15" fmla="*/ 0 w 21"/>
                <a:gd name="T16" fmla="*/ 0 h 56"/>
                <a:gd name="T17" fmla="*/ 21 w 21"/>
                <a:gd name="T18" fmla="*/ 56 h 56"/>
              </a:gdLst>
              <a:ahLst/>
              <a:cxnLst>
                <a:cxn ang="T10">
                  <a:pos x="T0" y="T1"/>
                </a:cxn>
                <a:cxn ang="T11">
                  <a:pos x="T2" y="T3"/>
                </a:cxn>
                <a:cxn ang="T12">
                  <a:pos x="T4" y="T5"/>
                </a:cxn>
                <a:cxn ang="T13">
                  <a:pos x="T6" y="T7"/>
                </a:cxn>
                <a:cxn ang="T14">
                  <a:pos x="T8" y="T9"/>
                </a:cxn>
              </a:cxnLst>
              <a:rect l="T15" t="T16" r="T17" b="T18"/>
              <a:pathLst>
                <a:path w="21" h="56">
                  <a:moveTo>
                    <a:pt x="0" y="56"/>
                  </a:moveTo>
                  <a:lnTo>
                    <a:pt x="2" y="41"/>
                  </a:lnTo>
                  <a:lnTo>
                    <a:pt x="6" y="27"/>
                  </a:lnTo>
                  <a:lnTo>
                    <a:pt x="12" y="12"/>
                  </a:lnTo>
                  <a:lnTo>
                    <a:pt x="21" y="0"/>
                  </a:lnTo>
                </a:path>
              </a:pathLst>
            </a:custGeom>
            <a:noFill/>
            <a:ln w="39688">
              <a:solidFill>
                <a:srgbClr val="000000"/>
              </a:solidFill>
              <a:round/>
              <a:headEnd/>
              <a:tailEnd/>
            </a:ln>
          </p:spPr>
          <p:txBody>
            <a:bodyPr/>
            <a:lstStyle/>
            <a:p>
              <a:endParaRPr lang="en-US"/>
            </a:p>
          </p:txBody>
        </p:sp>
        <p:sp>
          <p:nvSpPr>
            <p:cNvPr id="195" name="Freeform 193"/>
            <p:cNvSpPr>
              <a:spLocks/>
            </p:cNvSpPr>
            <p:nvPr/>
          </p:nvSpPr>
          <p:spPr bwMode="auto">
            <a:xfrm>
              <a:off x="1297" y="2751"/>
              <a:ext cx="159" cy="53"/>
            </a:xfrm>
            <a:custGeom>
              <a:avLst/>
              <a:gdLst>
                <a:gd name="T0" fmla="*/ 0 w 159"/>
                <a:gd name="T1" fmla="*/ 53 h 53"/>
                <a:gd name="T2" fmla="*/ 13 w 159"/>
                <a:gd name="T3" fmla="*/ 43 h 53"/>
                <a:gd name="T4" fmla="*/ 26 w 159"/>
                <a:gd name="T5" fmla="*/ 34 h 53"/>
                <a:gd name="T6" fmla="*/ 42 w 159"/>
                <a:gd name="T7" fmla="*/ 26 h 53"/>
                <a:gd name="T8" fmla="*/ 59 w 159"/>
                <a:gd name="T9" fmla="*/ 17 h 53"/>
                <a:gd name="T10" fmla="*/ 78 w 159"/>
                <a:gd name="T11" fmla="*/ 12 h 53"/>
                <a:gd name="T12" fmla="*/ 98 w 159"/>
                <a:gd name="T13" fmla="*/ 7 h 53"/>
                <a:gd name="T14" fmla="*/ 118 w 159"/>
                <a:gd name="T15" fmla="*/ 3 h 53"/>
                <a:gd name="T16" fmla="*/ 138 w 159"/>
                <a:gd name="T17" fmla="*/ 1 h 53"/>
                <a:gd name="T18" fmla="*/ 159 w 159"/>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9"/>
                <a:gd name="T31" fmla="*/ 0 h 53"/>
                <a:gd name="T32" fmla="*/ 159 w 15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9" h="53">
                  <a:moveTo>
                    <a:pt x="0" y="53"/>
                  </a:moveTo>
                  <a:lnTo>
                    <a:pt x="13" y="43"/>
                  </a:lnTo>
                  <a:lnTo>
                    <a:pt x="26" y="34"/>
                  </a:lnTo>
                  <a:lnTo>
                    <a:pt x="42" y="26"/>
                  </a:lnTo>
                  <a:lnTo>
                    <a:pt x="59" y="17"/>
                  </a:lnTo>
                  <a:lnTo>
                    <a:pt x="78" y="12"/>
                  </a:lnTo>
                  <a:lnTo>
                    <a:pt x="98" y="7"/>
                  </a:lnTo>
                  <a:lnTo>
                    <a:pt x="118" y="3"/>
                  </a:lnTo>
                  <a:lnTo>
                    <a:pt x="138" y="1"/>
                  </a:lnTo>
                  <a:lnTo>
                    <a:pt x="159" y="0"/>
                  </a:lnTo>
                </a:path>
              </a:pathLst>
            </a:custGeom>
            <a:noFill/>
            <a:ln w="39688">
              <a:solidFill>
                <a:srgbClr val="000000"/>
              </a:solidFill>
              <a:round/>
              <a:headEnd/>
              <a:tailEnd/>
            </a:ln>
          </p:spPr>
          <p:txBody>
            <a:bodyPr/>
            <a:lstStyle/>
            <a:p>
              <a:endParaRPr lang="en-US"/>
            </a:p>
          </p:txBody>
        </p:sp>
        <p:sp>
          <p:nvSpPr>
            <p:cNvPr id="196" name="Line 194"/>
            <p:cNvSpPr>
              <a:spLocks noChangeShapeType="1"/>
            </p:cNvSpPr>
            <p:nvPr/>
          </p:nvSpPr>
          <p:spPr bwMode="auto">
            <a:xfrm flipH="1">
              <a:off x="1454" y="2846"/>
              <a:ext cx="67" cy="1"/>
            </a:xfrm>
            <a:prstGeom prst="line">
              <a:avLst/>
            </a:prstGeom>
            <a:noFill/>
            <a:ln w="39688">
              <a:solidFill>
                <a:srgbClr val="000000"/>
              </a:solidFill>
              <a:round/>
              <a:headEnd/>
              <a:tailEnd/>
            </a:ln>
          </p:spPr>
          <p:txBody>
            <a:bodyPr/>
            <a:lstStyle/>
            <a:p>
              <a:endParaRPr lang="en-US"/>
            </a:p>
          </p:txBody>
        </p:sp>
        <p:sp>
          <p:nvSpPr>
            <p:cNvPr id="197" name="Line 195"/>
            <p:cNvSpPr>
              <a:spLocks noChangeShapeType="1"/>
            </p:cNvSpPr>
            <p:nvPr/>
          </p:nvSpPr>
          <p:spPr bwMode="auto">
            <a:xfrm flipH="1">
              <a:off x="1454" y="2762"/>
              <a:ext cx="75" cy="1"/>
            </a:xfrm>
            <a:prstGeom prst="line">
              <a:avLst/>
            </a:prstGeom>
            <a:noFill/>
            <a:ln w="39688">
              <a:solidFill>
                <a:srgbClr val="000000"/>
              </a:solidFill>
              <a:round/>
              <a:headEnd/>
              <a:tailEnd/>
            </a:ln>
          </p:spPr>
          <p:txBody>
            <a:bodyPr/>
            <a:lstStyle/>
            <a:p>
              <a:endParaRPr lang="en-US"/>
            </a:p>
          </p:txBody>
        </p:sp>
        <p:sp>
          <p:nvSpPr>
            <p:cNvPr id="198" name="Line 196"/>
            <p:cNvSpPr>
              <a:spLocks noChangeShapeType="1"/>
            </p:cNvSpPr>
            <p:nvPr/>
          </p:nvSpPr>
          <p:spPr bwMode="auto">
            <a:xfrm flipH="1">
              <a:off x="1252" y="2809"/>
              <a:ext cx="42" cy="1"/>
            </a:xfrm>
            <a:prstGeom prst="line">
              <a:avLst/>
            </a:prstGeom>
            <a:noFill/>
            <a:ln w="39688">
              <a:solidFill>
                <a:srgbClr val="000000"/>
              </a:solidFill>
              <a:round/>
              <a:headEnd/>
              <a:tailEnd/>
            </a:ln>
          </p:spPr>
          <p:txBody>
            <a:bodyPr/>
            <a:lstStyle/>
            <a:p>
              <a:endParaRPr lang="en-US"/>
            </a:p>
          </p:txBody>
        </p:sp>
        <p:sp>
          <p:nvSpPr>
            <p:cNvPr id="199" name="Freeform 197"/>
            <p:cNvSpPr>
              <a:spLocks/>
            </p:cNvSpPr>
            <p:nvPr/>
          </p:nvSpPr>
          <p:spPr bwMode="auto">
            <a:xfrm>
              <a:off x="1870" y="2533"/>
              <a:ext cx="73" cy="20"/>
            </a:xfrm>
            <a:custGeom>
              <a:avLst/>
              <a:gdLst>
                <a:gd name="T0" fmla="*/ 0 w 73"/>
                <a:gd name="T1" fmla="*/ 20 h 20"/>
                <a:gd name="T2" fmla="*/ 20 w 73"/>
                <a:gd name="T3" fmla="*/ 18 h 20"/>
                <a:gd name="T4" fmla="*/ 38 w 73"/>
                <a:gd name="T5" fmla="*/ 13 h 20"/>
                <a:gd name="T6" fmla="*/ 56 w 73"/>
                <a:gd name="T7" fmla="*/ 8 h 20"/>
                <a:gd name="T8" fmla="*/ 73 w 73"/>
                <a:gd name="T9" fmla="*/ 0 h 20"/>
                <a:gd name="T10" fmla="*/ 0 60000 65536"/>
                <a:gd name="T11" fmla="*/ 0 60000 65536"/>
                <a:gd name="T12" fmla="*/ 0 60000 65536"/>
                <a:gd name="T13" fmla="*/ 0 60000 65536"/>
                <a:gd name="T14" fmla="*/ 0 60000 65536"/>
                <a:gd name="T15" fmla="*/ 0 w 73"/>
                <a:gd name="T16" fmla="*/ 0 h 20"/>
                <a:gd name="T17" fmla="*/ 73 w 73"/>
                <a:gd name="T18" fmla="*/ 20 h 20"/>
              </a:gdLst>
              <a:ahLst/>
              <a:cxnLst>
                <a:cxn ang="T10">
                  <a:pos x="T0" y="T1"/>
                </a:cxn>
                <a:cxn ang="T11">
                  <a:pos x="T2" y="T3"/>
                </a:cxn>
                <a:cxn ang="T12">
                  <a:pos x="T4" y="T5"/>
                </a:cxn>
                <a:cxn ang="T13">
                  <a:pos x="T6" y="T7"/>
                </a:cxn>
                <a:cxn ang="T14">
                  <a:pos x="T8" y="T9"/>
                </a:cxn>
              </a:cxnLst>
              <a:rect l="T15" t="T16" r="T17" b="T18"/>
              <a:pathLst>
                <a:path w="73" h="20">
                  <a:moveTo>
                    <a:pt x="0" y="20"/>
                  </a:moveTo>
                  <a:lnTo>
                    <a:pt x="20" y="18"/>
                  </a:lnTo>
                  <a:lnTo>
                    <a:pt x="38" y="13"/>
                  </a:lnTo>
                  <a:lnTo>
                    <a:pt x="56" y="8"/>
                  </a:lnTo>
                  <a:lnTo>
                    <a:pt x="73" y="0"/>
                  </a:lnTo>
                </a:path>
              </a:pathLst>
            </a:custGeom>
            <a:noFill/>
            <a:ln w="30163">
              <a:solidFill>
                <a:srgbClr val="000000"/>
              </a:solidFill>
              <a:round/>
              <a:headEnd/>
              <a:tailEnd/>
            </a:ln>
          </p:spPr>
          <p:txBody>
            <a:bodyPr/>
            <a:lstStyle/>
            <a:p>
              <a:endParaRPr lang="en-US"/>
            </a:p>
          </p:txBody>
        </p:sp>
        <p:sp>
          <p:nvSpPr>
            <p:cNvPr id="200" name="Freeform 198"/>
            <p:cNvSpPr>
              <a:spLocks/>
            </p:cNvSpPr>
            <p:nvPr/>
          </p:nvSpPr>
          <p:spPr bwMode="auto">
            <a:xfrm>
              <a:off x="1874" y="2536"/>
              <a:ext cx="68" cy="135"/>
            </a:xfrm>
            <a:custGeom>
              <a:avLst/>
              <a:gdLst>
                <a:gd name="T0" fmla="*/ 0 w 68"/>
                <a:gd name="T1" fmla="*/ 135 h 135"/>
                <a:gd name="T2" fmla="*/ 12 w 68"/>
                <a:gd name="T3" fmla="*/ 125 h 135"/>
                <a:gd name="T4" fmla="*/ 24 w 68"/>
                <a:gd name="T5" fmla="*/ 113 h 135"/>
                <a:gd name="T6" fmla="*/ 36 w 68"/>
                <a:gd name="T7" fmla="*/ 99 h 135"/>
                <a:gd name="T8" fmla="*/ 44 w 68"/>
                <a:gd name="T9" fmla="*/ 85 h 135"/>
                <a:gd name="T10" fmla="*/ 52 w 68"/>
                <a:gd name="T11" fmla="*/ 69 h 135"/>
                <a:gd name="T12" fmla="*/ 59 w 68"/>
                <a:gd name="T13" fmla="*/ 53 h 135"/>
                <a:gd name="T14" fmla="*/ 63 w 68"/>
                <a:gd name="T15" fmla="*/ 35 h 135"/>
                <a:gd name="T16" fmla="*/ 66 w 68"/>
                <a:gd name="T17" fmla="*/ 18 h 135"/>
                <a:gd name="T18" fmla="*/ 68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0" y="135"/>
                  </a:moveTo>
                  <a:lnTo>
                    <a:pt x="12" y="125"/>
                  </a:lnTo>
                  <a:lnTo>
                    <a:pt x="24" y="113"/>
                  </a:lnTo>
                  <a:lnTo>
                    <a:pt x="36" y="99"/>
                  </a:lnTo>
                  <a:lnTo>
                    <a:pt x="44" y="85"/>
                  </a:lnTo>
                  <a:lnTo>
                    <a:pt x="52" y="69"/>
                  </a:lnTo>
                  <a:lnTo>
                    <a:pt x="59" y="53"/>
                  </a:lnTo>
                  <a:lnTo>
                    <a:pt x="63" y="35"/>
                  </a:lnTo>
                  <a:lnTo>
                    <a:pt x="66" y="18"/>
                  </a:lnTo>
                  <a:lnTo>
                    <a:pt x="68" y="0"/>
                  </a:lnTo>
                </a:path>
              </a:pathLst>
            </a:custGeom>
            <a:noFill/>
            <a:ln w="30163">
              <a:solidFill>
                <a:srgbClr val="000000"/>
              </a:solidFill>
              <a:round/>
              <a:headEnd/>
              <a:tailEnd/>
            </a:ln>
          </p:spPr>
          <p:txBody>
            <a:bodyPr/>
            <a:lstStyle/>
            <a:p>
              <a:endParaRPr lang="en-US"/>
            </a:p>
          </p:txBody>
        </p:sp>
        <p:sp>
          <p:nvSpPr>
            <p:cNvPr id="201" name="Freeform 199"/>
            <p:cNvSpPr>
              <a:spLocks/>
            </p:cNvSpPr>
            <p:nvPr/>
          </p:nvSpPr>
          <p:spPr bwMode="auto">
            <a:xfrm>
              <a:off x="1796" y="2535"/>
              <a:ext cx="72" cy="18"/>
            </a:xfrm>
            <a:custGeom>
              <a:avLst/>
              <a:gdLst>
                <a:gd name="T0" fmla="*/ 72 w 72"/>
                <a:gd name="T1" fmla="*/ 18 h 18"/>
                <a:gd name="T2" fmla="*/ 52 w 72"/>
                <a:gd name="T3" fmla="*/ 16 h 18"/>
                <a:gd name="T4" fmla="*/ 33 w 72"/>
                <a:gd name="T5" fmla="*/ 13 h 18"/>
                <a:gd name="T6" fmla="*/ 16 w 72"/>
                <a:gd name="T7" fmla="*/ 7 h 18"/>
                <a:gd name="T8" fmla="*/ 0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72" y="18"/>
                  </a:moveTo>
                  <a:lnTo>
                    <a:pt x="52" y="16"/>
                  </a:lnTo>
                  <a:lnTo>
                    <a:pt x="33" y="13"/>
                  </a:lnTo>
                  <a:lnTo>
                    <a:pt x="16" y="7"/>
                  </a:lnTo>
                  <a:lnTo>
                    <a:pt x="0" y="0"/>
                  </a:lnTo>
                </a:path>
              </a:pathLst>
            </a:custGeom>
            <a:noFill/>
            <a:ln w="30163">
              <a:solidFill>
                <a:srgbClr val="000000"/>
              </a:solidFill>
              <a:round/>
              <a:headEnd/>
              <a:tailEnd/>
            </a:ln>
          </p:spPr>
          <p:txBody>
            <a:bodyPr/>
            <a:lstStyle/>
            <a:p>
              <a:endParaRPr lang="en-US"/>
            </a:p>
          </p:txBody>
        </p:sp>
        <p:sp>
          <p:nvSpPr>
            <p:cNvPr id="202" name="Freeform 200"/>
            <p:cNvSpPr>
              <a:spLocks/>
            </p:cNvSpPr>
            <p:nvPr/>
          </p:nvSpPr>
          <p:spPr bwMode="auto">
            <a:xfrm>
              <a:off x="1796" y="2539"/>
              <a:ext cx="68" cy="135"/>
            </a:xfrm>
            <a:custGeom>
              <a:avLst/>
              <a:gdLst>
                <a:gd name="T0" fmla="*/ 68 w 68"/>
                <a:gd name="T1" fmla="*/ 135 h 135"/>
                <a:gd name="T2" fmla="*/ 56 w 68"/>
                <a:gd name="T3" fmla="*/ 125 h 135"/>
                <a:gd name="T4" fmla="*/ 43 w 68"/>
                <a:gd name="T5" fmla="*/ 113 h 135"/>
                <a:gd name="T6" fmla="*/ 32 w 68"/>
                <a:gd name="T7" fmla="*/ 99 h 135"/>
                <a:gd name="T8" fmla="*/ 23 w 68"/>
                <a:gd name="T9" fmla="*/ 85 h 135"/>
                <a:gd name="T10" fmla="*/ 16 w 68"/>
                <a:gd name="T11" fmla="*/ 69 h 135"/>
                <a:gd name="T12" fmla="*/ 9 w 68"/>
                <a:gd name="T13" fmla="*/ 53 h 135"/>
                <a:gd name="T14" fmla="*/ 5 w 68"/>
                <a:gd name="T15" fmla="*/ 35 h 135"/>
                <a:gd name="T16" fmla="*/ 1 w 68"/>
                <a:gd name="T17" fmla="*/ 18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6" y="125"/>
                  </a:lnTo>
                  <a:lnTo>
                    <a:pt x="43" y="113"/>
                  </a:lnTo>
                  <a:lnTo>
                    <a:pt x="32" y="99"/>
                  </a:lnTo>
                  <a:lnTo>
                    <a:pt x="23" y="85"/>
                  </a:lnTo>
                  <a:lnTo>
                    <a:pt x="16" y="69"/>
                  </a:lnTo>
                  <a:lnTo>
                    <a:pt x="9" y="53"/>
                  </a:lnTo>
                  <a:lnTo>
                    <a:pt x="5" y="35"/>
                  </a:lnTo>
                  <a:lnTo>
                    <a:pt x="1" y="18"/>
                  </a:lnTo>
                  <a:lnTo>
                    <a:pt x="0" y="0"/>
                  </a:lnTo>
                </a:path>
              </a:pathLst>
            </a:custGeom>
            <a:noFill/>
            <a:ln w="30163">
              <a:solidFill>
                <a:srgbClr val="000000"/>
              </a:solidFill>
              <a:round/>
              <a:headEnd/>
              <a:tailEnd/>
            </a:ln>
          </p:spPr>
          <p:txBody>
            <a:bodyPr/>
            <a:lstStyle/>
            <a:p>
              <a:endParaRPr lang="en-US"/>
            </a:p>
          </p:txBody>
        </p:sp>
        <p:sp>
          <p:nvSpPr>
            <p:cNvPr id="203" name="Line 201"/>
            <p:cNvSpPr>
              <a:spLocks noChangeShapeType="1"/>
            </p:cNvSpPr>
            <p:nvPr/>
          </p:nvSpPr>
          <p:spPr bwMode="auto">
            <a:xfrm>
              <a:off x="1918" y="2484"/>
              <a:ext cx="1" cy="56"/>
            </a:xfrm>
            <a:prstGeom prst="line">
              <a:avLst/>
            </a:prstGeom>
            <a:noFill/>
            <a:ln w="30163">
              <a:solidFill>
                <a:srgbClr val="000000"/>
              </a:solidFill>
              <a:round/>
              <a:headEnd/>
              <a:tailEnd/>
            </a:ln>
          </p:spPr>
          <p:txBody>
            <a:bodyPr/>
            <a:lstStyle/>
            <a:p>
              <a:endParaRPr lang="en-US"/>
            </a:p>
          </p:txBody>
        </p:sp>
        <p:sp>
          <p:nvSpPr>
            <p:cNvPr id="204" name="Line 202"/>
            <p:cNvSpPr>
              <a:spLocks noChangeShapeType="1"/>
            </p:cNvSpPr>
            <p:nvPr/>
          </p:nvSpPr>
          <p:spPr bwMode="auto">
            <a:xfrm>
              <a:off x="1812" y="2476"/>
              <a:ext cx="1" cy="64"/>
            </a:xfrm>
            <a:prstGeom prst="line">
              <a:avLst/>
            </a:prstGeom>
            <a:noFill/>
            <a:ln w="30163">
              <a:solidFill>
                <a:srgbClr val="000000"/>
              </a:solidFill>
              <a:round/>
              <a:headEnd/>
              <a:tailEnd/>
            </a:ln>
          </p:spPr>
          <p:txBody>
            <a:bodyPr/>
            <a:lstStyle/>
            <a:p>
              <a:endParaRPr lang="en-US"/>
            </a:p>
          </p:txBody>
        </p:sp>
        <p:sp>
          <p:nvSpPr>
            <p:cNvPr id="205" name="Line 203"/>
            <p:cNvSpPr>
              <a:spLocks noChangeShapeType="1"/>
            </p:cNvSpPr>
            <p:nvPr/>
          </p:nvSpPr>
          <p:spPr bwMode="auto">
            <a:xfrm>
              <a:off x="1870" y="2678"/>
              <a:ext cx="1" cy="35"/>
            </a:xfrm>
            <a:prstGeom prst="line">
              <a:avLst/>
            </a:prstGeom>
            <a:noFill/>
            <a:ln w="30163">
              <a:solidFill>
                <a:srgbClr val="000000"/>
              </a:solidFill>
              <a:round/>
              <a:headEnd/>
              <a:tailEnd/>
            </a:ln>
          </p:spPr>
          <p:txBody>
            <a:bodyPr/>
            <a:lstStyle/>
            <a:p>
              <a:endParaRPr lang="en-US"/>
            </a:p>
          </p:txBody>
        </p:sp>
        <p:sp>
          <p:nvSpPr>
            <p:cNvPr id="206" name="Freeform 204"/>
            <p:cNvSpPr>
              <a:spLocks/>
            </p:cNvSpPr>
            <p:nvPr/>
          </p:nvSpPr>
          <p:spPr bwMode="auto">
            <a:xfrm>
              <a:off x="1873" y="2500"/>
              <a:ext cx="71" cy="19"/>
            </a:xfrm>
            <a:custGeom>
              <a:avLst/>
              <a:gdLst>
                <a:gd name="T0" fmla="*/ 0 w 71"/>
                <a:gd name="T1" fmla="*/ 19 h 19"/>
                <a:gd name="T2" fmla="*/ 19 w 71"/>
                <a:gd name="T3" fmla="*/ 17 h 19"/>
                <a:gd name="T4" fmla="*/ 38 w 71"/>
                <a:gd name="T5" fmla="*/ 12 h 19"/>
                <a:gd name="T6" fmla="*/ 55 w 71"/>
                <a:gd name="T7" fmla="*/ 7 h 19"/>
                <a:gd name="T8" fmla="*/ 71 w 71"/>
                <a:gd name="T9" fmla="*/ 0 h 19"/>
                <a:gd name="T10" fmla="*/ 0 60000 65536"/>
                <a:gd name="T11" fmla="*/ 0 60000 65536"/>
                <a:gd name="T12" fmla="*/ 0 60000 65536"/>
                <a:gd name="T13" fmla="*/ 0 60000 65536"/>
                <a:gd name="T14" fmla="*/ 0 60000 65536"/>
                <a:gd name="T15" fmla="*/ 0 w 71"/>
                <a:gd name="T16" fmla="*/ 0 h 19"/>
                <a:gd name="T17" fmla="*/ 71 w 71"/>
                <a:gd name="T18" fmla="*/ 19 h 19"/>
              </a:gdLst>
              <a:ahLst/>
              <a:cxnLst>
                <a:cxn ang="T10">
                  <a:pos x="T0" y="T1"/>
                </a:cxn>
                <a:cxn ang="T11">
                  <a:pos x="T2" y="T3"/>
                </a:cxn>
                <a:cxn ang="T12">
                  <a:pos x="T4" y="T5"/>
                </a:cxn>
                <a:cxn ang="T13">
                  <a:pos x="T6" y="T7"/>
                </a:cxn>
                <a:cxn ang="T14">
                  <a:pos x="T8" y="T9"/>
                </a:cxn>
              </a:cxnLst>
              <a:rect l="T15" t="T16" r="T17" b="T18"/>
              <a:pathLst>
                <a:path w="71" h="19">
                  <a:moveTo>
                    <a:pt x="0" y="19"/>
                  </a:moveTo>
                  <a:lnTo>
                    <a:pt x="19" y="17"/>
                  </a:lnTo>
                  <a:lnTo>
                    <a:pt x="38" y="12"/>
                  </a:lnTo>
                  <a:lnTo>
                    <a:pt x="55" y="7"/>
                  </a:lnTo>
                  <a:lnTo>
                    <a:pt x="71" y="0"/>
                  </a:lnTo>
                </a:path>
              </a:pathLst>
            </a:custGeom>
            <a:noFill/>
            <a:ln w="30163">
              <a:solidFill>
                <a:srgbClr val="000000"/>
              </a:solidFill>
              <a:round/>
              <a:headEnd/>
              <a:tailEnd/>
            </a:ln>
          </p:spPr>
          <p:txBody>
            <a:bodyPr/>
            <a:lstStyle/>
            <a:p>
              <a:endParaRPr lang="en-US"/>
            </a:p>
          </p:txBody>
        </p:sp>
        <p:sp>
          <p:nvSpPr>
            <p:cNvPr id="207" name="Freeform 205"/>
            <p:cNvSpPr>
              <a:spLocks/>
            </p:cNvSpPr>
            <p:nvPr/>
          </p:nvSpPr>
          <p:spPr bwMode="auto">
            <a:xfrm>
              <a:off x="1797" y="2502"/>
              <a:ext cx="73" cy="19"/>
            </a:xfrm>
            <a:custGeom>
              <a:avLst/>
              <a:gdLst>
                <a:gd name="T0" fmla="*/ 73 w 73"/>
                <a:gd name="T1" fmla="*/ 19 h 19"/>
                <a:gd name="T2" fmla="*/ 53 w 73"/>
                <a:gd name="T3" fmla="*/ 17 h 19"/>
                <a:gd name="T4" fmla="*/ 35 w 73"/>
                <a:gd name="T5" fmla="*/ 12 h 19"/>
                <a:gd name="T6" fmla="*/ 17 w 73"/>
                <a:gd name="T7" fmla="*/ 7 h 19"/>
                <a:gd name="T8" fmla="*/ 0 w 73"/>
                <a:gd name="T9" fmla="*/ 0 h 19"/>
                <a:gd name="T10" fmla="*/ 0 60000 65536"/>
                <a:gd name="T11" fmla="*/ 0 60000 65536"/>
                <a:gd name="T12" fmla="*/ 0 60000 65536"/>
                <a:gd name="T13" fmla="*/ 0 60000 65536"/>
                <a:gd name="T14" fmla="*/ 0 60000 65536"/>
                <a:gd name="T15" fmla="*/ 0 w 73"/>
                <a:gd name="T16" fmla="*/ 0 h 19"/>
                <a:gd name="T17" fmla="*/ 73 w 73"/>
                <a:gd name="T18" fmla="*/ 19 h 19"/>
              </a:gdLst>
              <a:ahLst/>
              <a:cxnLst>
                <a:cxn ang="T10">
                  <a:pos x="T0" y="T1"/>
                </a:cxn>
                <a:cxn ang="T11">
                  <a:pos x="T2" y="T3"/>
                </a:cxn>
                <a:cxn ang="T12">
                  <a:pos x="T4" y="T5"/>
                </a:cxn>
                <a:cxn ang="T13">
                  <a:pos x="T6" y="T7"/>
                </a:cxn>
                <a:cxn ang="T14">
                  <a:pos x="T8" y="T9"/>
                </a:cxn>
              </a:cxnLst>
              <a:rect l="T15" t="T16" r="T17" b="T18"/>
              <a:pathLst>
                <a:path w="73" h="19">
                  <a:moveTo>
                    <a:pt x="73" y="19"/>
                  </a:moveTo>
                  <a:lnTo>
                    <a:pt x="53" y="17"/>
                  </a:lnTo>
                  <a:lnTo>
                    <a:pt x="35" y="12"/>
                  </a:lnTo>
                  <a:lnTo>
                    <a:pt x="17" y="7"/>
                  </a:lnTo>
                  <a:lnTo>
                    <a:pt x="0" y="0"/>
                  </a:lnTo>
                </a:path>
              </a:pathLst>
            </a:custGeom>
            <a:noFill/>
            <a:ln w="30163">
              <a:solidFill>
                <a:srgbClr val="000000"/>
              </a:solidFill>
              <a:round/>
              <a:headEnd/>
              <a:tailEnd/>
            </a:ln>
          </p:spPr>
          <p:txBody>
            <a:bodyPr/>
            <a:lstStyle/>
            <a:p>
              <a:endParaRPr lang="en-US"/>
            </a:p>
          </p:txBody>
        </p:sp>
        <p:sp>
          <p:nvSpPr>
            <p:cNvPr id="208" name="Line 206"/>
            <p:cNvSpPr>
              <a:spLocks noChangeShapeType="1"/>
            </p:cNvSpPr>
            <p:nvPr/>
          </p:nvSpPr>
          <p:spPr bwMode="auto">
            <a:xfrm>
              <a:off x="1773" y="2448"/>
              <a:ext cx="139" cy="1"/>
            </a:xfrm>
            <a:prstGeom prst="line">
              <a:avLst/>
            </a:prstGeom>
            <a:noFill/>
            <a:ln w="39688">
              <a:solidFill>
                <a:srgbClr val="000000"/>
              </a:solidFill>
              <a:round/>
              <a:headEnd/>
              <a:tailEnd/>
            </a:ln>
          </p:spPr>
          <p:txBody>
            <a:bodyPr/>
            <a:lstStyle/>
            <a:p>
              <a:endParaRPr lang="en-US"/>
            </a:p>
          </p:txBody>
        </p:sp>
        <p:sp>
          <p:nvSpPr>
            <p:cNvPr id="209" name="Line 207"/>
            <p:cNvSpPr>
              <a:spLocks noChangeShapeType="1"/>
            </p:cNvSpPr>
            <p:nvPr/>
          </p:nvSpPr>
          <p:spPr bwMode="auto">
            <a:xfrm flipH="1" flipV="1">
              <a:off x="1811" y="2234"/>
              <a:ext cx="1" cy="241"/>
            </a:xfrm>
            <a:prstGeom prst="line">
              <a:avLst/>
            </a:prstGeom>
            <a:noFill/>
            <a:ln w="39688">
              <a:solidFill>
                <a:srgbClr val="000000"/>
              </a:solidFill>
              <a:round/>
              <a:headEnd/>
              <a:tailEnd/>
            </a:ln>
          </p:spPr>
          <p:txBody>
            <a:bodyPr/>
            <a:lstStyle/>
            <a:p>
              <a:endParaRPr lang="en-US"/>
            </a:p>
          </p:txBody>
        </p:sp>
        <p:sp>
          <p:nvSpPr>
            <p:cNvPr id="210" name="Freeform 208"/>
            <p:cNvSpPr>
              <a:spLocks/>
            </p:cNvSpPr>
            <p:nvPr/>
          </p:nvSpPr>
          <p:spPr bwMode="auto">
            <a:xfrm>
              <a:off x="1780" y="2354"/>
              <a:ext cx="62" cy="49"/>
            </a:xfrm>
            <a:custGeom>
              <a:avLst/>
              <a:gdLst>
                <a:gd name="T0" fmla="*/ 62 w 62"/>
                <a:gd name="T1" fmla="*/ 24 h 49"/>
                <a:gd name="T2" fmla="*/ 60 w 62"/>
                <a:gd name="T3" fmla="*/ 32 h 49"/>
                <a:gd name="T4" fmla="*/ 57 w 62"/>
                <a:gd name="T5" fmla="*/ 38 h 49"/>
                <a:gd name="T6" fmla="*/ 51 w 62"/>
                <a:gd name="T7" fmla="*/ 43 h 49"/>
                <a:gd name="T8" fmla="*/ 43 w 62"/>
                <a:gd name="T9" fmla="*/ 47 h 49"/>
                <a:gd name="T10" fmla="*/ 36 w 62"/>
                <a:gd name="T11" fmla="*/ 49 h 49"/>
                <a:gd name="T12" fmla="*/ 26 w 62"/>
                <a:gd name="T13" fmla="*/ 49 h 49"/>
                <a:gd name="T14" fmla="*/ 18 w 62"/>
                <a:gd name="T15" fmla="*/ 47 h 49"/>
                <a:gd name="T16" fmla="*/ 11 w 62"/>
                <a:gd name="T17" fmla="*/ 43 h 49"/>
                <a:gd name="T18" fmla="*/ 5 w 62"/>
                <a:gd name="T19" fmla="*/ 38 h 49"/>
                <a:gd name="T20" fmla="*/ 1 w 62"/>
                <a:gd name="T21" fmla="*/ 32 h 49"/>
                <a:gd name="T22" fmla="*/ 0 w 62"/>
                <a:gd name="T23" fmla="*/ 24 h 49"/>
                <a:gd name="T24" fmla="*/ 1 w 62"/>
                <a:gd name="T25" fmla="*/ 17 h 49"/>
                <a:gd name="T26" fmla="*/ 5 w 62"/>
                <a:gd name="T27" fmla="*/ 11 h 49"/>
                <a:gd name="T28" fmla="*/ 11 w 62"/>
                <a:gd name="T29" fmla="*/ 6 h 49"/>
                <a:gd name="T30" fmla="*/ 18 w 62"/>
                <a:gd name="T31" fmla="*/ 2 h 49"/>
                <a:gd name="T32" fmla="*/ 26 w 62"/>
                <a:gd name="T33" fmla="*/ 0 h 49"/>
                <a:gd name="T34" fmla="*/ 36 w 62"/>
                <a:gd name="T35" fmla="*/ 0 h 49"/>
                <a:gd name="T36" fmla="*/ 43 w 62"/>
                <a:gd name="T37" fmla="*/ 2 h 49"/>
                <a:gd name="T38" fmla="*/ 51 w 62"/>
                <a:gd name="T39" fmla="*/ 6 h 49"/>
                <a:gd name="T40" fmla="*/ 57 w 62"/>
                <a:gd name="T41" fmla="*/ 11 h 49"/>
                <a:gd name="T42" fmla="*/ 60 w 62"/>
                <a:gd name="T43" fmla="*/ 17 h 49"/>
                <a:gd name="T44" fmla="*/ 62 w 62"/>
                <a:gd name="T45" fmla="*/ 24 h 49"/>
                <a:gd name="T46" fmla="*/ 62 w 62"/>
                <a:gd name="T47" fmla="*/ 24 h 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49"/>
                <a:gd name="T74" fmla="*/ 62 w 62"/>
                <a:gd name="T75" fmla="*/ 49 h 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49">
                  <a:moveTo>
                    <a:pt x="62" y="24"/>
                  </a:moveTo>
                  <a:lnTo>
                    <a:pt x="60" y="32"/>
                  </a:lnTo>
                  <a:lnTo>
                    <a:pt x="57" y="38"/>
                  </a:lnTo>
                  <a:lnTo>
                    <a:pt x="51" y="43"/>
                  </a:lnTo>
                  <a:lnTo>
                    <a:pt x="43" y="47"/>
                  </a:lnTo>
                  <a:lnTo>
                    <a:pt x="36" y="49"/>
                  </a:lnTo>
                  <a:lnTo>
                    <a:pt x="26" y="49"/>
                  </a:lnTo>
                  <a:lnTo>
                    <a:pt x="18" y="47"/>
                  </a:lnTo>
                  <a:lnTo>
                    <a:pt x="11" y="43"/>
                  </a:lnTo>
                  <a:lnTo>
                    <a:pt x="5" y="38"/>
                  </a:lnTo>
                  <a:lnTo>
                    <a:pt x="1" y="32"/>
                  </a:lnTo>
                  <a:lnTo>
                    <a:pt x="0" y="24"/>
                  </a:lnTo>
                  <a:lnTo>
                    <a:pt x="1" y="17"/>
                  </a:lnTo>
                  <a:lnTo>
                    <a:pt x="5" y="11"/>
                  </a:lnTo>
                  <a:lnTo>
                    <a:pt x="11" y="6"/>
                  </a:lnTo>
                  <a:lnTo>
                    <a:pt x="18" y="2"/>
                  </a:lnTo>
                  <a:lnTo>
                    <a:pt x="26" y="0"/>
                  </a:lnTo>
                  <a:lnTo>
                    <a:pt x="36" y="0"/>
                  </a:lnTo>
                  <a:lnTo>
                    <a:pt x="43" y="2"/>
                  </a:lnTo>
                  <a:lnTo>
                    <a:pt x="51" y="6"/>
                  </a:lnTo>
                  <a:lnTo>
                    <a:pt x="57" y="11"/>
                  </a:lnTo>
                  <a:lnTo>
                    <a:pt x="60" y="17"/>
                  </a:lnTo>
                  <a:lnTo>
                    <a:pt x="62" y="24"/>
                  </a:lnTo>
                  <a:close/>
                </a:path>
              </a:pathLst>
            </a:custGeom>
            <a:solidFill>
              <a:srgbClr val="000000"/>
            </a:solidFill>
            <a:ln w="39688">
              <a:solidFill>
                <a:srgbClr val="000000"/>
              </a:solidFill>
              <a:round/>
              <a:headEnd/>
              <a:tailEnd/>
            </a:ln>
          </p:spPr>
          <p:txBody>
            <a:bodyPr/>
            <a:lstStyle/>
            <a:p>
              <a:endParaRPr lang="en-US"/>
            </a:p>
          </p:txBody>
        </p:sp>
        <p:sp>
          <p:nvSpPr>
            <p:cNvPr id="211" name="Freeform 209"/>
            <p:cNvSpPr>
              <a:spLocks/>
            </p:cNvSpPr>
            <p:nvPr/>
          </p:nvSpPr>
          <p:spPr bwMode="auto">
            <a:xfrm>
              <a:off x="1780" y="2354"/>
              <a:ext cx="62" cy="49"/>
            </a:xfrm>
            <a:custGeom>
              <a:avLst/>
              <a:gdLst>
                <a:gd name="T0" fmla="*/ 62 w 62"/>
                <a:gd name="T1" fmla="*/ 24 h 49"/>
                <a:gd name="T2" fmla="*/ 60 w 62"/>
                <a:gd name="T3" fmla="*/ 32 h 49"/>
                <a:gd name="T4" fmla="*/ 57 w 62"/>
                <a:gd name="T5" fmla="*/ 38 h 49"/>
                <a:gd name="T6" fmla="*/ 51 w 62"/>
                <a:gd name="T7" fmla="*/ 43 h 49"/>
                <a:gd name="T8" fmla="*/ 43 w 62"/>
                <a:gd name="T9" fmla="*/ 47 h 49"/>
                <a:gd name="T10" fmla="*/ 36 w 62"/>
                <a:gd name="T11" fmla="*/ 49 h 49"/>
                <a:gd name="T12" fmla="*/ 26 w 62"/>
                <a:gd name="T13" fmla="*/ 49 h 49"/>
                <a:gd name="T14" fmla="*/ 18 w 62"/>
                <a:gd name="T15" fmla="*/ 47 h 49"/>
                <a:gd name="T16" fmla="*/ 11 w 62"/>
                <a:gd name="T17" fmla="*/ 43 h 49"/>
                <a:gd name="T18" fmla="*/ 5 w 62"/>
                <a:gd name="T19" fmla="*/ 38 h 49"/>
                <a:gd name="T20" fmla="*/ 1 w 62"/>
                <a:gd name="T21" fmla="*/ 32 h 49"/>
                <a:gd name="T22" fmla="*/ 0 w 62"/>
                <a:gd name="T23" fmla="*/ 24 h 49"/>
                <a:gd name="T24" fmla="*/ 1 w 62"/>
                <a:gd name="T25" fmla="*/ 17 h 49"/>
                <a:gd name="T26" fmla="*/ 5 w 62"/>
                <a:gd name="T27" fmla="*/ 11 h 49"/>
                <a:gd name="T28" fmla="*/ 11 w 62"/>
                <a:gd name="T29" fmla="*/ 6 h 49"/>
                <a:gd name="T30" fmla="*/ 18 w 62"/>
                <a:gd name="T31" fmla="*/ 2 h 49"/>
                <a:gd name="T32" fmla="*/ 26 w 62"/>
                <a:gd name="T33" fmla="*/ 0 h 49"/>
                <a:gd name="T34" fmla="*/ 36 w 62"/>
                <a:gd name="T35" fmla="*/ 0 h 49"/>
                <a:gd name="T36" fmla="*/ 43 w 62"/>
                <a:gd name="T37" fmla="*/ 2 h 49"/>
                <a:gd name="T38" fmla="*/ 51 w 62"/>
                <a:gd name="T39" fmla="*/ 6 h 49"/>
                <a:gd name="T40" fmla="*/ 57 w 62"/>
                <a:gd name="T41" fmla="*/ 11 h 49"/>
                <a:gd name="T42" fmla="*/ 60 w 62"/>
                <a:gd name="T43" fmla="*/ 17 h 49"/>
                <a:gd name="T44" fmla="*/ 62 w 62"/>
                <a:gd name="T45" fmla="*/ 24 h 49"/>
                <a:gd name="T46" fmla="*/ 62 w 62"/>
                <a:gd name="T47" fmla="*/ 24 h 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49"/>
                <a:gd name="T74" fmla="*/ 62 w 62"/>
                <a:gd name="T75" fmla="*/ 49 h 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49">
                  <a:moveTo>
                    <a:pt x="62" y="24"/>
                  </a:moveTo>
                  <a:lnTo>
                    <a:pt x="60" y="32"/>
                  </a:lnTo>
                  <a:lnTo>
                    <a:pt x="57" y="38"/>
                  </a:lnTo>
                  <a:lnTo>
                    <a:pt x="51" y="43"/>
                  </a:lnTo>
                  <a:lnTo>
                    <a:pt x="43" y="47"/>
                  </a:lnTo>
                  <a:lnTo>
                    <a:pt x="36" y="49"/>
                  </a:lnTo>
                  <a:lnTo>
                    <a:pt x="26" y="49"/>
                  </a:lnTo>
                  <a:lnTo>
                    <a:pt x="18" y="47"/>
                  </a:lnTo>
                  <a:lnTo>
                    <a:pt x="11" y="43"/>
                  </a:lnTo>
                  <a:lnTo>
                    <a:pt x="5" y="38"/>
                  </a:lnTo>
                  <a:lnTo>
                    <a:pt x="1" y="32"/>
                  </a:lnTo>
                  <a:lnTo>
                    <a:pt x="0" y="24"/>
                  </a:lnTo>
                  <a:lnTo>
                    <a:pt x="1" y="17"/>
                  </a:lnTo>
                  <a:lnTo>
                    <a:pt x="5" y="11"/>
                  </a:lnTo>
                  <a:lnTo>
                    <a:pt x="11" y="6"/>
                  </a:lnTo>
                  <a:lnTo>
                    <a:pt x="18" y="2"/>
                  </a:lnTo>
                  <a:lnTo>
                    <a:pt x="26" y="0"/>
                  </a:lnTo>
                  <a:lnTo>
                    <a:pt x="36" y="0"/>
                  </a:lnTo>
                  <a:lnTo>
                    <a:pt x="43" y="2"/>
                  </a:lnTo>
                  <a:lnTo>
                    <a:pt x="51" y="6"/>
                  </a:lnTo>
                  <a:lnTo>
                    <a:pt x="57" y="11"/>
                  </a:lnTo>
                  <a:lnTo>
                    <a:pt x="60" y="17"/>
                  </a:lnTo>
                  <a:lnTo>
                    <a:pt x="62" y="24"/>
                  </a:lnTo>
                </a:path>
              </a:pathLst>
            </a:custGeom>
            <a:noFill/>
            <a:ln w="39688">
              <a:solidFill>
                <a:srgbClr val="000000"/>
              </a:solidFill>
              <a:round/>
              <a:headEnd/>
              <a:tailEnd/>
            </a:ln>
          </p:spPr>
          <p:txBody>
            <a:bodyPr/>
            <a:lstStyle/>
            <a:p>
              <a:endParaRPr lang="en-US"/>
            </a:p>
          </p:txBody>
        </p:sp>
        <p:sp>
          <p:nvSpPr>
            <p:cNvPr id="212" name="Freeform 210"/>
            <p:cNvSpPr>
              <a:spLocks/>
            </p:cNvSpPr>
            <p:nvPr/>
          </p:nvSpPr>
          <p:spPr bwMode="auto">
            <a:xfrm>
              <a:off x="1880" y="2416"/>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10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10 w 59"/>
                <a:gd name="T29" fmla="*/ 7 h 50"/>
                <a:gd name="T30" fmla="*/ 17 w 59"/>
                <a:gd name="T31" fmla="*/ 3 h 50"/>
                <a:gd name="T32" fmla="*/ 26 w 59"/>
                <a:gd name="T33" fmla="*/ 0 h 50"/>
                <a:gd name="T34" fmla="*/ 33 w 59"/>
                <a:gd name="T35" fmla="*/ 0 h 50"/>
                <a:gd name="T36" fmla="*/ 42 w 59"/>
                <a:gd name="T37" fmla="*/ 3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10" y="44"/>
                  </a:lnTo>
                  <a:lnTo>
                    <a:pt x="5" y="39"/>
                  </a:lnTo>
                  <a:lnTo>
                    <a:pt x="1" y="32"/>
                  </a:lnTo>
                  <a:lnTo>
                    <a:pt x="0" y="25"/>
                  </a:lnTo>
                  <a:lnTo>
                    <a:pt x="1" y="18"/>
                  </a:lnTo>
                  <a:lnTo>
                    <a:pt x="5" y="12"/>
                  </a:lnTo>
                  <a:lnTo>
                    <a:pt x="10" y="7"/>
                  </a:lnTo>
                  <a:lnTo>
                    <a:pt x="17" y="3"/>
                  </a:lnTo>
                  <a:lnTo>
                    <a:pt x="26" y="0"/>
                  </a:lnTo>
                  <a:lnTo>
                    <a:pt x="33" y="0"/>
                  </a:lnTo>
                  <a:lnTo>
                    <a:pt x="42" y="3"/>
                  </a:lnTo>
                  <a:lnTo>
                    <a:pt x="49" y="7"/>
                  </a:lnTo>
                  <a:lnTo>
                    <a:pt x="54" y="12"/>
                  </a:lnTo>
                  <a:lnTo>
                    <a:pt x="58" y="18"/>
                  </a:lnTo>
                  <a:lnTo>
                    <a:pt x="59" y="25"/>
                  </a:lnTo>
                  <a:close/>
                </a:path>
              </a:pathLst>
            </a:custGeom>
            <a:solidFill>
              <a:srgbClr val="000000"/>
            </a:solidFill>
            <a:ln w="39688">
              <a:solidFill>
                <a:srgbClr val="000000"/>
              </a:solidFill>
              <a:round/>
              <a:headEnd/>
              <a:tailEnd/>
            </a:ln>
          </p:spPr>
          <p:txBody>
            <a:bodyPr/>
            <a:lstStyle/>
            <a:p>
              <a:endParaRPr lang="en-US"/>
            </a:p>
          </p:txBody>
        </p:sp>
        <p:sp>
          <p:nvSpPr>
            <p:cNvPr id="213" name="Freeform 211"/>
            <p:cNvSpPr>
              <a:spLocks/>
            </p:cNvSpPr>
            <p:nvPr/>
          </p:nvSpPr>
          <p:spPr bwMode="auto">
            <a:xfrm>
              <a:off x="1880" y="2416"/>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10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10 w 59"/>
                <a:gd name="T29" fmla="*/ 7 h 50"/>
                <a:gd name="T30" fmla="*/ 17 w 59"/>
                <a:gd name="T31" fmla="*/ 3 h 50"/>
                <a:gd name="T32" fmla="*/ 26 w 59"/>
                <a:gd name="T33" fmla="*/ 0 h 50"/>
                <a:gd name="T34" fmla="*/ 33 w 59"/>
                <a:gd name="T35" fmla="*/ 0 h 50"/>
                <a:gd name="T36" fmla="*/ 42 w 59"/>
                <a:gd name="T37" fmla="*/ 3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10" y="44"/>
                  </a:lnTo>
                  <a:lnTo>
                    <a:pt x="5" y="39"/>
                  </a:lnTo>
                  <a:lnTo>
                    <a:pt x="1" y="32"/>
                  </a:lnTo>
                  <a:lnTo>
                    <a:pt x="0" y="25"/>
                  </a:lnTo>
                  <a:lnTo>
                    <a:pt x="1" y="18"/>
                  </a:lnTo>
                  <a:lnTo>
                    <a:pt x="5" y="12"/>
                  </a:lnTo>
                  <a:lnTo>
                    <a:pt x="10" y="7"/>
                  </a:lnTo>
                  <a:lnTo>
                    <a:pt x="17" y="3"/>
                  </a:lnTo>
                  <a:lnTo>
                    <a:pt x="26" y="0"/>
                  </a:lnTo>
                  <a:lnTo>
                    <a:pt x="33" y="0"/>
                  </a:lnTo>
                  <a:lnTo>
                    <a:pt x="42" y="3"/>
                  </a:lnTo>
                  <a:lnTo>
                    <a:pt x="49" y="7"/>
                  </a:lnTo>
                  <a:lnTo>
                    <a:pt x="54" y="12"/>
                  </a:lnTo>
                  <a:lnTo>
                    <a:pt x="58" y="18"/>
                  </a:lnTo>
                  <a:lnTo>
                    <a:pt x="59" y="25"/>
                  </a:lnTo>
                </a:path>
              </a:pathLst>
            </a:custGeom>
            <a:noFill/>
            <a:ln w="39688">
              <a:solidFill>
                <a:srgbClr val="000000"/>
              </a:solidFill>
              <a:round/>
              <a:headEnd/>
              <a:tailEnd/>
            </a:ln>
          </p:spPr>
          <p:txBody>
            <a:bodyPr/>
            <a:lstStyle/>
            <a:p>
              <a:endParaRPr lang="en-US"/>
            </a:p>
          </p:txBody>
        </p:sp>
        <p:sp>
          <p:nvSpPr>
            <p:cNvPr id="214" name="Freeform 212"/>
            <p:cNvSpPr>
              <a:spLocks/>
            </p:cNvSpPr>
            <p:nvPr/>
          </p:nvSpPr>
          <p:spPr bwMode="auto">
            <a:xfrm>
              <a:off x="1919" y="2979"/>
              <a:ext cx="72" cy="19"/>
            </a:xfrm>
            <a:custGeom>
              <a:avLst/>
              <a:gdLst>
                <a:gd name="T0" fmla="*/ 0 w 72"/>
                <a:gd name="T1" fmla="*/ 19 h 19"/>
                <a:gd name="T2" fmla="*/ 20 w 72"/>
                <a:gd name="T3" fmla="*/ 17 h 19"/>
                <a:gd name="T4" fmla="*/ 39 w 72"/>
                <a:gd name="T5" fmla="*/ 13 h 19"/>
                <a:gd name="T6" fmla="*/ 56 w 72"/>
                <a:gd name="T7" fmla="*/ 8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9" y="13"/>
                  </a:lnTo>
                  <a:lnTo>
                    <a:pt x="56" y="8"/>
                  </a:lnTo>
                  <a:lnTo>
                    <a:pt x="72" y="0"/>
                  </a:lnTo>
                </a:path>
              </a:pathLst>
            </a:custGeom>
            <a:noFill/>
            <a:ln w="30163">
              <a:solidFill>
                <a:srgbClr val="000000"/>
              </a:solidFill>
              <a:round/>
              <a:headEnd/>
              <a:tailEnd/>
            </a:ln>
          </p:spPr>
          <p:txBody>
            <a:bodyPr/>
            <a:lstStyle/>
            <a:p>
              <a:endParaRPr lang="en-US"/>
            </a:p>
          </p:txBody>
        </p:sp>
        <p:sp>
          <p:nvSpPr>
            <p:cNvPr id="215" name="Freeform 213"/>
            <p:cNvSpPr>
              <a:spLocks/>
            </p:cNvSpPr>
            <p:nvPr/>
          </p:nvSpPr>
          <p:spPr bwMode="auto">
            <a:xfrm>
              <a:off x="1923" y="2982"/>
              <a:ext cx="67" cy="135"/>
            </a:xfrm>
            <a:custGeom>
              <a:avLst/>
              <a:gdLst>
                <a:gd name="T0" fmla="*/ 0 w 67"/>
                <a:gd name="T1" fmla="*/ 135 h 135"/>
                <a:gd name="T2" fmla="*/ 12 w 67"/>
                <a:gd name="T3" fmla="*/ 124 h 135"/>
                <a:gd name="T4" fmla="*/ 24 w 67"/>
                <a:gd name="T5" fmla="*/ 112 h 135"/>
                <a:gd name="T6" fmla="*/ 35 w 67"/>
                <a:gd name="T7" fmla="*/ 99 h 135"/>
                <a:gd name="T8" fmla="*/ 43 w 67"/>
                <a:gd name="T9" fmla="*/ 83 h 135"/>
                <a:gd name="T10" fmla="*/ 52 w 67"/>
                <a:gd name="T11" fmla="*/ 68 h 135"/>
                <a:gd name="T12" fmla="*/ 58 w 67"/>
                <a:gd name="T13" fmla="*/ 53 h 135"/>
                <a:gd name="T14" fmla="*/ 62 w 67"/>
                <a:gd name="T15" fmla="*/ 35 h 135"/>
                <a:gd name="T16" fmla="*/ 66 w 67"/>
                <a:gd name="T17" fmla="*/ 17 h 135"/>
                <a:gd name="T18" fmla="*/ 67 w 67"/>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135"/>
                <a:gd name="T32" fmla="*/ 67 w 67"/>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135">
                  <a:moveTo>
                    <a:pt x="0" y="135"/>
                  </a:moveTo>
                  <a:lnTo>
                    <a:pt x="12" y="124"/>
                  </a:lnTo>
                  <a:lnTo>
                    <a:pt x="24" y="112"/>
                  </a:lnTo>
                  <a:lnTo>
                    <a:pt x="35" y="99"/>
                  </a:lnTo>
                  <a:lnTo>
                    <a:pt x="43" y="83"/>
                  </a:lnTo>
                  <a:lnTo>
                    <a:pt x="52" y="68"/>
                  </a:lnTo>
                  <a:lnTo>
                    <a:pt x="58" y="53"/>
                  </a:lnTo>
                  <a:lnTo>
                    <a:pt x="62" y="35"/>
                  </a:lnTo>
                  <a:lnTo>
                    <a:pt x="66" y="17"/>
                  </a:lnTo>
                  <a:lnTo>
                    <a:pt x="67" y="0"/>
                  </a:lnTo>
                </a:path>
              </a:pathLst>
            </a:custGeom>
            <a:noFill/>
            <a:ln w="30163">
              <a:solidFill>
                <a:srgbClr val="000000"/>
              </a:solidFill>
              <a:round/>
              <a:headEnd/>
              <a:tailEnd/>
            </a:ln>
          </p:spPr>
          <p:txBody>
            <a:bodyPr/>
            <a:lstStyle/>
            <a:p>
              <a:endParaRPr lang="en-US"/>
            </a:p>
          </p:txBody>
        </p:sp>
        <p:sp>
          <p:nvSpPr>
            <p:cNvPr id="216" name="Freeform 214"/>
            <p:cNvSpPr>
              <a:spLocks/>
            </p:cNvSpPr>
            <p:nvPr/>
          </p:nvSpPr>
          <p:spPr bwMode="auto">
            <a:xfrm>
              <a:off x="1845" y="2981"/>
              <a:ext cx="72" cy="17"/>
            </a:xfrm>
            <a:custGeom>
              <a:avLst/>
              <a:gdLst>
                <a:gd name="T0" fmla="*/ 72 w 72"/>
                <a:gd name="T1" fmla="*/ 17 h 17"/>
                <a:gd name="T2" fmla="*/ 53 w 72"/>
                <a:gd name="T3" fmla="*/ 15 h 17"/>
                <a:gd name="T4" fmla="*/ 35 w 72"/>
                <a:gd name="T5" fmla="*/ 12 h 17"/>
                <a:gd name="T6" fmla="*/ 16 w 72"/>
                <a:gd name="T7" fmla="*/ 7 h 17"/>
                <a:gd name="T8" fmla="*/ 0 w 72"/>
                <a:gd name="T9" fmla="*/ 0 h 17"/>
                <a:gd name="T10" fmla="*/ 0 60000 65536"/>
                <a:gd name="T11" fmla="*/ 0 60000 65536"/>
                <a:gd name="T12" fmla="*/ 0 60000 65536"/>
                <a:gd name="T13" fmla="*/ 0 60000 65536"/>
                <a:gd name="T14" fmla="*/ 0 60000 65536"/>
                <a:gd name="T15" fmla="*/ 0 w 72"/>
                <a:gd name="T16" fmla="*/ 0 h 17"/>
                <a:gd name="T17" fmla="*/ 72 w 72"/>
                <a:gd name="T18" fmla="*/ 17 h 17"/>
              </a:gdLst>
              <a:ahLst/>
              <a:cxnLst>
                <a:cxn ang="T10">
                  <a:pos x="T0" y="T1"/>
                </a:cxn>
                <a:cxn ang="T11">
                  <a:pos x="T2" y="T3"/>
                </a:cxn>
                <a:cxn ang="T12">
                  <a:pos x="T4" y="T5"/>
                </a:cxn>
                <a:cxn ang="T13">
                  <a:pos x="T6" y="T7"/>
                </a:cxn>
                <a:cxn ang="T14">
                  <a:pos x="T8" y="T9"/>
                </a:cxn>
              </a:cxnLst>
              <a:rect l="T15" t="T16" r="T17" b="T18"/>
              <a:pathLst>
                <a:path w="72" h="17">
                  <a:moveTo>
                    <a:pt x="72" y="17"/>
                  </a:moveTo>
                  <a:lnTo>
                    <a:pt x="53" y="15"/>
                  </a:lnTo>
                  <a:lnTo>
                    <a:pt x="35" y="12"/>
                  </a:lnTo>
                  <a:lnTo>
                    <a:pt x="16" y="7"/>
                  </a:lnTo>
                  <a:lnTo>
                    <a:pt x="0" y="0"/>
                  </a:lnTo>
                </a:path>
              </a:pathLst>
            </a:custGeom>
            <a:noFill/>
            <a:ln w="30163">
              <a:solidFill>
                <a:srgbClr val="000000"/>
              </a:solidFill>
              <a:round/>
              <a:headEnd/>
              <a:tailEnd/>
            </a:ln>
          </p:spPr>
          <p:txBody>
            <a:bodyPr/>
            <a:lstStyle/>
            <a:p>
              <a:endParaRPr lang="en-US"/>
            </a:p>
          </p:txBody>
        </p:sp>
        <p:sp>
          <p:nvSpPr>
            <p:cNvPr id="217" name="Freeform 215"/>
            <p:cNvSpPr>
              <a:spLocks/>
            </p:cNvSpPr>
            <p:nvPr/>
          </p:nvSpPr>
          <p:spPr bwMode="auto">
            <a:xfrm>
              <a:off x="1845" y="2985"/>
              <a:ext cx="68" cy="135"/>
            </a:xfrm>
            <a:custGeom>
              <a:avLst/>
              <a:gdLst>
                <a:gd name="T0" fmla="*/ 68 w 68"/>
                <a:gd name="T1" fmla="*/ 135 h 135"/>
                <a:gd name="T2" fmla="*/ 56 w 68"/>
                <a:gd name="T3" fmla="*/ 125 h 135"/>
                <a:gd name="T4" fmla="*/ 44 w 68"/>
                <a:gd name="T5" fmla="*/ 112 h 135"/>
                <a:gd name="T6" fmla="*/ 32 w 68"/>
                <a:gd name="T7" fmla="*/ 99 h 135"/>
                <a:gd name="T8" fmla="*/ 24 w 68"/>
                <a:gd name="T9" fmla="*/ 85 h 135"/>
                <a:gd name="T10" fmla="*/ 16 w 68"/>
                <a:gd name="T11" fmla="*/ 69 h 135"/>
                <a:gd name="T12" fmla="*/ 9 w 68"/>
                <a:gd name="T13" fmla="*/ 53 h 135"/>
                <a:gd name="T14" fmla="*/ 5 w 68"/>
                <a:gd name="T15" fmla="*/ 35 h 135"/>
                <a:gd name="T16" fmla="*/ 2 w 68"/>
                <a:gd name="T17" fmla="*/ 18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6" y="125"/>
                  </a:lnTo>
                  <a:lnTo>
                    <a:pt x="44" y="112"/>
                  </a:lnTo>
                  <a:lnTo>
                    <a:pt x="32" y="99"/>
                  </a:lnTo>
                  <a:lnTo>
                    <a:pt x="24" y="85"/>
                  </a:lnTo>
                  <a:lnTo>
                    <a:pt x="16" y="69"/>
                  </a:lnTo>
                  <a:lnTo>
                    <a:pt x="9" y="53"/>
                  </a:lnTo>
                  <a:lnTo>
                    <a:pt x="5" y="35"/>
                  </a:lnTo>
                  <a:lnTo>
                    <a:pt x="2" y="18"/>
                  </a:lnTo>
                  <a:lnTo>
                    <a:pt x="0" y="0"/>
                  </a:lnTo>
                </a:path>
              </a:pathLst>
            </a:custGeom>
            <a:noFill/>
            <a:ln w="30163">
              <a:solidFill>
                <a:srgbClr val="000000"/>
              </a:solidFill>
              <a:round/>
              <a:headEnd/>
              <a:tailEnd/>
            </a:ln>
          </p:spPr>
          <p:txBody>
            <a:bodyPr/>
            <a:lstStyle/>
            <a:p>
              <a:endParaRPr lang="en-US"/>
            </a:p>
          </p:txBody>
        </p:sp>
        <p:sp>
          <p:nvSpPr>
            <p:cNvPr id="218" name="Line 216"/>
            <p:cNvSpPr>
              <a:spLocks noChangeShapeType="1"/>
            </p:cNvSpPr>
            <p:nvPr/>
          </p:nvSpPr>
          <p:spPr bwMode="auto">
            <a:xfrm>
              <a:off x="1966" y="2929"/>
              <a:ext cx="1" cy="57"/>
            </a:xfrm>
            <a:prstGeom prst="line">
              <a:avLst/>
            </a:prstGeom>
            <a:noFill/>
            <a:ln w="30163">
              <a:solidFill>
                <a:srgbClr val="000000"/>
              </a:solidFill>
              <a:round/>
              <a:headEnd/>
              <a:tailEnd/>
            </a:ln>
          </p:spPr>
          <p:txBody>
            <a:bodyPr/>
            <a:lstStyle/>
            <a:p>
              <a:endParaRPr lang="en-US"/>
            </a:p>
          </p:txBody>
        </p:sp>
        <p:sp>
          <p:nvSpPr>
            <p:cNvPr id="219" name="Line 217"/>
            <p:cNvSpPr>
              <a:spLocks noChangeShapeType="1"/>
            </p:cNvSpPr>
            <p:nvPr/>
          </p:nvSpPr>
          <p:spPr bwMode="auto">
            <a:xfrm>
              <a:off x="1861" y="2922"/>
              <a:ext cx="1" cy="64"/>
            </a:xfrm>
            <a:prstGeom prst="line">
              <a:avLst/>
            </a:prstGeom>
            <a:noFill/>
            <a:ln w="30163">
              <a:solidFill>
                <a:srgbClr val="000000"/>
              </a:solidFill>
              <a:round/>
              <a:headEnd/>
              <a:tailEnd/>
            </a:ln>
          </p:spPr>
          <p:txBody>
            <a:bodyPr/>
            <a:lstStyle/>
            <a:p>
              <a:endParaRPr lang="en-US"/>
            </a:p>
          </p:txBody>
        </p:sp>
        <p:sp>
          <p:nvSpPr>
            <p:cNvPr id="220" name="Line 218"/>
            <p:cNvSpPr>
              <a:spLocks noChangeShapeType="1"/>
            </p:cNvSpPr>
            <p:nvPr/>
          </p:nvSpPr>
          <p:spPr bwMode="auto">
            <a:xfrm>
              <a:off x="1919" y="3123"/>
              <a:ext cx="1" cy="35"/>
            </a:xfrm>
            <a:prstGeom prst="line">
              <a:avLst/>
            </a:prstGeom>
            <a:noFill/>
            <a:ln w="30163">
              <a:solidFill>
                <a:srgbClr val="000000"/>
              </a:solidFill>
              <a:round/>
              <a:headEnd/>
              <a:tailEnd/>
            </a:ln>
          </p:spPr>
          <p:txBody>
            <a:bodyPr/>
            <a:lstStyle/>
            <a:p>
              <a:endParaRPr lang="en-US"/>
            </a:p>
          </p:txBody>
        </p:sp>
        <p:sp>
          <p:nvSpPr>
            <p:cNvPr id="221" name="Freeform 219"/>
            <p:cNvSpPr>
              <a:spLocks/>
            </p:cNvSpPr>
            <p:nvPr/>
          </p:nvSpPr>
          <p:spPr bwMode="auto">
            <a:xfrm>
              <a:off x="1922" y="2946"/>
              <a:ext cx="71" cy="18"/>
            </a:xfrm>
            <a:custGeom>
              <a:avLst/>
              <a:gdLst>
                <a:gd name="T0" fmla="*/ 0 w 71"/>
                <a:gd name="T1" fmla="*/ 18 h 18"/>
                <a:gd name="T2" fmla="*/ 18 w 71"/>
                <a:gd name="T3" fmla="*/ 16 h 18"/>
                <a:gd name="T4" fmla="*/ 37 w 71"/>
                <a:gd name="T5" fmla="*/ 12 h 18"/>
                <a:gd name="T6" fmla="*/ 55 w 71"/>
                <a:gd name="T7" fmla="*/ 7 h 18"/>
                <a:gd name="T8" fmla="*/ 71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0" y="18"/>
                  </a:moveTo>
                  <a:lnTo>
                    <a:pt x="18" y="16"/>
                  </a:lnTo>
                  <a:lnTo>
                    <a:pt x="37" y="12"/>
                  </a:lnTo>
                  <a:lnTo>
                    <a:pt x="55" y="7"/>
                  </a:lnTo>
                  <a:lnTo>
                    <a:pt x="71" y="0"/>
                  </a:lnTo>
                </a:path>
              </a:pathLst>
            </a:custGeom>
            <a:noFill/>
            <a:ln w="30163">
              <a:solidFill>
                <a:srgbClr val="000000"/>
              </a:solidFill>
              <a:round/>
              <a:headEnd/>
              <a:tailEnd/>
            </a:ln>
          </p:spPr>
          <p:txBody>
            <a:bodyPr/>
            <a:lstStyle/>
            <a:p>
              <a:endParaRPr lang="en-US"/>
            </a:p>
          </p:txBody>
        </p:sp>
        <p:sp>
          <p:nvSpPr>
            <p:cNvPr id="222" name="Freeform 220"/>
            <p:cNvSpPr>
              <a:spLocks/>
            </p:cNvSpPr>
            <p:nvPr/>
          </p:nvSpPr>
          <p:spPr bwMode="auto">
            <a:xfrm>
              <a:off x="1847" y="2948"/>
              <a:ext cx="71" cy="18"/>
            </a:xfrm>
            <a:custGeom>
              <a:avLst/>
              <a:gdLst>
                <a:gd name="T0" fmla="*/ 71 w 71"/>
                <a:gd name="T1" fmla="*/ 18 h 18"/>
                <a:gd name="T2" fmla="*/ 51 w 71"/>
                <a:gd name="T3" fmla="*/ 16 h 18"/>
                <a:gd name="T4" fmla="*/ 33 w 71"/>
                <a:gd name="T5" fmla="*/ 12 h 18"/>
                <a:gd name="T6" fmla="*/ 16 w 71"/>
                <a:gd name="T7" fmla="*/ 7 h 18"/>
                <a:gd name="T8" fmla="*/ 0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71" y="18"/>
                  </a:moveTo>
                  <a:lnTo>
                    <a:pt x="51" y="16"/>
                  </a:lnTo>
                  <a:lnTo>
                    <a:pt x="33" y="12"/>
                  </a:lnTo>
                  <a:lnTo>
                    <a:pt x="16" y="7"/>
                  </a:lnTo>
                  <a:lnTo>
                    <a:pt x="0" y="0"/>
                  </a:lnTo>
                </a:path>
              </a:pathLst>
            </a:custGeom>
            <a:noFill/>
            <a:ln w="30163">
              <a:solidFill>
                <a:srgbClr val="000000"/>
              </a:solidFill>
              <a:round/>
              <a:headEnd/>
              <a:tailEnd/>
            </a:ln>
          </p:spPr>
          <p:txBody>
            <a:bodyPr/>
            <a:lstStyle/>
            <a:p>
              <a:endParaRPr lang="en-US"/>
            </a:p>
          </p:txBody>
        </p:sp>
        <p:sp>
          <p:nvSpPr>
            <p:cNvPr id="223" name="Line 221"/>
            <p:cNvSpPr>
              <a:spLocks noChangeShapeType="1"/>
            </p:cNvSpPr>
            <p:nvPr/>
          </p:nvSpPr>
          <p:spPr bwMode="auto">
            <a:xfrm>
              <a:off x="1776" y="2888"/>
              <a:ext cx="185" cy="1"/>
            </a:xfrm>
            <a:prstGeom prst="line">
              <a:avLst/>
            </a:prstGeom>
            <a:noFill/>
            <a:ln w="26988">
              <a:solidFill>
                <a:srgbClr val="000000"/>
              </a:solidFill>
              <a:round/>
              <a:headEnd/>
              <a:tailEnd/>
            </a:ln>
          </p:spPr>
          <p:txBody>
            <a:bodyPr/>
            <a:lstStyle/>
            <a:p>
              <a:endParaRPr lang="en-US"/>
            </a:p>
          </p:txBody>
        </p:sp>
        <p:sp>
          <p:nvSpPr>
            <p:cNvPr id="224" name="Line 222"/>
            <p:cNvSpPr>
              <a:spLocks noChangeShapeType="1"/>
            </p:cNvSpPr>
            <p:nvPr/>
          </p:nvSpPr>
          <p:spPr bwMode="auto">
            <a:xfrm flipV="1">
              <a:off x="1859" y="2818"/>
              <a:ext cx="1" cy="96"/>
            </a:xfrm>
            <a:prstGeom prst="line">
              <a:avLst/>
            </a:prstGeom>
            <a:noFill/>
            <a:ln w="39688">
              <a:solidFill>
                <a:srgbClr val="000000"/>
              </a:solidFill>
              <a:round/>
              <a:headEnd/>
              <a:tailEnd/>
            </a:ln>
          </p:spPr>
          <p:txBody>
            <a:bodyPr/>
            <a:lstStyle/>
            <a:p>
              <a:endParaRPr lang="en-US"/>
            </a:p>
          </p:txBody>
        </p:sp>
        <p:sp>
          <p:nvSpPr>
            <p:cNvPr id="225" name="Line 223"/>
            <p:cNvSpPr>
              <a:spLocks noChangeShapeType="1"/>
            </p:cNvSpPr>
            <p:nvPr/>
          </p:nvSpPr>
          <p:spPr bwMode="auto">
            <a:xfrm>
              <a:off x="1775" y="2820"/>
              <a:ext cx="86" cy="1"/>
            </a:xfrm>
            <a:prstGeom prst="line">
              <a:avLst/>
            </a:prstGeom>
            <a:noFill/>
            <a:ln w="26988">
              <a:solidFill>
                <a:srgbClr val="000000"/>
              </a:solidFill>
              <a:round/>
              <a:headEnd/>
              <a:tailEnd/>
            </a:ln>
          </p:spPr>
          <p:txBody>
            <a:bodyPr/>
            <a:lstStyle/>
            <a:p>
              <a:endParaRPr lang="en-US"/>
            </a:p>
          </p:txBody>
        </p:sp>
        <p:sp>
          <p:nvSpPr>
            <p:cNvPr id="226" name="Freeform 224"/>
            <p:cNvSpPr>
              <a:spLocks/>
            </p:cNvSpPr>
            <p:nvPr/>
          </p:nvSpPr>
          <p:spPr bwMode="auto">
            <a:xfrm>
              <a:off x="1828" y="2791"/>
              <a:ext cx="62" cy="50"/>
            </a:xfrm>
            <a:custGeom>
              <a:avLst/>
              <a:gdLst>
                <a:gd name="T0" fmla="*/ 62 w 62"/>
                <a:gd name="T1" fmla="*/ 25 h 50"/>
                <a:gd name="T2" fmla="*/ 61 w 62"/>
                <a:gd name="T3" fmla="*/ 32 h 50"/>
                <a:gd name="T4" fmla="*/ 57 w 62"/>
                <a:gd name="T5" fmla="*/ 38 h 50"/>
                <a:gd name="T6" fmla="*/ 51 w 62"/>
                <a:gd name="T7" fmla="*/ 43 h 50"/>
                <a:gd name="T8" fmla="*/ 43 w 62"/>
                <a:gd name="T9" fmla="*/ 47 h 50"/>
                <a:gd name="T10" fmla="*/ 36 w 62"/>
                <a:gd name="T11" fmla="*/ 50 h 50"/>
                <a:gd name="T12" fmla="*/ 26 w 62"/>
                <a:gd name="T13" fmla="*/ 50 h 50"/>
                <a:gd name="T14" fmla="*/ 19 w 62"/>
                <a:gd name="T15" fmla="*/ 47 h 50"/>
                <a:gd name="T16" fmla="*/ 11 w 62"/>
                <a:gd name="T17" fmla="*/ 43 h 50"/>
                <a:gd name="T18" fmla="*/ 5 w 62"/>
                <a:gd name="T19" fmla="*/ 38 h 50"/>
                <a:gd name="T20" fmla="*/ 1 w 62"/>
                <a:gd name="T21" fmla="*/ 32 h 50"/>
                <a:gd name="T22" fmla="*/ 0 w 62"/>
                <a:gd name="T23" fmla="*/ 25 h 50"/>
                <a:gd name="T24" fmla="*/ 1 w 62"/>
                <a:gd name="T25" fmla="*/ 18 h 50"/>
                <a:gd name="T26" fmla="*/ 5 w 62"/>
                <a:gd name="T27" fmla="*/ 11 h 50"/>
                <a:gd name="T28" fmla="*/ 11 w 62"/>
                <a:gd name="T29" fmla="*/ 6 h 50"/>
                <a:gd name="T30" fmla="*/ 19 w 62"/>
                <a:gd name="T31" fmla="*/ 2 h 50"/>
                <a:gd name="T32" fmla="*/ 26 w 62"/>
                <a:gd name="T33" fmla="*/ 0 h 50"/>
                <a:gd name="T34" fmla="*/ 36 w 62"/>
                <a:gd name="T35" fmla="*/ 0 h 50"/>
                <a:gd name="T36" fmla="*/ 43 w 62"/>
                <a:gd name="T37" fmla="*/ 2 h 50"/>
                <a:gd name="T38" fmla="*/ 51 w 62"/>
                <a:gd name="T39" fmla="*/ 6 h 50"/>
                <a:gd name="T40" fmla="*/ 57 w 62"/>
                <a:gd name="T41" fmla="*/ 11 h 50"/>
                <a:gd name="T42" fmla="*/ 61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1" y="32"/>
                  </a:lnTo>
                  <a:lnTo>
                    <a:pt x="57" y="38"/>
                  </a:lnTo>
                  <a:lnTo>
                    <a:pt x="51" y="43"/>
                  </a:lnTo>
                  <a:lnTo>
                    <a:pt x="43" y="47"/>
                  </a:lnTo>
                  <a:lnTo>
                    <a:pt x="36" y="50"/>
                  </a:lnTo>
                  <a:lnTo>
                    <a:pt x="26" y="50"/>
                  </a:lnTo>
                  <a:lnTo>
                    <a:pt x="19" y="47"/>
                  </a:lnTo>
                  <a:lnTo>
                    <a:pt x="11" y="43"/>
                  </a:lnTo>
                  <a:lnTo>
                    <a:pt x="5" y="38"/>
                  </a:lnTo>
                  <a:lnTo>
                    <a:pt x="1" y="32"/>
                  </a:lnTo>
                  <a:lnTo>
                    <a:pt x="0" y="25"/>
                  </a:lnTo>
                  <a:lnTo>
                    <a:pt x="1" y="18"/>
                  </a:lnTo>
                  <a:lnTo>
                    <a:pt x="5" y="11"/>
                  </a:lnTo>
                  <a:lnTo>
                    <a:pt x="11" y="6"/>
                  </a:lnTo>
                  <a:lnTo>
                    <a:pt x="19" y="2"/>
                  </a:lnTo>
                  <a:lnTo>
                    <a:pt x="26" y="0"/>
                  </a:lnTo>
                  <a:lnTo>
                    <a:pt x="36" y="0"/>
                  </a:lnTo>
                  <a:lnTo>
                    <a:pt x="43" y="2"/>
                  </a:lnTo>
                  <a:lnTo>
                    <a:pt x="51" y="6"/>
                  </a:lnTo>
                  <a:lnTo>
                    <a:pt x="57" y="11"/>
                  </a:lnTo>
                  <a:lnTo>
                    <a:pt x="61" y="18"/>
                  </a:lnTo>
                  <a:lnTo>
                    <a:pt x="62" y="25"/>
                  </a:lnTo>
                  <a:close/>
                </a:path>
              </a:pathLst>
            </a:custGeom>
            <a:solidFill>
              <a:srgbClr val="000000"/>
            </a:solidFill>
            <a:ln w="39688">
              <a:solidFill>
                <a:srgbClr val="000000"/>
              </a:solidFill>
              <a:round/>
              <a:headEnd/>
              <a:tailEnd/>
            </a:ln>
          </p:spPr>
          <p:txBody>
            <a:bodyPr/>
            <a:lstStyle/>
            <a:p>
              <a:endParaRPr lang="en-US"/>
            </a:p>
          </p:txBody>
        </p:sp>
        <p:sp>
          <p:nvSpPr>
            <p:cNvPr id="227" name="Freeform 225"/>
            <p:cNvSpPr>
              <a:spLocks/>
            </p:cNvSpPr>
            <p:nvPr/>
          </p:nvSpPr>
          <p:spPr bwMode="auto">
            <a:xfrm>
              <a:off x="1828" y="2791"/>
              <a:ext cx="62" cy="50"/>
            </a:xfrm>
            <a:custGeom>
              <a:avLst/>
              <a:gdLst>
                <a:gd name="T0" fmla="*/ 62 w 62"/>
                <a:gd name="T1" fmla="*/ 25 h 50"/>
                <a:gd name="T2" fmla="*/ 61 w 62"/>
                <a:gd name="T3" fmla="*/ 32 h 50"/>
                <a:gd name="T4" fmla="*/ 57 w 62"/>
                <a:gd name="T5" fmla="*/ 38 h 50"/>
                <a:gd name="T6" fmla="*/ 51 w 62"/>
                <a:gd name="T7" fmla="*/ 43 h 50"/>
                <a:gd name="T8" fmla="*/ 43 w 62"/>
                <a:gd name="T9" fmla="*/ 47 h 50"/>
                <a:gd name="T10" fmla="*/ 36 w 62"/>
                <a:gd name="T11" fmla="*/ 50 h 50"/>
                <a:gd name="T12" fmla="*/ 26 w 62"/>
                <a:gd name="T13" fmla="*/ 50 h 50"/>
                <a:gd name="T14" fmla="*/ 19 w 62"/>
                <a:gd name="T15" fmla="*/ 47 h 50"/>
                <a:gd name="T16" fmla="*/ 11 w 62"/>
                <a:gd name="T17" fmla="*/ 43 h 50"/>
                <a:gd name="T18" fmla="*/ 5 w 62"/>
                <a:gd name="T19" fmla="*/ 38 h 50"/>
                <a:gd name="T20" fmla="*/ 1 w 62"/>
                <a:gd name="T21" fmla="*/ 32 h 50"/>
                <a:gd name="T22" fmla="*/ 0 w 62"/>
                <a:gd name="T23" fmla="*/ 25 h 50"/>
                <a:gd name="T24" fmla="*/ 1 w 62"/>
                <a:gd name="T25" fmla="*/ 18 h 50"/>
                <a:gd name="T26" fmla="*/ 5 w 62"/>
                <a:gd name="T27" fmla="*/ 11 h 50"/>
                <a:gd name="T28" fmla="*/ 11 w 62"/>
                <a:gd name="T29" fmla="*/ 6 h 50"/>
                <a:gd name="T30" fmla="*/ 19 w 62"/>
                <a:gd name="T31" fmla="*/ 2 h 50"/>
                <a:gd name="T32" fmla="*/ 26 w 62"/>
                <a:gd name="T33" fmla="*/ 0 h 50"/>
                <a:gd name="T34" fmla="*/ 36 w 62"/>
                <a:gd name="T35" fmla="*/ 0 h 50"/>
                <a:gd name="T36" fmla="*/ 43 w 62"/>
                <a:gd name="T37" fmla="*/ 2 h 50"/>
                <a:gd name="T38" fmla="*/ 51 w 62"/>
                <a:gd name="T39" fmla="*/ 6 h 50"/>
                <a:gd name="T40" fmla="*/ 57 w 62"/>
                <a:gd name="T41" fmla="*/ 11 h 50"/>
                <a:gd name="T42" fmla="*/ 61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1" y="32"/>
                  </a:lnTo>
                  <a:lnTo>
                    <a:pt x="57" y="38"/>
                  </a:lnTo>
                  <a:lnTo>
                    <a:pt x="51" y="43"/>
                  </a:lnTo>
                  <a:lnTo>
                    <a:pt x="43" y="47"/>
                  </a:lnTo>
                  <a:lnTo>
                    <a:pt x="36" y="50"/>
                  </a:lnTo>
                  <a:lnTo>
                    <a:pt x="26" y="50"/>
                  </a:lnTo>
                  <a:lnTo>
                    <a:pt x="19" y="47"/>
                  </a:lnTo>
                  <a:lnTo>
                    <a:pt x="11" y="43"/>
                  </a:lnTo>
                  <a:lnTo>
                    <a:pt x="5" y="38"/>
                  </a:lnTo>
                  <a:lnTo>
                    <a:pt x="1" y="32"/>
                  </a:lnTo>
                  <a:lnTo>
                    <a:pt x="0" y="25"/>
                  </a:lnTo>
                  <a:lnTo>
                    <a:pt x="1" y="18"/>
                  </a:lnTo>
                  <a:lnTo>
                    <a:pt x="5" y="11"/>
                  </a:lnTo>
                  <a:lnTo>
                    <a:pt x="11" y="6"/>
                  </a:lnTo>
                  <a:lnTo>
                    <a:pt x="19" y="2"/>
                  </a:lnTo>
                  <a:lnTo>
                    <a:pt x="26" y="0"/>
                  </a:lnTo>
                  <a:lnTo>
                    <a:pt x="36" y="0"/>
                  </a:lnTo>
                  <a:lnTo>
                    <a:pt x="43" y="2"/>
                  </a:lnTo>
                  <a:lnTo>
                    <a:pt x="51" y="6"/>
                  </a:lnTo>
                  <a:lnTo>
                    <a:pt x="57" y="11"/>
                  </a:lnTo>
                  <a:lnTo>
                    <a:pt x="61" y="18"/>
                  </a:lnTo>
                  <a:lnTo>
                    <a:pt x="62" y="25"/>
                  </a:lnTo>
                </a:path>
              </a:pathLst>
            </a:custGeom>
            <a:noFill/>
            <a:ln w="39688">
              <a:solidFill>
                <a:srgbClr val="000000"/>
              </a:solidFill>
              <a:round/>
              <a:headEnd/>
              <a:tailEnd/>
            </a:ln>
          </p:spPr>
          <p:txBody>
            <a:bodyPr/>
            <a:lstStyle/>
            <a:p>
              <a:endParaRPr lang="en-US"/>
            </a:p>
          </p:txBody>
        </p:sp>
        <p:sp>
          <p:nvSpPr>
            <p:cNvPr id="228" name="Freeform 226"/>
            <p:cNvSpPr>
              <a:spLocks/>
            </p:cNvSpPr>
            <p:nvPr/>
          </p:nvSpPr>
          <p:spPr bwMode="auto">
            <a:xfrm>
              <a:off x="1929" y="2863"/>
              <a:ext cx="57" cy="48"/>
            </a:xfrm>
            <a:custGeom>
              <a:avLst/>
              <a:gdLst>
                <a:gd name="T0" fmla="*/ 57 w 57"/>
                <a:gd name="T1" fmla="*/ 24 h 48"/>
                <a:gd name="T2" fmla="*/ 56 w 57"/>
                <a:gd name="T3" fmla="*/ 31 h 48"/>
                <a:gd name="T4" fmla="*/ 52 w 57"/>
                <a:gd name="T5" fmla="*/ 37 h 48"/>
                <a:gd name="T6" fmla="*/ 46 w 57"/>
                <a:gd name="T7" fmla="*/ 43 h 48"/>
                <a:gd name="T8" fmla="*/ 39 w 57"/>
                <a:gd name="T9" fmla="*/ 46 h 48"/>
                <a:gd name="T10" fmla="*/ 31 w 57"/>
                <a:gd name="T11" fmla="*/ 48 h 48"/>
                <a:gd name="T12" fmla="*/ 23 w 57"/>
                <a:gd name="T13" fmla="*/ 47 h 48"/>
                <a:gd name="T14" fmla="*/ 14 w 57"/>
                <a:gd name="T15" fmla="*/ 45 h 48"/>
                <a:gd name="T16" fmla="*/ 8 w 57"/>
                <a:gd name="T17" fmla="*/ 40 h 48"/>
                <a:gd name="T18" fmla="*/ 3 w 57"/>
                <a:gd name="T19" fmla="*/ 34 h 48"/>
                <a:gd name="T20" fmla="*/ 0 w 57"/>
                <a:gd name="T21" fmla="*/ 27 h 48"/>
                <a:gd name="T22" fmla="*/ 0 w 57"/>
                <a:gd name="T23" fmla="*/ 21 h 48"/>
                <a:gd name="T24" fmla="*/ 3 w 57"/>
                <a:gd name="T25" fmla="*/ 14 h 48"/>
                <a:gd name="T26" fmla="*/ 8 w 57"/>
                <a:gd name="T27" fmla="*/ 7 h 48"/>
                <a:gd name="T28" fmla="*/ 15 w 57"/>
                <a:gd name="T29" fmla="*/ 3 h 48"/>
                <a:gd name="T30" fmla="*/ 23 w 57"/>
                <a:gd name="T31" fmla="*/ 1 h 48"/>
                <a:gd name="T32" fmla="*/ 31 w 57"/>
                <a:gd name="T33" fmla="*/ 0 h 48"/>
                <a:gd name="T34" fmla="*/ 39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9" y="46"/>
                  </a:lnTo>
                  <a:lnTo>
                    <a:pt x="31" y="48"/>
                  </a:lnTo>
                  <a:lnTo>
                    <a:pt x="23" y="47"/>
                  </a:lnTo>
                  <a:lnTo>
                    <a:pt x="14" y="45"/>
                  </a:lnTo>
                  <a:lnTo>
                    <a:pt x="8" y="40"/>
                  </a:lnTo>
                  <a:lnTo>
                    <a:pt x="3" y="34"/>
                  </a:lnTo>
                  <a:lnTo>
                    <a:pt x="0" y="27"/>
                  </a:lnTo>
                  <a:lnTo>
                    <a:pt x="0" y="21"/>
                  </a:lnTo>
                  <a:lnTo>
                    <a:pt x="3" y="14"/>
                  </a:lnTo>
                  <a:lnTo>
                    <a:pt x="8" y="7"/>
                  </a:lnTo>
                  <a:lnTo>
                    <a:pt x="15" y="3"/>
                  </a:lnTo>
                  <a:lnTo>
                    <a:pt x="23" y="1"/>
                  </a:lnTo>
                  <a:lnTo>
                    <a:pt x="31" y="0"/>
                  </a:lnTo>
                  <a:lnTo>
                    <a:pt x="39" y="2"/>
                  </a:lnTo>
                  <a:lnTo>
                    <a:pt x="46" y="5"/>
                  </a:lnTo>
                  <a:lnTo>
                    <a:pt x="52" y="11"/>
                  </a:lnTo>
                  <a:lnTo>
                    <a:pt x="56" y="17"/>
                  </a:lnTo>
                  <a:lnTo>
                    <a:pt x="57" y="24"/>
                  </a:lnTo>
                  <a:close/>
                </a:path>
              </a:pathLst>
            </a:custGeom>
            <a:solidFill>
              <a:srgbClr val="000000"/>
            </a:solidFill>
            <a:ln w="39688">
              <a:solidFill>
                <a:srgbClr val="000000"/>
              </a:solidFill>
              <a:round/>
              <a:headEnd/>
              <a:tailEnd/>
            </a:ln>
          </p:spPr>
          <p:txBody>
            <a:bodyPr/>
            <a:lstStyle/>
            <a:p>
              <a:endParaRPr lang="en-US"/>
            </a:p>
          </p:txBody>
        </p:sp>
        <p:sp>
          <p:nvSpPr>
            <p:cNvPr id="229" name="Freeform 227"/>
            <p:cNvSpPr>
              <a:spLocks/>
            </p:cNvSpPr>
            <p:nvPr/>
          </p:nvSpPr>
          <p:spPr bwMode="auto">
            <a:xfrm>
              <a:off x="1929" y="2863"/>
              <a:ext cx="57" cy="48"/>
            </a:xfrm>
            <a:custGeom>
              <a:avLst/>
              <a:gdLst>
                <a:gd name="T0" fmla="*/ 57 w 57"/>
                <a:gd name="T1" fmla="*/ 24 h 48"/>
                <a:gd name="T2" fmla="*/ 56 w 57"/>
                <a:gd name="T3" fmla="*/ 31 h 48"/>
                <a:gd name="T4" fmla="*/ 52 w 57"/>
                <a:gd name="T5" fmla="*/ 37 h 48"/>
                <a:gd name="T6" fmla="*/ 46 w 57"/>
                <a:gd name="T7" fmla="*/ 43 h 48"/>
                <a:gd name="T8" fmla="*/ 39 w 57"/>
                <a:gd name="T9" fmla="*/ 46 h 48"/>
                <a:gd name="T10" fmla="*/ 31 w 57"/>
                <a:gd name="T11" fmla="*/ 48 h 48"/>
                <a:gd name="T12" fmla="*/ 23 w 57"/>
                <a:gd name="T13" fmla="*/ 47 h 48"/>
                <a:gd name="T14" fmla="*/ 14 w 57"/>
                <a:gd name="T15" fmla="*/ 45 h 48"/>
                <a:gd name="T16" fmla="*/ 8 w 57"/>
                <a:gd name="T17" fmla="*/ 40 h 48"/>
                <a:gd name="T18" fmla="*/ 3 w 57"/>
                <a:gd name="T19" fmla="*/ 34 h 48"/>
                <a:gd name="T20" fmla="*/ 0 w 57"/>
                <a:gd name="T21" fmla="*/ 27 h 48"/>
                <a:gd name="T22" fmla="*/ 0 w 57"/>
                <a:gd name="T23" fmla="*/ 21 h 48"/>
                <a:gd name="T24" fmla="*/ 3 w 57"/>
                <a:gd name="T25" fmla="*/ 14 h 48"/>
                <a:gd name="T26" fmla="*/ 8 w 57"/>
                <a:gd name="T27" fmla="*/ 7 h 48"/>
                <a:gd name="T28" fmla="*/ 15 w 57"/>
                <a:gd name="T29" fmla="*/ 3 h 48"/>
                <a:gd name="T30" fmla="*/ 23 w 57"/>
                <a:gd name="T31" fmla="*/ 1 h 48"/>
                <a:gd name="T32" fmla="*/ 31 w 57"/>
                <a:gd name="T33" fmla="*/ 0 h 48"/>
                <a:gd name="T34" fmla="*/ 39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9" y="46"/>
                  </a:lnTo>
                  <a:lnTo>
                    <a:pt x="31" y="48"/>
                  </a:lnTo>
                  <a:lnTo>
                    <a:pt x="23" y="47"/>
                  </a:lnTo>
                  <a:lnTo>
                    <a:pt x="14" y="45"/>
                  </a:lnTo>
                  <a:lnTo>
                    <a:pt x="8" y="40"/>
                  </a:lnTo>
                  <a:lnTo>
                    <a:pt x="3" y="34"/>
                  </a:lnTo>
                  <a:lnTo>
                    <a:pt x="0" y="27"/>
                  </a:lnTo>
                  <a:lnTo>
                    <a:pt x="0" y="21"/>
                  </a:lnTo>
                  <a:lnTo>
                    <a:pt x="3" y="14"/>
                  </a:lnTo>
                  <a:lnTo>
                    <a:pt x="8" y="7"/>
                  </a:lnTo>
                  <a:lnTo>
                    <a:pt x="15" y="3"/>
                  </a:lnTo>
                  <a:lnTo>
                    <a:pt x="23" y="1"/>
                  </a:lnTo>
                  <a:lnTo>
                    <a:pt x="31" y="0"/>
                  </a:lnTo>
                  <a:lnTo>
                    <a:pt x="39" y="2"/>
                  </a:lnTo>
                  <a:lnTo>
                    <a:pt x="46" y="5"/>
                  </a:lnTo>
                  <a:lnTo>
                    <a:pt x="52" y="11"/>
                  </a:lnTo>
                  <a:lnTo>
                    <a:pt x="56" y="17"/>
                  </a:lnTo>
                  <a:lnTo>
                    <a:pt x="57" y="24"/>
                  </a:lnTo>
                </a:path>
              </a:pathLst>
            </a:custGeom>
            <a:noFill/>
            <a:ln w="39688">
              <a:solidFill>
                <a:srgbClr val="000000"/>
              </a:solidFill>
              <a:round/>
              <a:headEnd/>
              <a:tailEnd/>
            </a:ln>
          </p:spPr>
          <p:txBody>
            <a:bodyPr/>
            <a:lstStyle/>
            <a:p>
              <a:endParaRPr lang="en-US"/>
            </a:p>
          </p:txBody>
        </p:sp>
        <p:sp>
          <p:nvSpPr>
            <p:cNvPr id="230" name="Line 228"/>
            <p:cNvSpPr>
              <a:spLocks noChangeShapeType="1"/>
            </p:cNvSpPr>
            <p:nvPr/>
          </p:nvSpPr>
          <p:spPr bwMode="auto">
            <a:xfrm>
              <a:off x="1917" y="3154"/>
              <a:ext cx="1" cy="38"/>
            </a:xfrm>
            <a:prstGeom prst="line">
              <a:avLst/>
            </a:prstGeom>
            <a:noFill/>
            <a:ln w="39688">
              <a:solidFill>
                <a:srgbClr val="000000"/>
              </a:solidFill>
              <a:round/>
              <a:headEnd/>
              <a:tailEnd/>
            </a:ln>
          </p:spPr>
          <p:txBody>
            <a:bodyPr/>
            <a:lstStyle/>
            <a:p>
              <a:endParaRPr lang="en-US"/>
            </a:p>
          </p:txBody>
        </p:sp>
        <p:sp>
          <p:nvSpPr>
            <p:cNvPr id="231" name="Line 229"/>
            <p:cNvSpPr>
              <a:spLocks noChangeShapeType="1"/>
            </p:cNvSpPr>
            <p:nvPr/>
          </p:nvSpPr>
          <p:spPr bwMode="auto">
            <a:xfrm flipV="1">
              <a:off x="1910" y="2296"/>
              <a:ext cx="1" cy="176"/>
            </a:xfrm>
            <a:prstGeom prst="line">
              <a:avLst/>
            </a:prstGeom>
            <a:noFill/>
            <a:ln w="39688">
              <a:solidFill>
                <a:srgbClr val="000000"/>
              </a:solidFill>
              <a:round/>
              <a:headEnd/>
              <a:tailEnd/>
            </a:ln>
          </p:spPr>
          <p:txBody>
            <a:bodyPr/>
            <a:lstStyle/>
            <a:p>
              <a:endParaRPr lang="en-US"/>
            </a:p>
          </p:txBody>
        </p:sp>
        <p:sp>
          <p:nvSpPr>
            <p:cNvPr id="232" name="Freeform 230"/>
            <p:cNvSpPr>
              <a:spLocks/>
            </p:cNvSpPr>
            <p:nvPr/>
          </p:nvSpPr>
          <p:spPr bwMode="auto">
            <a:xfrm>
              <a:off x="1603" y="2367"/>
              <a:ext cx="55" cy="91"/>
            </a:xfrm>
            <a:custGeom>
              <a:avLst/>
              <a:gdLst>
                <a:gd name="T0" fmla="*/ 49 w 55"/>
                <a:gd name="T1" fmla="*/ 0 h 91"/>
                <a:gd name="T2" fmla="*/ 39 w 55"/>
                <a:gd name="T3" fmla="*/ 1 h 91"/>
                <a:gd name="T4" fmla="*/ 29 w 55"/>
                <a:gd name="T5" fmla="*/ 4 h 91"/>
                <a:gd name="T6" fmla="*/ 19 w 55"/>
                <a:gd name="T7" fmla="*/ 9 h 91"/>
                <a:gd name="T8" fmla="*/ 12 w 55"/>
                <a:gd name="T9" fmla="*/ 16 h 91"/>
                <a:gd name="T10" fmla="*/ 5 w 55"/>
                <a:gd name="T11" fmla="*/ 25 h 91"/>
                <a:gd name="T12" fmla="*/ 2 w 55"/>
                <a:gd name="T13" fmla="*/ 34 h 91"/>
                <a:gd name="T14" fmla="*/ 0 w 55"/>
                <a:gd name="T15" fmla="*/ 43 h 91"/>
                <a:gd name="T16" fmla="*/ 2 w 55"/>
                <a:gd name="T17" fmla="*/ 54 h 91"/>
                <a:gd name="T18" fmla="*/ 4 w 55"/>
                <a:gd name="T19" fmla="*/ 63 h 91"/>
                <a:gd name="T20" fmla="*/ 9 w 55"/>
                <a:gd name="T21" fmla="*/ 71 h 91"/>
                <a:gd name="T22" fmla="*/ 16 w 55"/>
                <a:gd name="T23" fmla="*/ 78 h 91"/>
                <a:gd name="T24" fmla="*/ 24 w 55"/>
                <a:gd name="T25" fmla="*/ 85 h 91"/>
                <a:gd name="T26" fmla="*/ 34 w 55"/>
                <a:gd name="T27" fmla="*/ 89 h 91"/>
                <a:gd name="T28" fmla="*/ 44 w 55"/>
                <a:gd name="T29" fmla="*/ 91 h 91"/>
                <a:gd name="T30" fmla="*/ 55 w 55"/>
                <a:gd name="T31" fmla="*/ 91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5"/>
                <a:gd name="T49" fmla="*/ 0 h 91"/>
                <a:gd name="T50" fmla="*/ 55 w 55"/>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5" h="91">
                  <a:moveTo>
                    <a:pt x="49" y="0"/>
                  </a:moveTo>
                  <a:lnTo>
                    <a:pt x="39" y="1"/>
                  </a:lnTo>
                  <a:lnTo>
                    <a:pt x="29" y="4"/>
                  </a:lnTo>
                  <a:lnTo>
                    <a:pt x="19" y="9"/>
                  </a:lnTo>
                  <a:lnTo>
                    <a:pt x="12" y="16"/>
                  </a:lnTo>
                  <a:lnTo>
                    <a:pt x="5" y="25"/>
                  </a:lnTo>
                  <a:lnTo>
                    <a:pt x="2" y="34"/>
                  </a:lnTo>
                  <a:lnTo>
                    <a:pt x="0" y="43"/>
                  </a:lnTo>
                  <a:lnTo>
                    <a:pt x="2" y="54"/>
                  </a:lnTo>
                  <a:lnTo>
                    <a:pt x="4" y="63"/>
                  </a:lnTo>
                  <a:lnTo>
                    <a:pt x="9" y="71"/>
                  </a:lnTo>
                  <a:lnTo>
                    <a:pt x="16" y="78"/>
                  </a:lnTo>
                  <a:lnTo>
                    <a:pt x="24" y="85"/>
                  </a:lnTo>
                  <a:lnTo>
                    <a:pt x="34" y="89"/>
                  </a:lnTo>
                  <a:lnTo>
                    <a:pt x="44" y="91"/>
                  </a:lnTo>
                  <a:lnTo>
                    <a:pt x="55" y="91"/>
                  </a:lnTo>
                </a:path>
              </a:pathLst>
            </a:custGeom>
            <a:noFill/>
            <a:ln w="26988">
              <a:solidFill>
                <a:srgbClr val="000000"/>
              </a:solidFill>
              <a:round/>
              <a:headEnd/>
              <a:tailEnd/>
            </a:ln>
          </p:spPr>
          <p:txBody>
            <a:bodyPr/>
            <a:lstStyle/>
            <a:p>
              <a:endParaRPr lang="en-US"/>
            </a:p>
          </p:txBody>
        </p:sp>
        <p:sp>
          <p:nvSpPr>
            <p:cNvPr id="233" name="Line 231"/>
            <p:cNvSpPr>
              <a:spLocks noChangeShapeType="1"/>
            </p:cNvSpPr>
            <p:nvPr/>
          </p:nvSpPr>
          <p:spPr bwMode="auto">
            <a:xfrm>
              <a:off x="1653" y="2363"/>
              <a:ext cx="97" cy="1"/>
            </a:xfrm>
            <a:prstGeom prst="line">
              <a:avLst/>
            </a:prstGeom>
            <a:noFill/>
            <a:ln w="26988">
              <a:solidFill>
                <a:srgbClr val="000000"/>
              </a:solidFill>
              <a:round/>
              <a:headEnd/>
              <a:tailEnd/>
            </a:ln>
          </p:spPr>
          <p:txBody>
            <a:bodyPr/>
            <a:lstStyle/>
            <a:p>
              <a:endParaRPr lang="en-US"/>
            </a:p>
          </p:txBody>
        </p:sp>
        <p:sp>
          <p:nvSpPr>
            <p:cNvPr id="234" name="Line 232"/>
            <p:cNvSpPr>
              <a:spLocks noChangeShapeType="1"/>
            </p:cNvSpPr>
            <p:nvPr/>
          </p:nvSpPr>
          <p:spPr bwMode="auto">
            <a:xfrm>
              <a:off x="1656" y="2458"/>
              <a:ext cx="93" cy="1"/>
            </a:xfrm>
            <a:prstGeom prst="line">
              <a:avLst/>
            </a:prstGeom>
            <a:noFill/>
            <a:ln w="26988">
              <a:solidFill>
                <a:srgbClr val="000000"/>
              </a:solidFill>
              <a:round/>
              <a:headEnd/>
              <a:tailEnd/>
            </a:ln>
          </p:spPr>
          <p:txBody>
            <a:bodyPr/>
            <a:lstStyle/>
            <a:p>
              <a:endParaRPr lang="en-US"/>
            </a:p>
          </p:txBody>
        </p:sp>
        <p:sp>
          <p:nvSpPr>
            <p:cNvPr id="235" name="Line 233"/>
            <p:cNvSpPr>
              <a:spLocks noChangeShapeType="1"/>
            </p:cNvSpPr>
            <p:nvPr/>
          </p:nvSpPr>
          <p:spPr bwMode="auto">
            <a:xfrm>
              <a:off x="1753" y="2363"/>
              <a:ext cx="1" cy="97"/>
            </a:xfrm>
            <a:prstGeom prst="line">
              <a:avLst/>
            </a:prstGeom>
            <a:noFill/>
            <a:ln w="26988">
              <a:solidFill>
                <a:srgbClr val="000000"/>
              </a:solidFill>
              <a:round/>
              <a:headEnd/>
              <a:tailEnd/>
            </a:ln>
          </p:spPr>
          <p:txBody>
            <a:bodyPr/>
            <a:lstStyle/>
            <a:p>
              <a:endParaRPr lang="en-US"/>
            </a:p>
          </p:txBody>
        </p:sp>
        <p:sp>
          <p:nvSpPr>
            <p:cNvPr id="236" name="Line 234"/>
            <p:cNvSpPr>
              <a:spLocks noChangeShapeType="1"/>
            </p:cNvSpPr>
            <p:nvPr/>
          </p:nvSpPr>
          <p:spPr bwMode="auto">
            <a:xfrm flipH="1">
              <a:off x="1542" y="2407"/>
              <a:ext cx="61" cy="1"/>
            </a:xfrm>
            <a:prstGeom prst="line">
              <a:avLst/>
            </a:prstGeom>
            <a:noFill/>
            <a:ln w="26988">
              <a:solidFill>
                <a:srgbClr val="000000"/>
              </a:solidFill>
              <a:round/>
              <a:headEnd/>
              <a:tailEnd/>
            </a:ln>
          </p:spPr>
          <p:txBody>
            <a:bodyPr/>
            <a:lstStyle/>
            <a:p>
              <a:endParaRPr lang="en-US"/>
            </a:p>
          </p:txBody>
        </p:sp>
        <p:sp>
          <p:nvSpPr>
            <p:cNvPr id="237" name="Line 235"/>
            <p:cNvSpPr>
              <a:spLocks noChangeShapeType="1"/>
            </p:cNvSpPr>
            <p:nvPr/>
          </p:nvSpPr>
          <p:spPr bwMode="auto">
            <a:xfrm>
              <a:off x="1756" y="2376"/>
              <a:ext cx="63" cy="1"/>
            </a:xfrm>
            <a:prstGeom prst="line">
              <a:avLst/>
            </a:prstGeom>
            <a:noFill/>
            <a:ln w="26988">
              <a:solidFill>
                <a:srgbClr val="000000"/>
              </a:solidFill>
              <a:round/>
              <a:headEnd/>
              <a:tailEnd/>
            </a:ln>
          </p:spPr>
          <p:txBody>
            <a:bodyPr/>
            <a:lstStyle/>
            <a:p>
              <a:endParaRPr lang="en-US"/>
            </a:p>
          </p:txBody>
        </p:sp>
        <p:sp>
          <p:nvSpPr>
            <p:cNvPr id="238" name="Line 236"/>
            <p:cNvSpPr>
              <a:spLocks noChangeShapeType="1"/>
            </p:cNvSpPr>
            <p:nvPr/>
          </p:nvSpPr>
          <p:spPr bwMode="auto">
            <a:xfrm>
              <a:off x="1754" y="2447"/>
              <a:ext cx="64" cy="1"/>
            </a:xfrm>
            <a:prstGeom prst="line">
              <a:avLst/>
            </a:prstGeom>
            <a:noFill/>
            <a:ln w="26988">
              <a:solidFill>
                <a:srgbClr val="000000"/>
              </a:solidFill>
              <a:round/>
              <a:headEnd/>
              <a:tailEnd/>
            </a:ln>
          </p:spPr>
          <p:txBody>
            <a:bodyPr/>
            <a:lstStyle/>
            <a:p>
              <a:endParaRPr lang="en-US"/>
            </a:p>
          </p:txBody>
        </p:sp>
        <p:sp>
          <p:nvSpPr>
            <p:cNvPr id="239" name="Freeform 237"/>
            <p:cNvSpPr>
              <a:spLocks/>
            </p:cNvSpPr>
            <p:nvPr/>
          </p:nvSpPr>
          <p:spPr bwMode="auto">
            <a:xfrm>
              <a:off x="1596" y="2811"/>
              <a:ext cx="54" cy="88"/>
            </a:xfrm>
            <a:custGeom>
              <a:avLst/>
              <a:gdLst>
                <a:gd name="T0" fmla="*/ 48 w 54"/>
                <a:gd name="T1" fmla="*/ 0 h 88"/>
                <a:gd name="T2" fmla="*/ 38 w 54"/>
                <a:gd name="T3" fmla="*/ 1 h 88"/>
                <a:gd name="T4" fmla="*/ 28 w 54"/>
                <a:gd name="T5" fmla="*/ 4 h 88"/>
                <a:gd name="T6" fmla="*/ 19 w 54"/>
                <a:gd name="T7" fmla="*/ 9 h 88"/>
                <a:gd name="T8" fmla="*/ 11 w 54"/>
                <a:gd name="T9" fmla="*/ 15 h 88"/>
                <a:gd name="T10" fmla="*/ 5 w 54"/>
                <a:gd name="T11" fmla="*/ 23 h 88"/>
                <a:gd name="T12" fmla="*/ 1 w 54"/>
                <a:gd name="T13" fmla="*/ 33 h 88"/>
                <a:gd name="T14" fmla="*/ 0 w 54"/>
                <a:gd name="T15" fmla="*/ 42 h 88"/>
                <a:gd name="T16" fmla="*/ 1 w 54"/>
                <a:gd name="T17" fmla="*/ 51 h 88"/>
                <a:gd name="T18" fmla="*/ 4 w 54"/>
                <a:gd name="T19" fmla="*/ 61 h 88"/>
                <a:gd name="T20" fmla="*/ 9 w 54"/>
                <a:gd name="T21" fmla="*/ 70 h 88"/>
                <a:gd name="T22" fmla="*/ 16 w 54"/>
                <a:gd name="T23" fmla="*/ 77 h 88"/>
                <a:gd name="T24" fmla="*/ 23 w 54"/>
                <a:gd name="T25" fmla="*/ 82 h 88"/>
                <a:gd name="T26" fmla="*/ 33 w 54"/>
                <a:gd name="T27" fmla="*/ 86 h 88"/>
                <a:gd name="T28" fmla="*/ 43 w 54"/>
                <a:gd name="T29" fmla="*/ 88 h 88"/>
                <a:gd name="T30" fmla="*/ 54 w 54"/>
                <a:gd name="T31" fmla="*/ 88 h 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
                <a:gd name="T49" fmla="*/ 0 h 88"/>
                <a:gd name="T50" fmla="*/ 54 w 54"/>
                <a:gd name="T51" fmla="*/ 88 h 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 h="88">
                  <a:moveTo>
                    <a:pt x="48" y="0"/>
                  </a:moveTo>
                  <a:lnTo>
                    <a:pt x="38" y="1"/>
                  </a:lnTo>
                  <a:lnTo>
                    <a:pt x="28" y="4"/>
                  </a:lnTo>
                  <a:lnTo>
                    <a:pt x="19" y="9"/>
                  </a:lnTo>
                  <a:lnTo>
                    <a:pt x="11" y="15"/>
                  </a:lnTo>
                  <a:lnTo>
                    <a:pt x="5" y="23"/>
                  </a:lnTo>
                  <a:lnTo>
                    <a:pt x="1" y="33"/>
                  </a:lnTo>
                  <a:lnTo>
                    <a:pt x="0" y="42"/>
                  </a:lnTo>
                  <a:lnTo>
                    <a:pt x="1" y="51"/>
                  </a:lnTo>
                  <a:lnTo>
                    <a:pt x="4" y="61"/>
                  </a:lnTo>
                  <a:lnTo>
                    <a:pt x="9" y="70"/>
                  </a:lnTo>
                  <a:lnTo>
                    <a:pt x="16" y="77"/>
                  </a:lnTo>
                  <a:lnTo>
                    <a:pt x="23" y="82"/>
                  </a:lnTo>
                  <a:lnTo>
                    <a:pt x="33" y="86"/>
                  </a:lnTo>
                  <a:lnTo>
                    <a:pt x="43" y="88"/>
                  </a:lnTo>
                  <a:lnTo>
                    <a:pt x="54" y="88"/>
                  </a:lnTo>
                </a:path>
              </a:pathLst>
            </a:custGeom>
            <a:noFill/>
            <a:ln w="26988">
              <a:solidFill>
                <a:srgbClr val="000000"/>
              </a:solidFill>
              <a:round/>
              <a:headEnd/>
              <a:tailEnd/>
            </a:ln>
          </p:spPr>
          <p:txBody>
            <a:bodyPr/>
            <a:lstStyle/>
            <a:p>
              <a:endParaRPr lang="en-US"/>
            </a:p>
          </p:txBody>
        </p:sp>
        <p:sp>
          <p:nvSpPr>
            <p:cNvPr id="240" name="Line 238"/>
            <p:cNvSpPr>
              <a:spLocks noChangeShapeType="1"/>
            </p:cNvSpPr>
            <p:nvPr/>
          </p:nvSpPr>
          <p:spPr bwMode="auto">
            <a:xfrm>
              <a:off x="1645" y="2806"/>
              <a:ext cx="98" cy="1"/>
            </a:xfrm>
            <a:prstGeom prst="line">
              <a:avLst/>
            </a:prstGeom>
            <a:noFill/>
            <a:ln w="26988">
              <a:solidFill>
                <a:srgbClr val="000000"/>
              </a:solidFill>
              <a:round/>
              <a:headEnd/>
              <a:tailEnd/>
            </a:ln>
          </p:spPr>
          <p:txBody>
            <a:bodyPr/>
            <a:lstStyle/>
            <a:p>
              <a:endParaRPr lang="en-US"/>
            </a:p>
          </p:txBody>
        </p:sp>
        <p:sp>
          <p:nvSpPr>
            <p:cNvPr id="241" name="Line 239"/>
            <p:cNvSpPr>
              <a:spLocks noChangeShapeType="1"/>
            </p:cNvSpPr>
            <p:nvPr/>
          </p:nvSpPr>
          <p:spPr bwMode="auto">
            <a:xfrm>
              <a:off x="1649" y="2900"/>
              <a:ext cx="93" cy="1"/>
            </a:xfrm>
            <a:prstGeom prst="line">
              <a:avLst/>
            </a:prstGeom>
            <a:noFill/>
            <a:ln w="26988">
              <a:solidFill>
                <a:srgbClr val="000000"/>
              </a:solidFill>
              <a:round/>
              <a:headEnd/>
              <a:tailEnd/>
            </a:ln>
          </p:spPr>
          <p:txBody>
            <a:bodyPr/>
            <a:lstStyle/>
            <a:p>
              <a:endParaRPr lang="en-US"/>
            </a:p>
          </p:txBody>
        </p:sp>
        <p:sp>
          <p:nvSpPr>
            <p:cNvPr id="242" name="Line 240"/>
            <p:cNvSpPr>
              <a:spLocks noChangeShapeType="1"/>
            </p:cNvSpPr>
            <p:nvPr/>
          </p:nvSpPr>
          <p:spPr bwMode="auto">
            <a:xfrm>
              <a:off x="1745" y="2806"/>
              <a:ext cx="1" cy="96"/>
            </a:xfrm>
            <a:prstGeom prst="line">
              <a:avLst/>
            </a:prstGeom>
            <a:noFill/>
            <a:ln w="26988">
              <a:solidFill>
                <a:srgbClr val="000000"/>
              </a:solidFill>
              <a:round/>
              <a:headEnd/>
              <a:tailEnd/>
            </a:ln>
          </p:spPr>
          <p:txBody>
            <a:bodyPr/>
            <a:lstStyle/>
            <a:p>
              <a:endParaRPr lang="en-US"/>
            </a:p>
          </p:txBody>
        </p:sp>
        <p:sp>
          <p:nvSpPr>
            <p:cNvPr id="243" name="Line 241"/>
            <p:cNvSpPr>
              <a:spLocks noChangeShapeType="1"/>
            </p:cNvSpPr>
            <p:nvPr/>
          </p:nvSpPr>
          <p:spPr bwMode="auto">
            <a:xfrm flipH="1">
              <a:off x="1534" y="2851"/>
              <a:ext cx="62" cy="1"/>
            </a:xfrm>
            <a:prstGeom prst="line">
              <a:avLst/>
            </a:prstGeom>
            <a:noFill/>
            <a:ln w="26988">
              <a:solidFill>
                <a:srgbClr val="000000"/>
              </a:solidFill>
              <a:round/>
              <a:headEnd/>
              <a:tailEnd/>
            </a:ln>
          </p:spPr>
          <p:txBody>
            <a:bodyPr/>
            <a:lstStyle/>
            <a:p>
              <a:endParaRPr lang="en-US"/>
            </a:p>
          </p:txBody>
        </p:sp>
        <p:sp>
          <p:nvSpPr>
            <p:cNvPr id="244" name="Line 242"/>
            <p:cNvSpPr>
              <a:spLocks noChangeShapeType="1"/>
            </p:cNvSpPr>
            <p:nvPr/>
          </p:nvSpPr>
          <p:spPr bwMode="auto">
            <a:xfrm>
              <a:off x="1749" y="2820"/>
              <a:ext cx="63" cy="1"/>
            </a:xfrm>
            <a:prstGeom prst="line">
              <a:avLst/>
            </a:prstGeom>
            <a:noFill/>
            <a:ln w="26988">
              <a:solidFill>
                <a:srgbClr val="000000"/>
              </a:solidFill>
              <a:round/>
              <a:headEnd/>
              <a:tailEnd/>
            </a:ln>
          </p:spPr>
          <p:txBody>
            <a:bodyPr/>
            <a:lstStyle/>
            <a:p>
              <a:endParaRPr lang="en-US"/>
            </a:p>
          </p:txBody>
        </p:sp>
        <p:sp>
          <p:nvSpPr>
            <p:cNvPr id="245" name="Line 243"/>
            <p:cNvSpPr>
              <a:spLocks noChangeShapeType="1"/>
            </p:cNvSpPr>
            <p:nvPr/>
          </p:nvSpPr>
          <p:spPr bwMode="auto">
            <a:xfrm>
              <a:off x="1747" y="2890"/>
              <a:ext cx="64" cy="1"/>
            </a:xfrm>
            <a:prstGeom prst="line">
              <a:avLst/>
            </a:prstGeom>
            <a:noFill/>
            <a:ln w="26988">
              <a:solidFill>
                <a:srgbClr val="000000"/>
              </a:solidFill>
              <a:round/>
              <a:headEnd/>
              <a:tailEnd/>
            </a:ln>
          </p:spPr>
          <p:txBody>
            <a:bodyPr/>
            <a:lstStyle/>
            <a:p>
              <a:endParaRPr lang="en-US"/>
            </a:p>
          </p:txBody>
        </p:sp>
        <p:sp>
          <p:nvSpPr>
            <p:cNvPr id="246" name="Line 244"/>
            <p:cNvSpPr>
              <a:spLocks noChangeShapeType="1"/>
            </p:cNvSpPr>
            <p:nvPr/>
          </p:nvSpPr>
          <p:spPr bwMode="auto">
            <a:xfrm flipV="1">
              <a:off x="1866" y="2700"/>
              <a:ext cx="1" cy="96"/>
            </a:xfrm>
            <a:prstGeom prst="line">
              <a:avLst/>
            </a:prstGeom>
            <a:noFill/>
            <a:ln w="39688">
              <a:solidFill>
                <a:srgbClr val="000000"/>
              </a:solidFill>
              <a:round/>
              <a:headEnd/>
              <a:tailEnd/>
            </a:ln>
          </p:spPr>
          <p:txBody>
            <a:bodyPr/>
            <a:lstStyle/>
            <a:p>
              <a:endParaRPr lang="en-US"/>
            </a:p>
          </p:txBody>
        </p:sp>
        <p:sp>
          <p:nvSpPr>
            <p:cNvPr id="247" name="Line 245"/>
            <p:cNvSpPr>
              <a:spLocks noChangeShapeType="1"/>
            </p:cNvSpPr>
            <p:nvPr/>
          </p:nvSpPr>
          <p:spPr bwMode="auto">
            <a:xfrm flipV="1">
              <a:off x="1531" y="2400"/>
              <a:ext cx="1" cy="362"/>
            </a:xfrm>
            <a:prstGeom prst="line">
              <a:avLst/>
            </a:prstGeom>
            <a:noFill/>
            <a:ln w="39688">
              <a:solidFill>
                <a:srgbClr val="000000"/>
              </a:solidFill>
              <a:round/>
              <a:headEnd/>
              <a:tailEnd/>
            </a:ln>
          </p:spPr>
          <p:txBody>
            <a:bodyPr/>
            <a:lstStyle/>
            <a:p>
              <a:endParaRPr lang="en-US"/>
            </a:p>
          </p:txBody>
        </p:sp>
        <p:sp>
          <p:nvSpPr>
            <p:cNvPr id="248" name="Line 246"/>
            <p:cNvSpPr>
              <a:spLocks noChangeShapeType="1"/>
            </p:cNvSpPr>
            <p:nvPr/>
          </p:nvSpPr>
          <p:spPr bwMode="auto">
            <a:xfrm>
              <a:off x="4637" y="2909"/>
              <a:ext cx="176" cy="1"/>
            </a:xfrm>
            <a:prstGeom prst="line">
              <a:avLst/>
            </a:prstGeom>
            <a:noFill/>
            <a:ln w="39688">
              <a:solidFill>
                <a:srgbClr val="000000"/>
              </a:solidFill>
              <a:round/>
              <a:headEnd/>
              <a:tailEnd/>
            </a:ln>
          </p:spPr>
          <p:txBody>
            <a:bodyPr/>
            <a:lstStyle/>
            <a:p>
              <a:endParaRPr lang="en-US"/>
            </a:p>
          </p:txBody>
        </p:sp>
        <p:sp>
          <p:nvSpPr>
            <p:cNvPr id="249" name="Line 247"/>
            <p:cNvSpPr>
              <a:spLocks noChangeShapeType="1"/>
            </p:cNvSpPr>
            <p:nvPr/>
          </p:nvSpPr>
          <p:spPr bwMode="auto">
            <a:xfrm>
              <a:off x="3745" y="2902"/>
              <a:ext cx="156" cy="1"/>
            </a:xfrm>
            <a:prstGeom prst="line">
              <a:avLst/>
            </a:prstGeom>
            <a:noFill/>
            <a:ln w="39688">
              <a:solidFill>
                <a:srgbClr val="000000"/>
              </a:solidFill>
              <a:round/>
              <a:headEnd/>
              <a:tailEnd/>
            </a:ln>
          </p:spPr>
          <p:txBody>
            <a:bodyPr/>
            <a:lstStyle/>
            <a:p>
              <a:endParaRPr lang="en-US"/>
            </a:p>
          </p:txBody>
        </p:sp>
        <p:sp>
          <p:nvSpPr>
            <p:cNvPr id="250" name="Line 248"/>
            <p:cNvSpPr>
              <a:spLocks noChangeShapeType="1"/>
            </p:cNvSpPr>
            <p:nvPr/>
          </p:nvSpPr>
          <p:spPr bwMode="auto">
            <a:xfrm flipV="1">
              <a:off x="3901" y="2837"/>
              <a:ext cx="1" cy="65"/>
            </a:xfrm>
            <a:prstGeom prst="line">
              <a:avLst/>
            </a:prstGeom>
            <a:noFill/>
            <a:ln w="39688">
              <a:solidFill>
                <a:srgbClr val="000000"/>
              </a:solidFill>
              <a:round/>
              <a:headEnd/>
              <a:tailEnd/>
            </a:ln>
          </p:spPr>
          <p:txBody>
            <a:bodyPr/>
            <a:lstStyle/>
            <a:p>
              <a:endParaRPr lang="en-US"/>
            </a:p>
          </p:txBody>
        </p:sp>
        <p:sp>
          <p:nvSpPr>
            <p:cNvPr id="251" name="Line 249"/>
            <p:cNvSpPr>
              <a:spLocks noChangeShapeType="1"/>
            </p:cNvSpPr>
            <p:nvPr/>
          </p:nvSpPr>
          <p:spPr bwMode="auto">
            <a:xfrm>
              <a:off x="2847" y="2914"/>
              <a:ext cx="162" cy="1"/>
            </a:xfrm>
            <a:prstGeom prst="line">
              <a:avLst/>
            </a:prstGeom>
            <a:noFill/>
            <a:ln w="39688">
              <a:solidFill>
                <a:srgbClr val="000000"/>
              </a:solidFill>
              <a:round/>
              <a:headEnd/>
              <a:tailEnd/>
            </a:ln>
          </p:spPr>
          <p:txBody>
            <a:bodyPr/>
            <a:lstStyle/>
            <a:p>
              <a:endParaRPr lang="en-US"/>
            </a:p>
          </p:txBody>
        </p:sp>
        <p:sp>
          <p:nvSpPr>
            <p:cNvPr id="252" name="Line 250"/>
            <p:cNvSpPr>
              <a:spLocks noChangeShapeType="1"/>
            </p:cNvSpPr>
            <p:nvPr/>
          </p:nvSpPr>
          <p:spPr bwMode="auto">
            <a:xfrm flipV="1">
              <a:off x="3009" y="2837"/>
              <a:ext cx="1" cy="65"/>
            </a:xfrm>
            <a:prstGeom prst="line">
              <a:avLst/>
            </a:prstGeom>
            <a:noFill/>
            <a:ln w="39688">
              <a:solidFill>
                <a:srgbClr val="000000"/>
              </a:solidFill>
              <a:round/>
              <a:headEnd/>
              <a:tailEnd/>
            </a:ln>
          </p:spPr>
          <p:txBody>
            <a:bodyPr/>
            <a:lstStyle/>
            <a:p>
              <a:endParaRPr lang="en-US"/>
            </a:p>
          </p:txBody>
        </p:sp>
        <p:sp>
          <p:nvSpPr>
            <p:cNvPr id="253" name="Line 251"/>
            <p:cNvSpPr>
              <a:spLocks noChangeShapeType="1"/>
            </p:cNvSpPr>
            <p:nvPr/>
          </p:nvSpPr>
          <p:spPr bwMode="auto">
            <a:xfrm>
              <a:off x="1948" y="2879"/>
              <a:ext cx="170" cy="1"/>
            </a:xfrm>
            <a:prstGeom prst="line">
              <a:avLst/>
            </a:prstGeom>
            <a:noFill/>
            <a:ln w="39688">
              <a:solidFill>
                <a:srgbClr val="000000"/>
              </a:solidFill>
              <a:round/>
              <a:headEnd/>
              <a:tailEnd/>
            </a:ln>
          </p:spPr>
          <p:txBody>
            <a:bodyPr/>
            <a:lstStyle/>
            <a:p>
              <a:endParaRPr lang="en-US"/>
            </a:p>
          </p:txBody>
        </p:sp>
        <p:sp>
          <p:nvSpPr>
            <p:cNvPr id="254" name="Line 252"/>
            <p:cNvSpPr>
              <a:spLocks noChangeShapeType="1"/>
            </p:cNvSpPr>
            <p:nvPr/>
          </p:nvSpPr>
          <p:spPr bwMode="auto">
            <a:xfrm flipV="1">
              <a:off x="2118" y="2844"/>
              <a:ext cx="1" cy="23"/>
            </a:xfrm>
            <a:prstGeom prst="line">
              <a:avLst/>
            </a:prstGeom>
            <a:noFill/>
            <a:ln w="39688">
              <a:solidFill>
                <a:srgbClr val="000000"/>
              </a:solidFill>
              <a:round/>
              <a:headEnd/>
              <a:tailEnd/>
            </a:ln>
          </p:spPr>
          <p:txBody>
            <a:bodyPr/>
            <a:lstStyle/>
            <a:p>
              <a:endParaRPr lang="en-US"/>
            </a:p>
          </p:txBody>
        </p:sp>
        <p:sp>
          <p:nvSpPr>
            <p:cNvPr id="255" name="Line 253"/>
            <p:cNvSpPr>
              <a:spLocks noChangeShapeType="1"/>
            </p:cNvSpPr>
            <p:nvPr/>
          </p:nvSpPr>
          <p:spPr bwMode="auto">
            <a:xfrm>
              <a:off x="1240" y="2808"/>
              <a:ext cx="1" cy="237"/>
            </a:xfrm>
            <a:prstGeom prst="line">
              <a:avLst/>
            </a:prstGeom>
            <a:noFill/>
            <a:ln w="39688">
              <a:solidFill>
                <a:srgbClr val="000000"/>
              </a:solidFill>
              <a:round/>
              <a:headEnd/>
              <a:tailEnd/>
            </a:ln>
          </p:spPr>
          <p:txBody>
            <a:bodyPr/>
            <a:lstStyle/>
            <a:p>
              <a:endParaRPr lang="en-US"/>
            </a:p>
          </p:txBody>
        </p:sp>
        <p:sp>
          <p:nvSpPr>
            <p:cNvPr id="256" name="Freeform 254"/>
            <p:cNvSpPr>
              <a:spLocks/>
            </p:cNvSpPr>
            <p:nvPr/>
          </p:nvSpPr>
          <p:spPr bwMode="auto">
            <a:xfrm>
              <a:off x="1872" y="3213"/>
              <a:ext cx="96" cy="81"/>
            </a:xfrm>
            <a:custGeom>
              <a:avLst/>
              <a:gdLst>
                <a:gd name="T0" fmla="*/ 96 w 96"/>
                <a:gd name="T1" fmla="*/ 0 h 81"/>
                <a:gd name="T2" fmla="*/ 48 w 96"/>
                <a:gd name="T3" fmla="*/ 81 h 81"/>
                <a:gd name="T4" fmla="*/ 0 w 96"/>
                <a:gd name="T5" fmla="*/ 0 h 81"/>
                <a:gd name="T6" fmla="*/ 96 w 96"/>
                <a:gd name="T7" fmla="*/ 0 h 81"/>
                <a:gd name="T8" fmla="*/ 0 60000 65536"/>
                <a:gd name="T9" fmla="*/ 0 60000 65536"/>
                <a:gd name="T10" fmla="*/ 0 60000 65536"/>
                <a:gd name="T11" fmla="*/ 0 60000 65536"/>
                <a:gd name="T12" fmla="*/ 0 w 96"/>
                <a:gd name="T13" fmla="*/ 0 h 81"/>
                <a:gd name="T14" fmla="*/ 96 w 96"/>
                <a:gd name="T15" fmla="*/ 81 h 81"/>
              </a:gdLst>
              <a:ahLst/>
              <a:cxnLst>
                <a:cxn ang="T8">
                  <a:pos x="T0" y="T1"/>
                </a:cxn>
                <a:cxn ang="T9">
                  <a:pos x="T2" y="T3"/>
                </a:cxn>
                <a:cxn ang="T10">
                  <a:pos x="T4" y="T5"/>
                </a:cxn>
                <a:cxn ang="T11">
                  <a:pos x="T6" y="T7"/>
                </a:cxn>
              </a:cxnLst>
              <a:rect l="T12" t="T13" r="T14" b="T15"/>
              <a:pathLst>
                <a:path w="96" h="81">
                  <a:moveTo>
                    <a:pt x="96" y="0"/>
                  </a:moveTo>
                  <a:lnTo>
                    <a:pt x="48" y="81"/>
                  </a:lnTo>
                  <a:lnTo>
                    <a:pt x="0" y="0"/>
                  </a:lnTo>
                  <a:lnTo>
                    <a:pt x="96" y="0"/>
                  </a:lnTo>
                  <a:close/>
                </a:path>
              </a:pathLst>
            </a:custGeom>
            <a:solidFill>
              <a:srgbClr val="000000"/>
            </a:solidFill>
            <a:ln w="0">
              <a:solidFill>
                <a:schemeClr val="accent2"/>
              </a:solidFill>
              <a:round/>
              <a:headEnd/>
              <a:tailEnd/>
            </a:ln>
          </p:spPr>
          <p:txBody>
            <a:bodyPr/>
            <a:lstStyle/>
            <a:p>
              <a:endParaRPr lang="en-US"/>
            </a:p>
          </p:txBody>
        </p:sp>
        <p:sp>
          <p:nvSpPr>
            <p:cNvPr id="257" name="Freeform 255"/>
            <p:cNvSpPr>
              <a:spLocks/>
            </p:cNvSpPr>
            <p:nvPr/>
          </p:nvSpPr>
          <p:spPr bwMode="auto">
            <a:xfrm>
              <a:off x="1872" y="2176"/>
              <a:ext cx="2692" cy="822"/>
            </a:xfrm>
            <a:custGeom>
              <a:avLst/>
              <a:gdLst>
                <a:gd name="T0" fmla="*/ 1645 w 3444"/>
                <a:gd name="T1" fmla="*/ 0 h 702"/>
                <a:gd name="T2" fmla="*/ 1627 w 3444"/>
                <a:gd name="T3" fmla="*/ 198 h 702"/>
                <a:gd name="T4" fmla="*/ 1627 w 3444"/>
                <a:gd name="T5" fmla="*/ 546 h 702"/>
                <a:gd name="T6" fmla="*/ 1574 w 3444"/>
                <a:gd name="T7" fmla="*/ 945 h 702"/>
                <a:gd name="T8" fmla="*/ 1362 w 3444"/>
                <a:gd name="T9" fmla="*/ 945 h 702"/>
                <a:gd name="T10" fmla="*/ 1238 w 3444"/>
                <a:gd name="T11" fmla="*/ 994 h 702"/>
                <a:gd name="T12" fmla="*/ 619 w 3444"/>
                <a:gd name="T13" fmla="*/ 994 h 702"/>
                <a:gd name="T14" fmla="*/ 424 w 3444"/>
                <a:gd name="T15" fmla="*/ 945 h 702"/>
                <a:gd name="T16" fmla="*/ 177 w 3444"/>
                <a:gd name="T17" fmla="*/ 945 h 702"/>
                <a:gd name="T18" fmla="*/ 53 w 3444"/>
                <a:gd name="T19" fmla="*/ 844 h 702"/>
                <a:gd name="T20" fmla="*/ 0 w 3444"/>
                <a:gd name="T21" fmla="*/ 893 h 702"/>
                <a:gd name="T22" fmla="*/ 0 w 3444"/>
                <a:gd name="T23" fmla="*/ 1128 h 7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44"/>
                <a:gd name="T37" fmla="*/ 0 h 702"/>
                <a:gd name="T38" fmla="*/ 3444 w 3444"/>
                <a:gd name="T39" fmla="*/ 702 h 70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44" h="702">
                  <a:moveTo>
                    <a:pt x="3444" y="0"/>
                  </a:moveTo>
                  <a:lnTo>
                    <a:pt x="3407" y="123"/>
                  </a:lnTo>
                  <a:lnTo>
                    <a:pt x="3407" y="340"/>
                  </a:lnTo>
                  <a:lnTo>
                    <a:pt x="3296" y="588"/>
                  </a:lnTo>
                  <a:lnTo>
                    <a:pt x="2852" y="588"/>
                  </a:lnTo>
                  <a:lnTo>
                    <a:pt x="2593" y="619"/>
                  </a:lnTo>
                  <a:lnTo>
                    <a:pt x="1296" y="619"/>
                  </a:lnTo>
                  <a:lnTo>
                    <a:pt x="889" y="588"/>
                  </a:lnTo>
                  <a:lnTo>
                    <a:pt x="370" y="588"/>
                  </a:lnTo>
                  <a:lnTo>
                    <a:pt x="111" y="526"/>
                  </a:lnTo>
                  <a:lnTo>
                    <a:pt x="0" y="557"/>
                  </a:lnTo>
                  <a:lnTo>
                    <a:pt x="0" y="702"/>
                  </a:lnTo>
                </a:path>
              </a:pathLst>
            </a:custGeom>
            <a:noFill/>
            <a:ln w="77788">
              <a:solidFill>
                <a:schemeClr val="accent2"/>
              </a:solidFill>
              <a:prstDash val="sysDot"/>
              <a:round/>
              <a:headEnd/>
              <a:tailEnd/>
            </a:ln>
          </p:spPr>
          <p:txBody>
            <a:bodyPr/>
            <a:lstStyle/>
            <a:p>
              <a:endParaRPr lang="en-US"/>
            </a:p>
          </p:txBody>
        </p:sp>
        <p:sp>
          <p:nvSpPr>
            <p:cNvPr id="258" name="Line 256"/>
            <p:cNvSpPr>
              <a:spLocks noChangeShapeType="1"/>
            </p:cNvSpPr>
            <p:nvPr/>
          </p:nvSpPr>
          <p:spPr bwMode="auto">
            <a:xfrm>
              <a:off x="1896" y="2992"/>
              <a:ext cx="32" cy="240"/>
            </a:xfrm>
            <a:prstGeom prst="line">
              <a:avLst/>
            </a:prstGeom>
            <a:noFill/>
            <a:ln w="76200">
              <a:solidFill>
                <a:schemeClr val="accent2"/>
              </a:solidFill>
              <a:prstDash val="sysDot"/>
              <a:round/>
              <a:headEnd/>
              <a:tailEnd/>
            </a:ln>
          </p:spPr>
          <p:txBody>
            <a:bodyPr/>
            <a:lstStyle/>
            <a:p>
              <a:endParaRPr lang="en-US"/>
            </a:p>
          </p:txBody>
        </p:sp>
      </p:grpSp>
      <p:sp>
        <p:nvSpPr>
          <p:cNvPr id="260" name="Text Box 263"/>
          <p:cNvSpPr txBox="1">
            <a:spLocks noChangeArrowheads="1"/>
          </p:cNvSpPr>
          <p:nvPr/>
        </p:nvSpPr>
        <p:spPr bwMode="auto">
          <a:xfrm>
            <a:off x="6012175" y="2680109"/>
            <a:ext cx="2952750" cy="641350"/>
          </a:xfrm>
          <a:prstGeom prst="rect">
            <a:avLst/>
          </a:prstGeom>
          <a:noFill/>
          <a:ln w="9525">
            <a:noFill/>
            <a:miter lim="800000"/>
            <a:headEnd/>
            <a:tailEnd/>
          </a:ln>
        </p:spPr>
        <p:txBody>
          <a:bodyPr wrap="none">
            <a:spAutoFit/>
          </a:bodyPr>
          <a:lstStyle/>
          <a:p>
            <a:r>
              <a:rPr lang="en-US" dirty="0">
                <a:solidFill>
                  <a:srgbClr val="CC0000"/>
                </a:solidFill>
                <a:latin typeface="Arial" pitchFamily="34" charset="0"/>
              </a:rPr>
              <a:t>Critical (longest) delay path</a:t>
            </a:r>
          </a:p>
          <a:p>
            <a:r>
              <a:rPr lang="en-US" dirty="0">
                <a:solidFill>
                  <a:srgbClr val="CC0000"/>
                </a:solidFill>
                <a:latin typeface="Arial" pitchFamily="34" charset="0"/>
              </a:rPr>
              <a:t>(Worst case scenario)</a:t>
            </a:r>
          </a:p>
        </p:txBody>
      </p:sp>
      <p:sp>
        <p:nvSpPr>
          <p:cNvPr id="261" name="Text Box 265"/>
          <p:cNvSpPr txBox="1">
            <a:spLocks noChangeArrowheads="1"/>
          </p:cNvSpPr>
          <p:nvPr/>
        </p:nvSpPr>
        <p:spPr bwMode="auto">
          <a:xfrm>
            <a:off x="193868" y="4523533"/>
            <a:ext cx="1035050" cy="641350"/>
          </a:xfrm>
          <a:prstGeom prst="rect">
            <a:avLst/>
          </a:prstGeom>
          <a:noFill/>
          <a:ln w="9525">
            <a:noFill/>
            <a:miter lim="800000"/>
            <a:headEnd/>
            <a:tailEnd/>
          </a:ln>
        </p:spPr>
        <p:txBody>
          <a:bodyPr wrap="none">
            <a:spAutoFit/>
          </a:bodyPr>
          <a:lstStyle/>
          <a:p>
            <a:r>
              <a:rPr lang="en-US" dirty="0">
                <a:solidFill>
                  <a:srgbClr val="6600CC"/>
                </a:solidFill>
              </a:rPr>
              <a:t>Why not </a:t>
            </a:r>
          </a:p>
          <a:p>
            <a:r>
              <a:rPr lang="en-US" dirty="0">
                <a:solidFill>
                  <a:srgbClr val="6600CC"/>
                </a:solidFill>
              </a:rPr>
              <a:t>to C4?</a:t>
            </a:r>
          </a:p>
        </p:txBody>
      </p:sp>
      <p:sp>
        <p:nvSpPr>
          <p:cNvPr id="262" name="Text Box 264"/>
          <p:cNvSpPr txBox="1">
            <a:spLocks noChangeArrowheads="1"/>
          </p:cNvSpPr>
          <p:nvPr/>
        </p:nvSpPr>
        <p:spPr bwMode="auto">
          <a:xfrm>
            <a:off x="7478713" y="4005070"/>
            <a:ext cx="1054100" cy="641350"/>
          </a:xfrm>
          <a:prstGeom prst="rect">
            <a:avLst/>
          </a:prstGeom>
          <a:noFill/>
          <a:ln w="9525">
            <a:noFill/>
            <a:miter lim="800000"/>
            <a:headEnd/>
            <a:tailEnd/>
          </a:ln>
        </p:spPr>
        <p:txBody>
          <a:bodyPr wrap="none">
            <a:spAutoFit/>
          </a:bodyPr>
          <a:lstStyle/>
          <a:p>
            <a:r>
              <a:rPr lang="en-US" dirty="0">
                <a:solidFill>
                  <a:srgbClr val="6600CC"/>
                </a:solidFill>
              </a:rPr>
              <a:t>Why not </a:t>
            </a:r>
          </a:p>
          <a:p>
            <a:r>
              <a:rPr lang="en-US" dirty="0">
                <a:solidFill>
                  <a:srgbClr val="6600CC"/>
                </a:solidFill>
              </a:rPr>
              <a:t>from C0?</a:t>
            </a:r>
          </a:p>
        </p:txBody>
      </p:sp>
      <p:sp>
        <p:nvSpPr>
          <p:cNvPr id="263" name="TextBox 262"/>
          <p:cNvSpPr txBox="1"/>
          <p:nvPr/>
        </p:nvSpPr>
        <p:spPr>
          <a:xfrm>
            <a:off x="21047" y="5560459"/>
            <a:ext cx="9155712" cy="646331"/>
          </a:xfrm>
          <a:prstGeom prst="rect">
            <a:avLst/>
          </a:prstGeom>
          <a:noFill/>
        </p:spPr>
        <p:txBody>
          <a:bodyPr wrap="none" rtlCol="0">
            <a:spAutoFit/>
          </a:bodyPr>
          <a:lstStyle/>
          <a:p>
            <a:pPr>
              <a:lnSpc>
                <a:spcPct val="90000"/>
              </a:lnSpc>
            </a:pPr>
            <a:r>
              <a:rPr lang="en-US" sz="2000" dirty="0" smtClean="0">
                <a:solidFill>
                  <a:srgbClr val="FF0000"/>
                </a:solidFill>
                <a:latin typeface="Arial" pitchFamily="34" charset="0"/>
                <a:cs typeface="Arial" pitchFamily="34" charset="0"/>
              </a:rPr>
              <a:t>Longest Total</a:t>
            </a:r>
            <a:r>
              <a:rPr lang="en-US" sz="2000" dirty="0" smtClean="0">
                <a:latin typeface="Arial" pitchFamily="34" charset="0"/>
                <a:cs typeface="Arial" pitchFamily="34" charset="0"/>
              </a:rPr>
              <a:t> </a:t>
            </a:r>
            <a:r>
              <a:rPr lang="en-US" sz="2000" dirty="0" smtClean="0">
                <a:solidFill>
                  <a:srgbClr val="FF0000"/>
                </a:solidFill>
                <a:latin typeface="Arial" pitchFamily="34" charset="0"/>
                <a:cs typeface="Arial" pitchFamily="34" charset="0"/>
              </a:rPr>
              <a:t>Carry Ripple Delay from inputs to S3 = </a:t>
            </a:r>
            <a:r>
              <a:rPr lang="en-US" sz="2000" dirty="0" smtClean="0">
                <a:solidFill>
                  <a:srgbClr val="008000"/>
                </a:solidFill>
                <a:latin typeface="Arial" pitchFamily="34" charset="0"/>
                <a:cs typeface="Arial" pitchFamily="34" charset="0"/>
              </a:rPr>
              <a:t>3</a:t>
            </a:r>
            <a:r>
              <a:rPr lang="en-US" sz="2000" dirty="0" smtClean="0">
                <a:solidFill>
                  <a:srgbClr val="FF0000"/>
                </a:solidFill>
                <a:latin typeface="Arial" pitchFamily="34" charset="0"/>
                <a:cs typeface="Arial" pitchFamily="34" charset="0"/>
              </a:rPr>
              <a:t> + </a:t>
            </a:r>
            <a:r>
              <a:rPr lang="en-US" sz="2000" dirty="0" smtClean="0">
                <a:solidFill>
                  <a:srgbClr val="6600CC"/>
                </a:solidFill>
                <a:latin typeface="Arial" pitchFamily="34" charset="0"/>
                <a:cs typeface="Arial" pitchFamily="34" charset="0"/>
              </a:rPr>
              <a:t>3</a:t>
            </a:r>
            <a:r>
              <a:rPr lang="en-US" sz="2000" dirty="0" smtClean="0">
                <a:solidFill>
                  <a:srgbClr val="FF0000"/>
                </a:solidFill>
                <a:latin typeface="Arial" pitchFamily="34" charset="0"/>
                <a:cs typeface="Arial" pitchFamily="34" charset="0"/>
              </a:rPr>
              <a:t> + 2(n-1)</a:t>
            </a:r>
            <a:r>
              <a:rPr lang="en-US" sz="2000" dirty="0" smtClean="0">
                <a:latin typeface="Arial" pitchFamily="34" charset="0"/>
                <a:cs typeface="Arial" pitchFamily="34" charset="0"/>
              </a:rPr>
              <a:t> gate delays</a:t>
            </a:r>
          </a:p>
          <a:p>
            <a:pPr>
              <a:lnSpc>
                <a:spcPct val="90000"/>
              </a:lnSpc>
              <a:buFont typeface="Wingdings" pitchFamily="2" charset="2"/>
              <a:buNone/>
            </a:pPr>
            <a:r>
              <a:rPr lang="en-US" sz="2000" dirty="0" smtClean="0">
                <a:cs typeface="Times New Roman" pitchFamily="18" charset="0"/>
              </a:rPr>
              <a:t>where n is the number of stages (= 4 here) </a:t>
            </a:r>
            <a:r>
              <a:rPr lang="en-US" sz="2000" dirty="0" smtClean="0">
                <a:cs typeface="Times New Roman" pitchFamily="18" charset="0"/>
                <a:sym typeface="Wingdings" pitchFamily="2" charset="2"/>
              </a:rPr>
              <a:t> 12 gate delays</a:t>
            </a:r>
            <a:endParaRPr lang="en-US"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a:t>
            </a:r>
            <a:r>
              <a:rPr lang="en-US" dirty="0" err="1" smtClean="0"/>
              <a:t>Lookahead</a:t>
            </a:r>
            <a:r>
              <a:rPr lang="en-US" dirty="0" smtClean="0"/>
              <a:t> Adder (CLA)</a:t>
            </a:r>
            <a:endParaRPr lang="en-US" dirty="0"/>
          </a:p>
        </p:txBody>
      </p:sp>
      <p:sp>
        <p:nvSpPr>
          <p:cNvPr id="5" name="Content Placeholder 4"/>
          <p:cNvSpPr>
            <a:spLocks noGrp="1"/>
          </p:cNvSpPr>
          <p:nvPr>
            <p:ph idx="1"/>
          </p:nvPr>
        </p:nvSpPr>
        <p:spPr/>
        <p:txBody>
          <a:bodyPr/>
          <a:lstStyle/>
          <a:p>
            <a:r>
              <a:rPr lang="en-US" dirty="0" smtClean="0">
                <a:latin typeface="Arial" pitchFamily="34" charset="0"/>
                <a:cs typeface="Arial" pitchFamily="34" charset="0"/>
              </a:rPr>
              <a:t>Defining the equations for the Full Adder in terms of the P</a:t>
            </a:r>
            <a:r>
              <a:rPr lang="en-US" baseline="-25000" dirty="0" smtClean="0">
                <a:latin typeface="Arial" pitchFamily="34" charset="0"/>
                <a:cs typeface="Arial" pitchFamily="34" charset="0"/>
              </a:rPr>
              <a:t>i</a:t>
            </a:r>
            <a:r>
              <a:rPr lang="en-US" dirty="0" smtClean="0">
                <a:latin typeface="Arial" pitchFamily="34" charset="0"/>
                <a:cs typeface="Arial" pitchFamily="34" charset="0"/>
              </a:rPr>
              <a:t> and </a:t>
            </a:r>
            <a:r>
              <a:rPr lang="en-US" dirty="0" err="1" smtClean="0">
                <a:latin typeface="Arial" pitchFamily="34" charset="0"/>
                <a:cs typeface="Arial" pitchFamily="34" charset="0"/>
              </a:rPr>
              <a:t>G</a:t>
            </a:r>
            <a:r>
              <a:rPr lang="en-US" baseline="-25000" dirty="0" err="1" smtClean="0">
                <a:latin typeface="Arial" pitchFamily="34" charset="0"/>
                <a:cs typeface="Arial" pitchFamily="34" charset="0"/>
              </a:rPr>
              <a:t>i</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the </a:t>
            </a:r>
            <a:r>
              <a:rPr lang="en-US" dirty="0" smtClean="0">
                <a:solidFill>
                  <a:srgbClr val="CC0000"/>
                </a:solidFill>
                <a:latin typeface="Arial" pitchFamily="34" charset="0"/>
                <a:cs typeface="Arial" pitchFamily="34" charset="0"/>
              </a:rPr>
              <a:t>ripple carry</a:t>
            </a:r>
            <a:r>
              <a:rPr lang="en-US" dirty="0" smtClean="0">
                <a:latin typeface="Arial" pitchFamily="34" charset="0"/>
                <a:cs typeface="Arial" pitchFamily="34" charset="0"/>
              </a:rPr>
              <a:t> adder:</a:t>
            </a:r>
          </a:p>
          <a:p>
            <a:pPr lvl="1"/>
            <a:r>
              <a:rPr lang="en-US" dirty="0" err="1" smtClean="0">
                <a:latin typeface="Arial" pitchFamily="34" charset="0"/>
                <a:cs typeface="Arial" pitchFamily="34" charset="0"/>
              </a:rPr>
              <a:t>G</a:t>
            </a:r>
            <a:r>
              <a:rPr lang="en-US" baseline="-25000" dirty="0" err="1" smtClean="0">
                <a:latin typeface="Arial" pitchFamily="34" charset="0"/>
                <a:cs typeface="Arial" pitchFamily="34" charset="0"/>
              </a:rPr>
              <a:t>i</a:t>
            </a:r>
            <a:r>
              <a:rPr lang="en-US" dirty="0" smtClean="0">
                <a:latin typeface="Arial" pitchFamily="34" charset="0"/>
                <a:cs typeface="Arial" pitchFamily="34" charset="0"/>
              </a:rPr>
              <a:t>, P</a:t>
            </a:r>
            <a:r>
              <a:rPr lang="en-US" baseline="-25000" dirty="0" smtClean="0">
                <a:latin typeface="Arial" pitchFamily="34" charset="0"/>
                <a:cs typeface="Arial" pitchFamily="34" charset="0"/>
              </a:rPr>
              <a:t>i</a:t>
            </a:r>
            <a:r>
              <a:rPr lang="en-US" dirty="0" smtClean="0">
                <a:latin typeface="Arial" pitchFamily="34" charset="0"/>
                <a:cs typeface="Arial" pitchFamily="34" charset="0"/>
              </a:rPr>
              <a:t>, </a:t>
            </a:r>
            <a:r>
              <a:rPr lang="en-US" dirty="0" err="1" smtClean="0">
                <a:latin typeface="Arial" pitchFamily="34" charset="0"/>
                <a:cs typeface="Arial" pitchFamily="34" charset="0"/>
              </a:rPr>
              <a:t>C</a:t>
            </a:r>
            <a:r>
              <a:rPr lang="en-US" baseline="-25000" dirty="0" err="1" smtClean="0">
                <a:latin typeface="Arial" pitchFamily="34" charset="0"/>
                <a:cs typeface="Arial" pitchFamily="34" charset="0"/>
              </a:rPr>
              <a:t>i</a:t>
            </a:r>
            <a:r>
              <a:rPr lang="en-US" dirty="0" smtClean="0">
                <a:latin typeface="Arial" pitchFamily="34" charset="0"/>
                <a:cs typeface="Arial" pitchFamily="34" charset="0"/>
              </a:rPr>
              <a:t> and S</a:t>
            </a:r>
            <a:r>
              <a:rPr lang="en-US" baseline="-25000" dirty="0" smtClean="0">
                <a:latin typeface="Arial" pitchFamily="34" charset="0"/>
                <a:cs typeface="Arial" pitchFamily="34" charset="0"/>
              </a:rPr>
              <a:t>i</a:t>
            </a:r>
            <a:r>
              <a:rPr lang="en-US" dirty="0" smtClean="0">
                <a:latin typeface="Arial" pitchFamily="34" charset="0"/>
                <a:cs typeface="Arial" pitchFamily="34" charset="0"/>
              </a:rPr>
              <a:t> are obtained </a:t>
            </a:r>
            <a:r>
              <a:rPr lang="en-US" u="sng" dirty="0" smtClean="0">
                <a:latin typeface="Arial" pitchFamily="34" charset="0"/>
                <a:cs typeface="Arial" pitchFamily="34" charset="0"/>
              </a:rPr>
              <a:t>locally</a:t>
            </a:r>
            <a:r>
              <a:rPr lang="en-US" dirty="0" smtClean="0">
                <a:latin typeface="Arial" pitchFamily="34" charset="0"/>
                <a:cs typeface="Arial" pitchFamily="34" charset="0"/>
              </a:rPr>
              <a:t>                                               at each bit cell of the adder (i.e. limited to that bit)</a:t>
            </a:r>
          </a:p>
          <a:p>
            <a:r>
              <a:rPr lang="en-US" dirty="0" smtClean="0">
                <a:latin typeface="Arial" pitchFamily="34" charset="0"/>
                <a:cs typeface="Arial" pitchFamily="34" charset="0"/>
              </a:rPr>
              <a:t>In the </a:t>
            </a:r>
            <a:r>
              <a:rPr lang="en-US" dirty="0" smtClean="0">
                <a:solidFill>
                  <a:srgbClr val="008000"/>
                </a:solidFill>
                <a:latin typeface="Arial" pitchFamily="34" charset="0"/>
                <a:cs typeface="Arial" pitchFamily="34" charset="0"/>
              </a:rPr>
              <a:t>carry </a:t>
            </a:r>
            <a:r>
              <a:rPr lang="en-US" dirty="0" err="1" smtClean="0">
                <a:solidFill>
                  <a:srgbClr val="008000"/>
                </a:solidFill>
                <a:latin typeface="Arial" pitchFamily="34" charset="0"/>
                <a:cs typeface="Arial" pitchFamily="34" charset="0"/>
              </a:rPr>
              <a:t>lookahead</a:t>
            </a:r>
            <a:r>
              <a:rPr lang="en-US" dirty="0" smtClean="0">
                <a:latin typeface="Arial" pitchFamily="34" charset="0"/>
                <a:cs typeface="Arial" pitchFamily="34" charset="0"/>
              </a:rPr>
              <a:t> adder, in order to reduce the length of the ripple carry chain, </a:t>
            </a:r>
            <a:r>
              <a:rPr lang="en-US" dirty="0" err="1" smtClean="0">
                <a:solidFill>
                  <a:srgbClr val="6600CC"/>
                </a:solidFill>
                <a:latin typeface="Arial" pitchFamily="34" charset="0"/>
                <a:cs typeface="Arial" pitchFamily="34" charset="0"/>
              </a:rPr>
              <a:t>C</a:t>
            </a:r>
            <a:r>
              <a:rPr lang="en-US" baseline="-25000" dirty="0" err="1" smtClean="0">
                <a:solidFill>
                  <a:srgbClr val="6600CC"/>
                </a:solidFill>
                <a:latin typeface="Arial" pitchFamily="34" charset="0"/>
                <a:cs typeface="Arial" pitchFamily="34" charset="0"/>
              </a:rPr>
              <a:t>i</a:t>
            </a:r>
            <a:r>
              <a:rPr lang="en-US" dirty="0" smtClean="0">
                <a:solidFill>
                  <a:srgbClr val="6600CC"/>
                </a:solidFill>
                <a:latin typeface="Arial" pitchFamily="34" charset="0"/>
                <a:cs typeface="Arial" pitchFamily="34" charset="0"/>
              </a:rPr>
              <a:t> is changed to a </a:t>
            </a:r>
            <a:r>
              <a:rPr lang="en-US" dirty="0" smtClean="0">
                <a:solidFill>
                  <a:srgbClr val="FF0000"/>
                </a:solidFill>
                <a:latin typeface="Arial" pitchFamily="34" charset="0"/>
                <a:cs typeface="Arial" pitchFamily="34" charset="0"/>
              </a:rPr>
              <a:t>more global function</a:t>
            </a:r>
            <a:r>
              <a:rPr lang="en-US" dirty="0" smtClean="0">
                <a:solidFill>
                  <a:srgbClr val="6600CC"/>
                </a:solidFill>
                <a:latin typeface="Arial" pitchFamily="34" charset="0"/>
                <a:cs typeface="Arial" pitchFamily="34" charset="0"/>
              </a:rPr>
              <a:t> spanning multiple cells</a:t>
            </a:r>
          </a:p>
        </p:txBody>
      </p:sp>
      <p:grpSp>
        <p:nvGrpSpPr>
          <p:cNvPr id="6" name="Group 4"/>
          <p:cNvGrpSpPr>
            <a:grpSpLocks/>
          </p:cNvGrpSpPr>
          <p:nvPr/>
        </p:nvGrpSpPr>
        <p:grpSpPr bwMode="auto">
          <a:xfrm>
            <a:off x="969963" y="2198688"/>
            <a:ext cx="4918075" cy="531812"/>
            <a:chOff x="1123" y="1374"/>
            <a:chExt cx="3098" cy="335"/>
          </a:xfrm>
        </p:grpSpPr>
        <p:sp>
          <p:nvSpPr>
            <p:cNvPr id="7" name="Rectangle 5"/>
            <p:cNvSpPr>
              <a:spLocks noChangeArrowheads="1"/>
            </p:cNvSpPr>
            <p:nvPr/>
          </p:nvSpPr>
          <p:spPr bwMode="auto">
            <a:xfrm>
              <a:off x="4172"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8" name="Rectangle 6"/>
            <p:cNvSpPr>
              <a:spLocks noChangeArrowheads="1"/>
            </p:cNvSpPr>
            <p:nvPr/>
          </p:nvSpPr>
          <p:spPr bwMode="auto">
            <a:xfrm>
              <a:off x="3922"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9" name="Rectangle 7"/>
            <p:cNvSpPr>
              <a:spLocks noChangeArrowheads="1"/>
            </p:cNvSpPr>
            <p:nvPr/>
          </p:nvSpPr>
          <p:spPr bwMode="auto">
            <a:xfrm>
              <a:off x="3436"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10" name="Rectangle 8"/>
            <p:cNvSpPr>
              <a:spLocks noChangeArrowheads="1"/>
            </p:cNvSpPr>
            <p:nvPr/>
          </p:nvSpPr>
          <p:spPr bwMode="auto">
            <a:xfrm>
              <a:off x="2204"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11" name="Rectangle 9"/>
            <p:cNvSpPr>
              <a:spLocks noChangeArrowheads="1"/>
            </p:cNvSpPr>
            <p:nvPr/>
          </p:nvSpPr>
          <p:spPr bwMode="auto">
            <a:xfrm>
              <a:off x="1725"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12" name="Rectangle 10"/>
            <p:cNvSpPr>
              <a:spLocks noChangeArrowheads="1"/>
            </p:cNvSpPr>
            <p:nvPr/>
          </p:nvSpPr>
          <p:spPr bwMode="auto">
            <a:xfrm>
              <a:off x="1239"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13" name="Rectangle 11"/>
            <p:cNvSpPr>
              <a:spLocks noChangeArrowheads="1"/>
            </p:cNvSpPr>
            <p:nvPr/>
          </p:nvSpPr>
          <p:spPr bwMode="auto">
            <a:xfrm>
              <a:off x="4013" y="1399"/>
              <a:ext cx="149" cy="269"/>
            </a:xfrm>
            <a:prstGeom prst="rect">
              <a:avLst/>
            </a:prstGeom>
            <a:noFill/>
            <a:ln w="9525">
              <a:noFill/>
              <a:miter lim="800000"/>
              <a:headEnd/>
              <a:tailEnd/>
            </a:ln>
          </p:spPr>
          <p:txBody>
            <a:bodyPr wrap="none" lIns="0" tIns="0" rIns="0" bIns="0">
              <a:spAutoFit/>
            </a:bodyPr>
            <a:lstStyle/>
            <a:p>
              <a:r>
                <a:rPr lang="en-US" sz="2800" b="1">
                  <a:solidFill>
                    <a:srgbClr val="000000"/>
                  </a:solidFill>
                </a:rPr>
                <a:t>B</a:t>
              </a:r>
              <a:endParaRPr lang="en-US" sz="2400"/>
            </a:p>
          </p:txBody>
        </p:sp>
        <p:sp>
          <p:nvSpPr>
            <p:cNvPr id="14" name="Rectangle 12"/>
            <p:cNvSpPr>
              <a:spLocks noChangeArrowheads="1"/>
            </p:cNvSpPr>
            <p:nvPr/>
          </p:nvSpPr>
          <p:spPr bwMode="auto">
            <a:xfrm>
              <a:off x="3747" y="139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A</a:t>
              </a:r>
              <a:endParaRPr lang="en-US" sz="2400"/>
            </a:p>
          </p:txBody>
        </p:sp>
        <p:sp>
          <p:nvSpPr>
            <p:cNvPr id="15" name="Rectangle 13"/>
            <p:cNvSpPr>
              <a:spLocks noChangeArrowheads="1"/>
            </p:cNvSpPr>
            <p:nvPr/>
          </p:nvSpPr>
          <p:spPr bwMode="auto">
            <a:xfrm>
              <a:off x="3252" y="1399"/>
              <a:ext cx="174" cy="269"/>
            </a:xfrm>
            <a:prstGeom prst="rect">
              <a:avLst/>
            </a:prstGeom>
            <a:noFill/>
            <a:ln w="9525">
              <a:noFill/>
              <a:miter lim="800000"/>
              <a:headEnd/>
              <a:tailEnd/>
            </a:ln>
          </p:spPr>
          <p:txBody>
            <a:bodyPr wrap="none" lIns="0" tIns="0" rIns="0" bIns="0">
              <a:spAutoFit/>
            </a:bodyPr>
            <a:lstStyle/>
            <a:p>
              <a:r>
                <a:rPr lang="en-US" sz="2800" b="1">
                  <a:solidFill>
                    <a:srgbClr val="000000"/>
                  </a:solidFill>
                </a:rPr>
                <a:t>G</a:t>
              </a:r>
              <a:endParaRPr lang="en-US" sz="2400"/>
            </a:p>
          </p:txBody>
        </p:sp>
        <p:sp>
          <p:nvSpPr>
            <p:cNvPr id="16" name="Rectangle 14"/>
            <p:cNvSpPr>
              <a:spLocks noChangeArrowheads="1"/>
            </p:cNvSpPr>
            <p:nvPr/>
          </p:nvSpPr>
          <p:spPr bwMode="auto">
            <a:xfrm>
              <a:off x="2046" y="1399"/>
              <a:ext cx="149" cy="269"/>
            </a:xfrm>
            <a:prstGeom prst="rect">
              <a:avLst/>
            </a:prstGeom>
            <a:noFill/>
            <a:ln w="9525">
              <a:noFill/>
              <a:miter lim="800000"/>
              <a:headEnd/>
              <a:tailEnd/>
            </a:ln>
          </p:spPr>
          <p:txBody>
            <a:bodyPr wrap="none" lIns="0" tIns="0" rIns="0" bIns="0">
              <a:spAutoFit/>
            </a:bodyPr>
            <a:lstStyle/>
            <a:p>
              <a:r>
                <a:rPr lang="en-US" sz="2800" b="1">
                  <a:solidFill>
                    <a:srgbClr val="000000"/>
                  </a:solidFill>
                </a:rPr>
                <a:t>B</a:t>
              </a:r>
              <a:endParaRPr lang="en-US" sz="2400"/>
            </a:p>
          </p:txBody>
        </p:sp>
        <p:sp>
          <p:nvSpPr>
            <p:cNvPr id="17" name="Rectangle 15"/>
            <p:cNvSpPr>
              <a:spLocks noChangeArrowheads="1"/>
            </p:cNvSpPr>
            <p:nvPr/>
          </p:nvSpPr>
          <p:spPr bwMode="auto">
            <a:xfrm>
              <a:off x="1550" y="139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A</a:t>
              </a:r>
              <a:endParaRPr lang="en-US" sz="2400"/>
            </a:p>
          </p:txBody>
        </p:sp>
        <p:sp>
          <p:nvSpPr>
            <p:cNvPr id="18" name="Rectangle 16"/>
            <p:cNvSpPr>
              <a:spLocks noChangeArrowheads="1"/>
            </p:cNvSpPr>
            <p:nvPr/>
          </p:nvSpPr>
          <p:spPr bwMode="auto">
            <a:xfrm>
              <a:off x="1123" y="1399"/>
              <a:ext cx="137"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P</a:t>
              </a:r>
              <a:endParaRPr lang="en-US" sz="2400" dirty="0"/>
            </a:p>
          </p:txBody>
        </p:sp>
        <p:sp>
          <p:nvSpPr>
            <p:cNvPr id="19" name="Rectangle 17"/>
            <p:cNvSpPr>
              <a:spLocks noChangeArrowheads="1"/>
            </p:cNvSpPr>
            <p:nvPr/>
          </p:nvSpPr>
          <p:spPr bwMode="auto">
            <a:xfrm>
              <a:off x="3565" y="1374"/>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20" name="Rectangle 18"/>
            <p:cNvSpPr>
              <a:spLocks noChangeArrowheads="1"/>
            </p:cNvSpPr>
            <p:nvPr/>
          </p:nvSpPr>
          <p:spPr bwMode="auto">
            <a:xfrm>
              <a:off x="1833" y="1374"/>
              <a:ext cx="172"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Å</a:t>
              </a:r>
              <a:endParaRPr lang="en-US" sz="2400"/>
            </a:p>
          </p:txBody>
        </p:sp>
        <p:sp>
          <p:nvSpPr>
            <p:cNvPr id="21" name="Rectangle 19"/>
            <p:cNvSpPr>
              <a:spLocks noChangeArrowheads="1"/>
            </p:cNvSpPr>
            <p:nvPr/>
          </p:nvSpPr>
          <p:spPr bwMode="auto">
            <a:xfrm>
              <a:off x="1368" y="1374"/>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grpSp>
      <p:sp>
        <p:nvSpPr>
          <p:cNvPr id="22" name="Rectangle 41"/>
          <p:cNvSpPr>
            <a:spLocks noChangeArrowheads="1"/>
          </p:cNvSpPr>
          <p:nvPr/>
        </p:nvSpPr>
        <p:spPr bwMode="auto">
          <a:xfrm>
            <a:off x="768350" y="2814638"/>
            <a:ext cx="6238875" cy="623887"/>
          </a:xfrm>
          <a:prstGeom prst="rect">
            <a:avLst/>
          </a:prstGeom>
          <a:solidFill>
            <a:schemeClr val="accent1">
              <a:alpha val="18823"/>
            </a:schemeClr>
          </a:solidFill>
          <a:ln w="9525">
            <a:solidFill>
              <a:schemeClr val="tx1"/>
            </a:solidFill>
            <a:miter lim="800000"/>
            <a:headEnd/>
            <a:tailEnd/>
          </a:ln>
        </p:spPr>
        <p:txBody>
          <a:bodyPr wrap="none" anchor="ctr"/>
          <a:lstStyle/>
          <a:p>
            <a:endParaRPr lang="en-US"/>
          </a:p>
        </p:txBody>
      </p:sp>
      <p:pic>
        <p:nvPicPr>
          <p:cNvPr id="23" name="Picture 42"/>
          <p:cNvPicPr>
            <a:picLocks noChangeAspect="1" noChangeArrowheads="1"/>
          </p:cNvPicPr>
          <p:nvPr/>
        </p:nvPicPr>
        <p:blipFill>
          <a:blip r:embed="rId2" cstate="print"/>
          <a:srcRect/>
          <a:stretch>
            <a:fillRect/>
          </a:stretch>
        </p:blipFill>
        <p:spPr bwMode="auto">
          <a:xfrm>
            <a:off x="7277100" y="1622425"/>
            <a:ext cx="1866900" cy="2571750"/>
          </a:xfrm>
          <a:prstGeom prst="rect">
            <a:avLst/>
          </a:prstGeom>
          <a:noFill/>
          <a:ln w="9525">
            <a:noFill/>
            <a:miter lim="800000"/>
            <a:headEnd/>
            <a:tailEnd/>
          </a:ln>
        </p:spPr>
      </p:pic>
      <p:grpSp>
        <p:nvGrpSpPr>
          <p:cNvPr id="25" name="Group 20"/>
          <p:cNvGrpSpPr>
            <a:grpSpLocks/>
          </p:cNvGrpSpPr>
          <p:nvPr/>
        </p:nvGrpSpPr>
        <p:grpSpPr bwMode="auto">
          <a:xfrm>
            <a:off x="900113" y="2809875"/>
            <a:ext cx="5673725" cy="531813"/>
            <a:chOff x="1098" y="1944"/>
            <a:chExt cx="3574" cy="335"/>
          </a:xfrm>
        </p:grpSpPr>
        <p:sp>
          <p:nvSpPr>
            <p:cNvPr id="26" name="Rectangle 21"/>
            <p:cNvSpPr>
              <a:spLocks noChangeArrowheads="1"/>
            </p:cNvSpPr>
            <p:nvPr/>
          </p:nvSpPr>
          <p:spPr bwMode="auto">
            <a:xfrm>
              <a:off x="4623"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27" name="Rectangle 22"/>
            <p:cNvSpPr>
              <a:spLocks noChangeArrowheads="1"/>
            </p:cNvSpPr>
            <p:nvPr/>
          </p:nvSpPr>
          <p:spPr bwMode="auto">
            <a:xfrm>
              <a:off x="4358"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28" name="Rectangle 23"/>
            <p:cNvSpPr>
              <a:spLocks noChangeArrowheads="1"/>
            </p:cNvSpPr>
            <p:nvPr/>
          </p:nvSpPr>
          <p:spPr bwMode="auto">
            <a:xfrm>
              <a:off x="3961"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29" name="Rectangle 24"/>
            <p:cNvSpPr>
              <a:spLocks noChangeArrowheads="1"/>
            </p:cNvSpPr>
            <p:nvPr/>
          </p:nvSpPr>
          <p:spPr bwMode="auto">
            <a:xfrm>
              <a:off x="3443" y="2068"/>
              <a:ext cx="88" cy="211"/>
            </a:xfrm>
            <a:prstGeom prst="rect">
              <a:avLst/>
            </a:prstGeom>
            <a:noFill/>
            <a:ln w="9525">
              <a:noFill/>
              <a:miter lim="800000"/>
              <a:headEnd/>
              <a:tailEnd/>
            </a:ln>
          </p:spPr>
          <p:txBody>
            <a:bodyPr wrap="none" lIns="0" tIns="0" rIns="0" bIns="0">
              <a:spAutoFit/>
            </a:bodyPr>
            <a:lstStyle/>
            <a:p>
              <a:r>
                <a:rPr lang="en-US" sz="2200" b="1">
                  <a:solidFill>
                    <a:srgbClr val="000000"/>
                  </a:solidFill>
                </a:rPr>
                <a:t>1</a:t>
              </a:r>
              <a:endParaRPr lang="en-US" sz="2400"/>
            </a:p>
          </p:txBody>
        </p:sp>
        <p:sp>
          <p:nvSpPr>
            <p:cNvPr id="30" name="Rectangle 25"/>
            <p:cNvSpPr>
              <a:spLocks noChangeArrowheads="1"/>
            </p:cNvSpPr>
            <p:nvPr/>
          </p:nvSpPr>
          <p:spPr bwMode="auto">
            <a:xfrm>
              <a:off x="3285"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31" name="Rectangle 26"/>
            <p:cNvSpPr>
              <a:spLocks noChangeArrowheads="1"/>
            </p:cNvSpPr>
            <p:nvPr/>
          </p:nvSpPr>
          <p:spPr bwMode="auto">
            <a:xfrm>
              <a:off x="2141"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32" name="Rectangle 27"/>
            <p:cNvSpPr>
              <a:spLocks noChangeArrowheads="1"/>
            </p:cNvSpPr>
            <p:nvPr/>
          </p:nvSpPr>
          <p:spPr bwMode="auto">
            <a:xfrm>
              <a:off x="1656"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33" name="Rectangle 28"/>
            <p:cNvSpPr>
              <a:spLocks noChangeArrowheads="1"/>
            </p:cNvSpPr>
            <p:nvPr/>
          </p:nvSpPr>
          <p:spPr bwMode="auto">
            <a:xfrm>
              <a:off x="1231"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34" name="Rectangle 29"/>
            <p:cNvSpPr>
              <a:spLocks noChangeArrowheads="1"/>
            </p:cNvSpPr>
            <p:nvPr/>
          </p:nvSpPr>
          <p:spPr bwMode="auto">
            <a:xfrm>
              <a:off x="4456" y="196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35" name="Rectangle 30"/>
            <p:cNvSpPr>
              <a:spLocks noChangeArrowheads="1"/>
            </p:cNvSpPr>
            <p:nvPr/>
          </p:nvSpPr>
          <p:spPr bwMode="auto">
            <a:xfrm>
              <a:off x="4242" y="1969"/>
              <a:ext cx="137" cy="269"/>
            </a:xfrm>
            <a:prstGeom prst="rect">
              <a:avLst/>
            </a:prstGeom>
            <a:noFill/>
            <a:ln w="9525">
              <a:noFill/>
              <a:miter lim="800000"/>
              <a:headEnd/>
              <a:tailEnd/>
            </a:ln>
          </p:spPr>
          <p:txBody>
            <a:bodyPr wrap="none" lIns="0" tIns="0" rIns="0" bIns="0">
              <a:spAutoFit/>
            </a:bodyPr>
            <a:lstStyle/>
            <a:p>
              <a:r>
                <a:rPr lang="en-US" sz="2800" b="1">
                  <a:solidFill>
                    <a:srgbClr val="000000"/>
                  </a:solidFill>
                </a:rPr>
                <a:t>P</a:t>
              </a:r>
              <a:endParaRPr lang="en-US" sz="2400"/>
            </a:p>
          </p:txBody>
        </p:sp>
        <p:sp>
          <p:nvSpPr>
            <p:cNvPr id="36" name="Rectangle 31"/>
            <p:cNvSpPr>
              <a:spLocks noChangeArrowheads="1"/>
            </p:cNvSpPr>
            <p:nvPr/>
          </p:nvSpPr>
          <p:spPr bwMode="auto">
            <a:xfrm>
              <a:off x="3777" y="1969"/>
              <a:ext cx="174" cy="269"/>
            </a:xfrm>
            <a:prstGeom prst="rect">
              <a:avLst/>
            </a:prstGeom>
            <a:noFill/>
            <a:ln w="9525">
              <a:noFill/>
              <a:miter lim="800000"/>
              <a:headEnd/>
              <a:tailEnd/>
            </a:ln>
          </p:spPr>
          <p:txBody>
            <a:bodyPr wrap="none" lIns="0" tIns="0" rIns="0" bIns="0">
              <a:spAutoFit/>
            </a:bodyPr>
            <a:lstStyle/>
            <a:p>
              <a:r>
                <a:rPr lang="en-US" sz="2800" b="1">
                  <a:solidFill>
                    <a:srgbClr val="000000"/>
                  </a:solidFill>
                </a:rPr>
                <a:t>G</a:t>
              </a:r>
              <a:endParaRPr lang="en-US" sz="2400"/>
            </a:p>
          </p:txBody>
        </p:sp>
        <p:sp>
          <p:nvSpPr>
            <p:cNvPr id="37" name="Rectangle 32"/>
            <p:cNvSpPr>
              <a:spLocks noChangeArrowheads="1"/>
            </p:cNvSpPr>
            <p:nvPr/>
          </p:nvSpPr>
          <p:spPr bwMode="auto">
            <a:xfrm>
              <a:off x="3119" y="196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38" name="Rectangle 33"/>
            <p:cNvSpPr>
              <a:spLocks noChangeArrowheads="1"/>
            </p:cNvSpPr>
            <p:nvPr/>
          </p:nvSpPr>
          <p:spPr bwMode="auto">
            <a:xfrm>
              <a:off x="1974" y="196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39" name="Rectangle 34"/>
            <p:cNvSpPr>
              <a:spLocks noChangeArrowheads="1"/>
            </p:cNvSpPr>
            <p:nvPr/>
          </p:nvSpPr>
          <p:spPr bwMode="auto">
            <a:xfrm>
              <a:off x="1540" y="1969"/>
              <a:ext cx="137" cy="269"/>
            </a:xfrm>
            <a:prstGeom prst="rect">
              <a:avLst/>
            </a:prstGeom>
            <a:noFill/>
            <a:ln w="9525">
              <a:noFill/>
              <a:miter lim="800000"/>
              <a:headEnd/>
              <a:tailEnd/>
            </a:ln>
          </p:spPr>
          <p:txBody>
            <a:bodyPr wrap="none" lIns="0" tIns="0" rIns="0" bIns="0">
              <a:spAutoFit/>
            </a:bodyPr>
            <a:lstStyle/>
            <a:p>
              <a:r>
                <a:rPr lang="en-US" sz="2800" b="1">
                  <a:solidFill>
                    <a:srgbClr val="000000"/>
                  </a:solidFill>
                </a:rPr>
                <a:t>P</a:t>
              </a:r>
              <a:endParaRPr lang="en-US" sz="2400"/>
            </a:p>
          </p:txBody>
        </p:sp>
        <p:sp>
          <p:nvSpPr>
            <p:cNvPr id="40" name="Rectangle 35"/>
            <p:cNvSpPr>
              <a:spLocks noChangeArrowheads="1"/>
            </p:cNvSpPr>
            <p:nvPr/>
          </p:nvSpPr>
          <p:spPr bwMode="auto">
            <a:xfrm>
              <a:off x="1098" y="1969"/>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41" name="Rectangle 36"/>
            <p:cNvSpPr>
              <a:spLocks noChangeArrowheads="1"/>
            </p:cNvSpPr>
            <p:nvPr/>
          </p:nvSpPr>
          <p:spPr bwMode="auto">
            <a:xfrm>
              <a:off x="4074" y="1944"/>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42" name="Rectangle 37"/>
            <p:cNvSpPr>
              <a:spLocks noChangeArrowheads="1"/>
            </p:cNvSpPr>
            <p:nvPr/>
          </p:nvSpPr>
          <p:spPr bwMode="auto">
            <a:xfrm>
              <a:off x="3600" y="1944"/>
              <a:ext cx="123" cy="269"/>
            </a:xfrm>
            <a:prstGeom prst="rect">
              <a:avLst/>
            </a:prstGeom>
            <a:noFill/>
            <a:ln w="9525">
              <a:noFill/>
              <a:miter lim="800000"/>
              <a:headEnd/>
              <a:tailEnd/>
            </a:ln>
          </p:spPr>
          <p:txBody>
            <a:bodyPr wrap="none" lIns="0" tIns="0" rIns="0" bIns="0">
              <a:spAutoFit/>
            </a:bodyPr>
            <a:lstStyle/>
            <a:p>
              <a:r>
                <a:rPr lang="en-US" sz="2800" b="1" dirty="0">
                  <a:solidFill>
                    <a:srgbClr val="000000"/>
                  </a:solidFill>
                  <a:latin typeface="Symbol" pitchFamily="18" charset="2"/>
                </a:rPr>
                <a:t>=</a:t>
              </a:r>
              <a:endParaRPr lang="en-US" sz="2400" dirty="0"/>
            </a:p>
          </p:txBody>
        </p:sp>
        <p:sp>
          <p:nvSpPr>
            <p:cNvPr id="43" name="Rectangle 38"/>
            <p:cNvSpPr>
              <a:spLocks noChangeArrowheads="1"/>
            </p:cNvSpPr>
            <p:nvPr/>
          </p:nvSpPr>
          <p:spPr bwMode="auto">
            <a:xfrm>
              <a:off x="1764" y="1944"/>
              <a:ext cx="172"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Å</a:t>
              </a:r>
              <a:endParaRPr lang="en-US" sz="2400"/>
            </a:p>
          </p:txBody>
        </p:sp>
        <p:sp>
          <p:nvSpPr>
            <p:cNvPr id="44" name="Rectangle 39"/>
            <p:cNvSpPr>
              <a:spLocks noChangeArrowheads="1"/>
            </p:cNvSpPr>
            <p:nvPr/>
          </p:nvSpPr>
          <p:spPr bwMode="auto">
            <a:xfrm>
              <a:off x="1360" y="1944"/>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45" name="Rectangle 40"/>
            <p:cNvSpPr>
              <a:spLocks noChangeArrowheads="1"/>
            </p:cNvSpPr>
            <p:nvPr/>
          </p:nvSpPr>
          <p:spPr bwMode="auto">
            <a:xfrm>
              <a:off x="3344" y="2048"/>
              <a:ext cx="97" cy="211"/>
            </a:xfrm>
            <a:prstGeom prst="rect">
              <a:avLst/>
            </a:prstGeom>
            <a:noFill/>
            <a:ln w="9525">
              <a:noFill/>
              <a:miter lim="800000"/>
              <a:headEnd/>
              <a:tailEnd/>
            </a:ln>
          </p:spPr>
          <p:txBody>
            <a:bodyPr wrap="none" lIns="0" tIns="0" rIns="0" bIns="0">
              <a:spAutoFit/>
            </a:bodyPr>
            <a:lstStyle/>
            <a:p>
              <a:r>
                <a:rPr lang="en-US" sz="2200" b="1">
                  <a:solidFill>
                    <a:srgbClr val="000000"/>
                  </a:solidFill>
                  <a:latin typeface="Symbol" pitchFamily="18" charset="2"/>
                </a:rPr>
                <a:t>+</a:t>
              </a:r>
              <a:endParaRPr lang="en-US" sz="24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p:txBody>
          <a:bodyPr/>
          <a:lstStyle/>
          <a:p>
            <a:r>
              <a:rPr lang="en-US" smtClean="0"/>
              <a:t>Outline</a:t>
            </a:r>
            <a:endParaRPr lang="en-US" dirty="0"/>
          </a:p>
        </p:txBody>
      </p:sp>
      <p:sp>
        <p:nvSpPr>
          <p:cNvPr id="102405" name="Rectangle 5"/>
          <p:cNvSpPr>
            <a:spLocks noGrp="1" noChangeArrowheads="1"/>
          </p:cNvSpPr>
          <p:nvPr>
            <p:ph type="body" idx="1"/>
          </p:nvPr>
        </p:nvSpPr>
        <p:spPr/>
        <p:txBody>
          <a:bodyPr/>
          <a:lstStyle/>
          <a:p>
            <a:r>
              <a:rPr lang="en-US" dirty="0" smtClean="0"/>
              <a:t>Hierarchical Design</a:t>
            </a:r>
          </a:p>
          <a:p>
            <a:r>
              <a:rPr lang="en-US" dirty="0" smtClean="0"/>
              <a:t>Iterative Arithmetic Combinational Circuits</a:t>
            </a:r>
          </a:p>
          <a:p>
            <a:r>
              <a:rPr lang="en-US" dirty="0" smtClean="0"/>
              <a:t>Functional Block: Half-Adder</a:t>
            </a:r>
          </a:p>
          <a:p>
            <a:r>
              <a:rPr lang="en-US" dirty="0" smtClean="0"/>
              <a:t>Functional Block: Full-Adder</a:t>
            </a:r>
          </a:p>
          <a:p>
            <a:r>
              <a:rPr lang="en-US" dirty="0" smtClean="0"/>
              <a:t>4-bit Ripple-Carry Adder (RCA)</a:t>
            </a:r>
          </a:p>
          <a:p>
            <a:r>
              <a:rPr lang="en-US" dirty="0" smtClean="0"/>
              <a:t>Carry </a:t>
            </a:r>
            <a:r>
              <a:rPr lang="en-US" dirty="0" err="1" smtClean="0"/>
              <a:t>Lookahead</a:t>
            </a:r>
            <a:r>
              <a:rPr lang="en-US" dirty="0" smtClean="0"/>
              <a:t> Adder (CLA)</a:t>
            </a:r>
          </a:p>
          <a:p>
            <a:r>
              <a:rPr lang="en-US" dirty="0" smtClean="0"/>
              <a:t>Signed Number Representation</a:t>
            </a:r>
          </a:p>
          <a:p>
            <a:r>
              <a:rPr lang="en-US" dirty="0" smtClean="0"/>
              <a:t>Adder/</a:t>
            </a:r>
            <a:r>
              <a:rPr lang="en-US" dirty="0" err="1" smtClean="0"/>
              <a:t>Subtractor</a:t>
            </a:r>
            <a:r>
              <a:rPr lang="en-US" dirty="0" smtClean="0"/>
              <a:t> for Signed 2’s Complement</a:t>
            </a:r>
          </a:p>
          <a:p>
            <a:r>
              <a:rPr lang="en-US" dirty="0" smtClean="0"/>
              <a:t>BCD Adder</a:t>
            </a:r>
          </a:p>
          <a:p>
            <a:r>
              <a:rPr lang="en-US" dirty="0" smtClean="0"/>
              <a:t>Binary Multiplier</a:t>
            </a:r>
          </a:p>
          <a:p>
            <a:endParaRPr lang="en-US" dirty="0" smtClean="0"/>
          </a:p>
          <a:p>
            <a:endParaRPr lang="en-US" dirty="0" smtClean="0"/>
          </a:p>
          <a:p>
            <a:pPr lvl="1"/>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a:t>
            </a:r>
            <a:r>
              <a:rPr lang="en-US" dirty="0" err="1" smtClean="0"/>
              <a:t>Lookahead</a:t>
            </a:r>
            <a:r>
              <a:rPr lang="en-US" dirty="0" smtClean="0"/>
              <a:t> Development</a:t>
            </a:r>
            <a:endParaRPr lang="en-US" dirty="0"/>
          </a:p>
        </p:txBody>
      </p:sp>
      <p:sp>
        <p:nvSpPr>
          <p:cNvPr id="5" name="Content Placeholder 4"/>
          <p:cNvSpPr>
            <a:spLocks noGrp="1"/>
          </p:cNvSpPr>
          <p:nvPr>
            <p:ph idx="1"/>
          </p:nvPr>
        </p:nvSpPr>
        <p:spPr/>
        <p:txBody>
          <a:bodyPr/>
          <a:lstStyle/>
          <a:p>
            <a:r>
              <a:rPr lang="en-US" dirty="0" smtClean="0"/>
              <a:t>C</a:t>
            </a:r>
            <a:r>
              <a:rPr lang="en-US" baseline="-25000" dirty="0" smtClean="0"/>
              <a:t>i+1</a:t>
            </a:r>
            <a:r>
              <a:rPr lang="en-US" dirty="0" smtClean="0"/>
              <a:t> can be </a:t>
            </a:r>
            <a:r>
              <a:rPr lang="en-US" dirty="0" smtClean="0">
                <a:solidFill>
                  <a:srgbClr val="FF0000"/>
                </a:solidFill>
              </a:rPr>
              <a:t>removed from the cells</a:t>
            </a:r>
            <a:r>
              <a:rPr lang="en-US" dirty="0" smtClean="0"/>
              <a:t> and used to derive a set of carry equations spanning multiple cells. </a:t>
            </a:r>
          </a:p>
          <a:p>
            <a:r>
              <a:rPr lang="en-US" dirty="0" smtClean="0"/>
              <a:t>Beginning at the cell 0 with carry in C</a:t>
            </a:r>
            <a:r>
              <a:rPr lang="en-US" baseline="-25000" dirty="0" smtClean="0"/>
              <a:t>0</a:t>
            </a:r>
            <a:r>
              <a:rPr lang="en-US" dirty="0" smtClean="0"/>
              <a:t>:</a:t>
            </a:r>
            <a:endParaRPr lang="en-US" sz="2000" dirty="0" smtClean="0">
              <a:cs typeface="Times New Roman" pitchFamily="18" charset="0"/>
            </a:endParaRPr>
          </a:p>
        </p:txBody>
      </p:sp>
      <p:sp>
        <p:nvSpPr>
          <p:cNvPr id="15" name="Rectangle 4"/>
          <p:cNvSpPr>
            <a:spLocks noChangeArrowheads="1"/>
          </p:cNvSpPr>
          <p:nvPr/>
        </p:nvSpPr>
        <p:spPr bwMode="auto">
          <a:xfrm>
            <a:off x="811213" y="3028082"/>
            <a:ext cx="2213748" cy="369332"/>
          </a:xfrm>
          <a:prstGeom prst="rect">
            <a:avLst/>
          </a:prstGeom>
          <a:solidFill>
            <a:srgbClr val="FFFFFF"/>
          </a:solidFill>
          <a:ln w="9525">
            <a:noFill/>
            <a:miter lim="800000"/>
            <a:headEnd/>
            <a:tailEnd/>
          </a:ln>
        </p:spPr>
        <p:txBody>
          <a:bodyPr wrap="none" lIns="0" tIns="0" rIns="0" bIns="0">
            <a:spAutoFit/>
          </a:bodyPr>
          <a:lstStyle/>
          <a:p>
            <a:r>
              <a:rPr lang="en-US" sz="2400" b="1" dirty="0">
                <a:solidFill>
                  <a:srgbClr val="000000"/>
                </a:solidFill>
              </a:rPr>
              <a:t>C</a:t>
            </a:r>
            <a:r>
              <a:rPr lang="en-US" sz="2400" b="1" baseline="-25000" dirty="0">
                <a:solidFill>
                  <a:srgbClr val="000000"/>
                </a:solidFill>
              </a:rPr>
              <a:t>1</a:t>
            </a:r>
            <a:r>
              <a:rPr lang="en-US" sz="2400" b="1" dirty="0">
                <a:solidFill>
                  <a:srgbClr val="000000"/>
                </a:solidFill>
              </a:rPr>
              <a:t> = G</a:t>
            </a:r>
            <a:r>
              <a:rPr lang="en-US" sz="2400" b="1" baseline="-25000" dirty="0">
                <a:solidFill>
                  <a:srgbClr val="000000"/>
                </a:solidFill>
              </a:rPr>
              <a:t>0</a:t>
            </a:r>
            <a:r>
              <a:rPr lang="en-US" sz="2400" b="1" dirty="0">
                <a:solidFill>
                  <a:srgbClr val="000000"/>
                </a:solidFill>
              </a:rPr>
              <a:t> + P</a:t>
            </a:r>
            <a:r>
              <a:rPr lang="en-US" sz="2400" b="1" baseline="-25000" dirty="0">
                <a:solidFill>
                  <a:srgbClr val="000000"/>
                </a:solidFill>
              </a:rPr>
              <a:t>0</a:t>
            </a:r>
            <a:r>
              <a:rPr lang="en-US" sz="2400" b="1" dirty="0">
                <a:solidFill>
                  <a:srgbClr val="000000"/>
                </a:solidFill>
              </a:rPr>
              <a:t> </a:t>
            </a:r>
            <a:r>
              <a:rPr lang="en-US" sz="2400" b="1" dirty="0">
                <a:solidFill>
                  <a:srgbClr val="CC0000"/>
                </a:solidFill>
              </a:rPr>
              <a:t>C</a:t>
            </a:r>
            <a:r>
              <a:rPr lang="en-US" sz="2400" b="1" baseline="-25000" dirty="0">
                <a:solidFill>
                  <a:srgbClr val="CC0000"/>
                </a:solidFill>
              </a:rPr>
              <a:t>0</a:t>
            </a:r>
            <a:r>
              <a:rPr lang="en-US" sz="2400" b="1" dirty="0">
                <a:solidFill>
                  <a:srgbClr val="000000"/>
                </a:solidFill>
              </a:rPr>
              <a:t> </a:t>
            </a:r>
          </a:p>
        </p:txBody>
      </p:sp>
      <p:sp>
        <p:nvSpPr>
          <p:cNvPr id="17" name="Rectangle 6"/>
          <p:cNvSpPr>
            <a:spLocks noChangeArrowheads="1"/>
          </p:cNvSpPr>
          <p:nvPr/>
        </p:nvSpPr>
        <p:spPr bwMode="auto">
          <a:xfrm>
            <a:off x="811213" y="3499569"/>
            <a:ext cx="5232202" cy="738664"/>
          </a:xfrm>
          <a:prstGeom prst="rect">
            <a:avLst/>
          </a:prstGeom>
          <a:solidFill>
            <a:srgbClr val="FFFFFF"/>
          </a:solidFill>
          <a:ln w="9525">
            <a:noFill/>
            <a:miter lim="800000"/>
            <a:headEnd/>
            <a:tailEnd/>
          </a:ln>
        </p:spPr>
        <p:txBody>
          <a:bodyPr wrap="none" lIns="0" tIns="0" rIns="0" bIns="0">
            <a:spAutoFit/>
          </a:bodyPr>
          <a:lstStyle/>
          <a:p>
            <a:r>
              <a:rPr lang="en-US" sz="2400" b="1" dirty="0">
                <a:solidFill>
                  <a:srgbClr val="000000"/>
                </a:solidFill>
              </a:rPr>
              <a:t>C</a:t>
            </a:r>
            <a:r>
              <a:rPr lang="en-US" sz="2400" b="1" baseline="-25000" dirty="0">
                <a:solidFill>
                  <a:srgbClr val="000000"/>
                </a:solidFill>
              </a:rPr>
              <a:t>2</a:t>
            </a:r>
            <a:r>
              <a:rPr lang="en-US" sz="2400" b="1" dirty="0">
                <a:solidFill>
                  <a:srgbClr val="000000"/>
                </a:solidFill>
              </a:rPr>
              <a:t> = G</a:t>
            </a:r>
            <a:r>
              <a:rPr lang="en-US" sz="2400" b="1" baseline="-25000" dirty="0">
                <a:solidFill>
                  <a:srgbClr val="000000"/>
                </a:solidFill>
              </a:rPr>
              <a:t>1</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 C</a:t>
            </a:r>
            <a:r>
              <a:rPr lang="en-US" sz="2400" b="1" baseline="-25000" dirty="0">
                <a:solidFill>
                  <a:srgbClr val="000000"/>
                </a:solidFill>
              </a:rPr>
              <a:t>1</a:t>
            </a:r>
            <a:r>
              <a:rPr lang="en-US" sz="2400" b="1" dirty="0">
                <a:solidFill>
                  <a:srgbClr val="000000"/>
                </a:solidFill>
              </a:rPr>
              <a:t> =  G</a:t>
            </a:r>
            <a:r>
              <a:rPr lang="en-US" sz="2400" b="1" baseline="-25000" dirty="0">
                <a:solidFill>
                  <a:srgbClr val="000000"/>
                </a:solidFill>
              </a:rPr>
              <a:t>1</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(G</a:t>
            </a:r>
            <a:r>
              <a:rPr lang="en-US" sz="2400" b="1" baseline="-25000" dirty="0">
                <a:solidFill>
                  <a:srgbClr val="000000"/>
                </a:solidFill>
              </a:rPr>
              <a:t>0</a:t>
            </a:r>
            <a:r>
              <a:rPr lang="en-US" sz="2400" b="1" dirty="0">
                <a:solidFill>
                  <a:srgbClr val="000000"/>
                </a:solidFill>
              </a:rPr>
              <a:t> + P</a:t>
            </a:r>
            <a:r>
              <a:rPr lang="en-US" sz="2400" b="1" baseline="-25000" dirty="0">
                <a:solidFill>
                  <a:srgbClr val="000000"/>
                </a:solidFill>
              </a:rPr>
              <a:t>0</a:t>
            </a:r>
            <a:r>
              <a:rPr lang="en-US" sz="2400" b="1" dirty="0">
                <a:solidFill>
                  <a:srgbClr val="000000"/>
                </a:solidFill>
              </a:rPr>
              <a:t> C</a:t>
            </a:r>
            <a:r>
              <a:rPr lang="en-US" sz="2400" b="1" baseline="-25000" dirty="0">
                <a:solidFill>
                  <a:srgbClr val="000000"/>
                </a:solidFill>
              </a:rPr>
              <a:t>0</a:t>
            </a:r>
            <a:r>
              <a:rPr lang="en-US" sz="2400" b="1" dirty="0">
                <a:solidFill>
                  <a:srgbClr val="000000"/>
                </a:solidFill>
              </a:rPr>
              <a:t>)</a:t>
            </a:r>
          </a:p>
          <a:p>
            <a:r>
              <a:rPr lang="en-US" sz="2400" b="1" dirty="0">
                <a:solidFill>
                  <a:srgbClr val="000000"/>
                </a:solidFill>
              </a:rPr>
              <a:t>     = G</a:t>
            </a:r>
            <a:r>
              <a:rPr lang="en-US" sz="2400" b="1" baseline="-25000" dirty="0">
                <a:solidFill>
                  <a:srgbClr val="000000"/>
                </a:solidFill>
              </a:rPr>
              <a:t>1</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G</a:t>
            </a:r>
            <a:r>
              <a:rPr lang="en-US" sz="2400" b="1" baseline="-25000" dirty="0">
                <a:solidFill>
                  <a:srgbClr val="000000"/>
                </a:solidFill>
              </a:rPr>
              <a:t>0</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P</a:t>
            </a:r>
            <a:r>
              <a:rPr lang="en-US" sz="2400" b="1" baseline="-25000" dirty="0">
                <a:solidFill>
                  <a:srgbClr val="000000"/>
                </a:solidFill>
              </a:rPr>
              <a:t>0</a:t>
            </a:r>
            <a:r>
              <a:rPr lang="en-US" sz="2400" b="1" dirty="0">
                <a:solidFill>
                  <a:srgbClr val="000000"/>
                </a:solidFill>
              </a:rPr>
              <a:t> </a:t>
            </a:r>
            <a:r>
              <a:rPr lang="en-US" sz="2400" b="1" dirty="0">
                <a:solidFill>
                  <a:srgbClr val="CC0000"/>
                </a:solidFill>
              </a:rPr>
              <a:t>C</a:t>
            </a:r>
            <a:r>
              <a:rPr lang="en-US" sz="2400" b="1" baseline="-25000" dirty="0">
                <a:solidFill>
                  <a:srgbClr val="CC0000"/>
                </a:solidFill>
              </a:rPr>
              <a:t>0</a:t>
            </a:r>
          </a:p>
        </p:txBody>
      </p:sp>
      <p:sp>
        <p:nvSpPr>
          <p:cNvPr id="18" name="Rectangle 7"/>
          <p:cNvSpPr>
            <a:spLocks noChangeArrowheads="1"/>
          </p:cNvSpPr>
          <p:nvPr/>
        </p:nvSpPr>
        <p:spPr bwMode="auto">
          <a:xfrm>
            <a:off x="839090" y="4353043"/>
            <a:ext cx="7246937" cy="800219"/>
          </a:xfrm>
          <a:prstGeom prst="rect">
            <a:avLst/>
          </a:prstGeom>
          <a:solidFill>
            <a:srgbClr val="FFFFFF"/>
          </a:solidFill>
          <a:ln w="9525">
            <a:noFill/>
            <a:miter lim="800000"/>
            <a:headEnd/>
            <a:tailEnd/>
          </a:ln>
        </p:spPr>
        <p:txBody>
          <a:bodyPr lIns="0" tIns="0" rIns="0" bIns="0">
            <a:spAutoFit/>
          </a:bodyPr>
          <a:lstStyle/>
          <a:p>
            <a:r>
              <a:rPr lang="en-US" sz="2400" b="1" dirty="0">
                <a:solidFill>
                  <a:srgbClr val="000000"/>
                </a:solidFill>
              </a:rPr>
              <a:t>C</a:t>
            </a:r>
            <a:r>
              <a:rPr lang="en-US" sz="2400" b="1" baseline="-25000" dirty="0">
                <a:solidFill>
                  <a:srgbClr val="000000"/>
                </a:solidFill>
              </a:rPr>
              <a:t>3</a:t>
            </a:r>
            <a:r>
              <a:rPr lang="en-US" sz="2400" b="1" dirty="0">
                <a:solidFill>
                  <a:srgbClr val="000000"/>
                </a:solidFill>
              </a:rPr>
              <a:t> = G</a:t>
            </a:r>
            <a:r>
              <a:rPr lang="en-US" sz="2400" b="1" baseline="-25000" dirty="0">
                <a:solidFill>
                  <a:srgbClr val="000000"/>
                </a:solidFill>
              </a:rPr>
              <a:t>2</a:t>
            </a:r>
            <a:r>
              <a:rPr lang="en-US" sz="2400" b="1" dirty="0">
                <a:solidFill>
                  <a:srgbClr val="000000"/>
                </a:solidFill>
              </a:rPr>
              <a:t> + P</a:t>
            </a:r>
            <a:r>
              <a:rPr lang="en-US" sz="2400" b="1" baseline="-25000" dirty="0">
                <a:solidFill>
                  <a:srgbClr val="000000"/>
                </a:solidFill>
              </a:rPr>
              <a:t>2</a:t>
            </a:r>
            <a:r>
              <a:rPr lang="en-US" sz="2400" b="1" dirty="0">
                <a:solidFill>
                  <a:srgbClr val="000000"/>
                </a:solidFill>
              </a:rPr>
              <a:t> C</a:t>
            </a:r>
            <a:r>
              <a:rPr lang="en-US" sz="2400" b="1" baseline="-25000" dirty="0">
                <a:solidFill>
                  <a:srgbClr val="000000"/>
                </a:solidFill>
              </a:rPr>
              <a:t>2</a:t>
            </a:r>
            <a:r>
              <a:rPr lang="en-US" sz="2400" b="1" dirty="0">
                <a:solidFill>
                  <a:srgbClr val="000000"/>
                </a:solidFill>
              </a:rPr>
              <a:t> =  G</a:t>
            </a:r>
            <a:r>
              <a:rPr lang="en-US" sz="2400" b="1" baseline="-25000" dirty="0">
                <a:solidFill>
                  <a:srgbClr val="000000"/>
                </a:solidFill>
              </a:rPr>
              <a:t>2</a:t>
            </a:r>
            <a:r>
              <a:rPr lang="en-US" sz="2400" b="1" dirty="0">
                <a:solidFill>
                  <a:srgbClr val="000000"/>
                </a:solidFill>
              </a:rPr>
              <a:t> + P</a:t>
            </a:r>
            <a:r>
              <a:rPr lang="en-US" sz="2400" b="1" baseline="-25000" dirty="0">
                <a:solidFill>
                  <a:srgbClr val="000000"/>
                </a:solidFill>
              </a:rPr>
              <a:t>2</a:t>
            </a:r>
            <a:r>
              <a:rPr lang="en-US" sz="2400" b="1" dirty="0">
                <a:solidFill>
                  <a:srgbClr val="000000"/>
                </a:solidFill>
              </a:rPr>
              <a:t>(G</a:t>
            </a:r>
            <a:r>
              <a:rPr lang="en-US" sz="2400" b="1" baseline="-25000" dirty="0">
                <a:solidFill>
                  <a:srgbClr val="000000"/>
                </a:solidFill>
              </a:rPr>
              <a:t>1</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G</a:t>
            </a:r>
            <a:r>
              <a:rPr lang="en-US" sz="2400" b="1" baseline="-25000" dirty="0">
                <a:solidFill>
                  <a:srgbClr val="000000"/>
                </a:solidFill>
              </a:rPr>
              <a:t>0</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P</a:t>
            </a:r>
            <a:r>
              <a:rPr lang="en-US" sz="2400" b="1" baseline="-25000" dirty="0">
                <a:solidFill>
                  <a:srgbClr val="000000"/>
                </a:solidFill>
              </a:rPr>
              <a:t>0</a:t>
            </a:r>
            <a:r>
              <a:rPr lang="en-US" sz="2400" b="1" dirty="0">
                <a:solidFill>
                  <a:srgbClr val="000000"/>
                </a:solidFill>
              </a:rPr>
              <a:t> C</a:t>
            </a:r>
            <a:r>
              <a:rPr lang="en-US" sz="2400" b="1" baseline="-25000" dirty="0">
                <a:solidFill>
                  <a:srgbClr val="000000"/>
                </a:solidFill>
              </a:rPr>
              <a:t>0</a:t>
            </a:r>
            <a:r>
              <a:rPr lang="en-US" sz="2400" b="1" dirty="0">
                <a:solidFill>
                  <a:srgbClr val="000000"/>
                </a:solidFill>
              </a:rPr>
              <a:t>)</a:t>
            </a:r>
          </a:p>
          <a:p>
            <a:r>
              <a:rPr lang="en-US" sz="2800" b="1" dirty="0">
                <a:solidFill>
                  <a:srgbClr val="000000"/>
                </a:solidFill>
              </a:rPr>
              <a:t>     </a:t>
            </a:r>
            <a:r>
              <a:rPr lang="en-US" sz="2400" b="1" dirty="0">
                <a:solidFill>
                  <a:srgbClr val="000000"/>
                </a:solidFill>
              </a:rPr>
              <a:t>= G</a:t>
            </a:r>
            <a:r>
              <a:rPr lang="en-US" sz="2400" b="1" baseline="-25000" dirty="0">
                <a:solidFill>
                  <a:srgbClr val="000000"/>
                </a:solidFill>
              </a:rPr>
              <a:t>2</a:t>
            </a:r>
            <a:r>
              <a:rPr lang="en-US" sz="2400" b="1" dirty="0">
                <a:solidFill>
                  <a:srgbClr val="000000"/>
                </a:solidFill>
              </a:rPr>
              <a:t> + P</a:t>
            </a:r>
            <a:r>
              <a:rPr lang="en-US" sz="2400" b="1" baseline="-25000" dirty="0">
                <a:solidFill>
                  <a:srgbClr val="000000"/>
                </a:solidFill>
              </a:rPr>
              <a:t>2</a:t>
            </a:r>
            <a:r>
              <a:rPr lang="en-US" sz="2400" b="1" dirty="0">
                <a:solidFill>
                  <a:srgbClr val="000000"/>
                </a:solidFill>
              </a:rPr>
              <a:t>G</a:t>
            </a:r>
            <a:r>
              <a:rPr lang="en-US" sz="2400" b="1" baseline="-25000" dirty="0">
                <a:solidFill>
                  <a:srgbClr val="000000"/>
                </a:solidFill>
              </a:rPr>
              <a:t>1</a:t>
            </a:r>
            <a:r>
              <a:rPr lang="en-US" sz="2400" b="1" dirty="0">
                <a:solidFill>
                  <a:srgbClr val="000000"/>
                </a:solidFill>
              </a:rPr>
              <a:t> + P</a:t>
            </a:r>
            <a:r>
              <a:rPr lang="en-US" sz="2400" b="1" baseline="-25000" dirty="0">
                <a:solidFill>
                  <a:srgbClr val="000000"/>
                </a:solidFill>
              </a:rPr>
              <a:t>2</a:t>
            </a:r>
            <a:r>
              <a:rPr lang="en-US" sz="2400" b="1" dirty="0">
                <a:solidFill>
                  <a:srgbClr val="000000"/>
                </a:solidFill>
              </a:rPr>
              <a:t>P</a:t>
            </a:r>
            <a:r>
              <a:rPr lang="en-US" sz="2400" b="1" baseline="-25000" dirty="0">
                <a:solidFill>
                  <a:srgbClr val="000000"/>
                </a:solidFill>
              </a:rPr>
              <a:t>1</a:t>
            </a:r>
            <a:r>
              <a:rPr lang="en-US" sz="2400" b="1" dirty="0">
                <a:solidFill>
                  <a:srgbClr val="000000"/>
                </a:solidFill>
              </a:rPr>
              <a:t>G</a:t>
            </a:r>
            <a:r>
              <a:rPr lang="en-US" sz="2400" b="1" baseline="-25000" dirty="0">
                <a:solidFill>
                  <a:srgbClr val="000000"/>
                </a:solidFill>
              </a:rPr>
              <a:t>0</a:t>
            </a:r>
            <a:r>
              <a:rPr lang="en-US" sz="2400" b="1" dirty="0">
                <a:solidFill>
                  <a:srgbClr val="000000"/>
                </a:solidFill>
              </a:rPr>
              <a:t> + P</a:t>
            </a:r>
            <a:r>
              <a:rPr lang="en-US" sz="2400" b="1" baseline="-25000" dirty="0">
                <a:solidFill>
                  <a:srgbClr val="000000"/>
                </a:solidFill>
              </a:rPr>
              <a:t>2</a:t>
            </a:r>
            <a:r>
              <a:rPr lang="en-US" sz="2400" b="1" dirty="0">
                <a:solidFill>
                  <a:srgbClr val="000000"/>
                </a:solidFill>
              </a:rPr>
              <a:t>P</a:t>
            </a:r>
            <a:r>
              <a:rPr lang="en-US" sz="2400" b="1" baseline="-25000" dirty="0">
                <a:solidFill>
                  <a:srgbClr val="000000"/>
                </a:solidFill>
              </a:rPr>
              <a:t>1</a:t>
            </a:r>
            <a:r>
              <a:rPr lang="en-US" sz="2400" b="1" dirty="0">
                <a:solidFill>
                  <a:srgbClr val="000000"/>
                </a:solidFill>
              </a:rPr>
              <a:t>P</a:t>
            </a:r>
            <a:r>
              <a:rPr lang="en-US" sz="2400" b="1" baseline="-25000" dirty="0">
                <a:solidFill>
                  <a:srgbClr val="000000"/>
                </a:solidFill>
              </a:rPr>
              <a:t>0</a:t>
            </a:r>
            <a:r>
              <a:rPr lang="en-US" sz="2400" b="1" dirty="0">
                <a:solidFill>
                  <a:srgbClr val="000000"/>
                </a:solidFill>
              </a:rPr>
              <a:t> </a:t>
            </a:r>
            <a:r>
              <a:rPr lang="en-US" sz="2400" b="1" dirty="0">
                <a:solidFill>
                  <a:srgbClr val="CC0000"/>
                </a:solidFill>
              </a:rPr>
              <a:t>C</a:t>
            </a:r>
            <a:r>
              <a:rPr lang="en-US" sz="2400" b="1" baseline="-25000" dirty="0">
                <a:solidFill>
                  <a:srgbClr val="CC0000"/>
                </a:solidFill>
              </a:rPr>
              <a:t>0</a:t>
            </a:r>
          </a:p>
        </p:txBody>
      </p:sp>
      <p:sp>
        <p:nvSpPr>
          <p:cNvPr id="19" name="Rectangle 5"/>
          <p:cNvSpPr>
            <a:spLocks noChangeArrowheads="1"/>
          </p:cNvSpPr>
          <p:nvPr/>
        </p:nvSpPr>
        <p:spPr bwMode="auto">
          <a:xfrm>
            <a:off x="198485" y="5332362"/>
            <a:ext cx="8694040" cy="861774"/>
          </a:xfrm>
          <a:prstGeom prst="rect">
            <a:avLst/>
          </a:prstGeom>
          <a:solidFill>
            <a:srgbClr val="FFFFFF"/>
          </a:solidFill>
          <a:ln w="9525">
            <a:noFill/>
            <a:miter lim="800000"/>
            <a:headEnd/>
            <a:tailEnd/>
          </a:ln>
        </p:spPr>
        <p:txBody>
          <a:bodyPr wrap="square" lIns="0" tIns="0" rIns="0" bIns="0">
            <a:spAutoFit/>
          </a:bodyPr>
          <a:lstStyle/>
          <a:p>
            <a:r>
              <a:rPr lang="en-US" sz="2400" b="1" dirty="0">
                <a:solidFill>
                  <a:srgbClr val="000000"/>
                </a:solidFill>
              </a:rPr>
              <a:t>C</a:t>
            </a:r>
            <a:r>
              <a:rPr lang="en-US" sz="2400" b="1" baseline="-25000" dirty="0">
                <a:solidFill>
                  <a:srgbClr val="000000"/>
                </a:solidFill>
              </a:rPr>
              <a:t>4</a:t>
            </a:r>
            <a:r>
              <a:rPr lang="en-US" sz="2400" b="1" dirty="0">
                <a:solidFill>
                  <a:srgbClr val="000000"/>
                </a:solidFill>
              </a:rPr>
              <a:t> = G</a:t>
            </a:r>
            <a:r>
              <a:rPr lang="en-US" sz="2400" b="1" baseline="-25000" dirty="0">
                <a:solidFill>
                  <a:srgbClr val="000000"/>
                </a:solidFill>
              </a:rPr>
              <a:t>3</a:t>
            </a:r>
            <a:r>
              <a:rPr lang="en-US" sz="2400" b="1" dirty="0">
                <a:solidFill>
                  <a:srgbClr val="000000"/>
                </a:solidFill>
              </a:rPr>
              <a:t> + P</a:t>
            </a:r>
            <a:r>
              <a:rPr lang="en-US" sz="2400" b="1" baseline="-25000" dirty="0">
                <a:solidFill>
                  <a:srgbClr val="000000"/>
                </a:solidFill>
              </a:rPr>
              <a:t>3</a:t>
            </a:r>
            <a:r>
              <a:rPr lang="en-US" sz="2400" b="1" dirty="0">
                <a:solidFill>
                  <a:srgbClr val="000000"/>
                </a:solidFill>
              </a:rPr>
              <a:t> C</a:t>
            </a:r>
            <a:r>
              <a:rPr lang="en-US" sz="2400" b="1" baseline="-25000" dirty="0">
                <a:solidFill>
                  <a:srgbClr val="000000"/>
                </a:solidFill>
              </a:rPr>
              <a:t>3</a:t>
            </a:r>
            <a:r>
              <a:rPr lang="en-US" sz="2400" b="1" dirty="0">
                <a:solidFill>
                  <a:srgbClr val="000000"/>
                </a:solidFill>
              </a:rPr>
              <a:t> = </a:t>
            </a:r>
            <a:r>
              <a:rPr lang="en-US" sz="2400" b="1" dirty="0">
                <a:solidFill>
                  <a:srgbClr val="6600CC"/>
                </a:solidFill>
              </a:rPr>
              <a:t>G</a:t>
            </a:r>
            <a:r>
              <a:rPr lang="en-US" sz="2400" b="1" baseline="-25000" dirty="0">
                <a:solidFill>
                  <a:srgbClr val="6600CC"/>
                </a:solidFill>
              </a:rPr>
              <a:t>3</a:t>
            </a:r>
            <a:r>
              <a:rPr lang="en-US" sz="2400" b="1" dirty="0">
                <a:solidFill>
                  <a:srgbClr val="6600CC"/>
                </a:solidFill>
              </a:rPr>
              <a:t> + P</a:t>
            </a:r>
            <a:r>
              <a:rPr lang="en-US" sz="2400" b="1" baseline="-25000" dirty="0">
                <a:solidFill>
                  <a:srgbClr val="6600CC"/>
                </a:solidFill>
              </a:rPr>
              <a:t>3</a:t>
            </a:r>
            <a:r>
              <a:rPr lang="en-US" sz="2400" b="1" dirty="0">
                <a:solidFill>
                  <a:srgbClr val="6600CC"/>
                </a:solidFill>
              </a:rPr>
              <a:t>G</a:t>
            </a:r>
            <a:r>
              <a:rPr lang="en-US" sz="2400" b="1" baseline="-25000" dirty="0">
                <a:solidFill>
                  <a:srgbClr val="6600CC"/>
                </a:solidFill>
              </a:rPr>
              <a:t>2</a:t>
            </a:r>
            <a:r>
              <a:rPr lang="en-US" sz="2400" b="1" dirty="0">
                <a:solidFill>
                  <a:srgbClr val="6600CC"/>
                </a:solidFill>
              </a:rPr>
              <a:t> + P</a:t>
            </a:r>
            <a:r>
              <a:rPr lang="en-US" sz="2400" b="1" baseline="-25000" dirty="0">
                <a:solidFill>
                  <a:srgbClr val="6600CC"/>
                </a:solidFill>
              </a:rPr>
              <a:t>3</a:t>
            </a:r>
            <a:r>
              <a:rPr lang="en-US" sz="2400" b="1" dirty="0">
                <a:solidFill>
                  <a:srgbClr val="6600CC"/>
                </a:solidFill>
              </a:rPr>
              <a:t>P</a:t>
            </a:r>
            <a:r>
              <a:rPr lang="en-US" sz="2400" b="1" baseline="-25000" dirty="0">
                <a:solidFill>
                  <a:srgbClr val="6600CC"/>
                </a:solidFill>
              </a:rPr>
              <a:t>2</a:t>
            </a:r>
            <a:r>
              <a:rPr lang="en-US" sz="2400" b="1" dirty="0">
                <a:solidFill>
                  <a:srgbClr val="6600CC"/>
                </a:solidFill>
              </a:rPr>
              <a:t>G</a:t>
            </a:r>
            <a:r>
              <a:rPr lang="en-US" sz="2400" b="1" baseline="-25000" dirty="0">
                <a:solidFill>
                  <a:srgbClr val="6600CC"/>
                </a:solidFill>
              </a:rPr>
              <a:t>1</a:t>
            </a:r>
            <a:r>
              <a:rPr lang="en-US" sz="2400" b="1" dirty="0">
                <a:solidFill>
                  <a:srgbClr val="6600CC"/>
                </a:solidFill>
              </a:rPr>
              <a:t>+ P</a:t>
            </a:r>
            <a:r>
              <a:rPr lang="en-US" sz="2400" b="1" baseline="-25000" dirty="0">
                <a:solidFill>
                  <a:srgbClr val="6600CC"/>
                </a:solidFill>
              </a:rPr>
              <a:t>3</a:t>
            </a:r>
            <a:r>
              <a:rPr lang="en-US" sz="2400" b="1" dirty="0">
                <a:solidFill>
                  <a:srgbClr val="6600CC"/>
                </a:solidFill>
              </a:rPr>
              <a:t>P</a:t>
            </a:r>
            <a:r>
              <a:rPr lang="en-US" sz="2400" b="1" baseline="-25000" dirty="0">
                <a:solidFill>
                  <a:srgbClr val="6600CC"/>
                </a:solidFill>
              </a:rPr>
              <a:t>2</a:t>
            </a:r>
            <a:r>
              <a:rPr lang="en-US" sz="2400" b="1" dirty="0">
                <a:solidFill>
                  <a:srgbClr val="6600CC"/>
                </a:solidFill>
              </a:rPr>
              <a:t>P</a:t>
            </a:r>
            <a:r>
              <a:rPr lang="en-US" sz="2400" b="1" baseline="-25000" dirty="0">
                <a:solidFill>
                  <a:srgbClr val="6600CC"/>
                </a:solidFill>
              </a:rPr>
              <a:t>1</a:t>
            </a:r>
            <a:r>
              <a:rPr lang="en-US" sz="2400" b="1" dirty="0">
                <a:solidFill>
                  <a:srgbClr val="6600CC"/>
                </a:solidFill>
              </a:rPr>
              <a:t>G</a:t>
            </a:r>
            <a:r>
              <a:rPr lang="en-US" sz="2400" b="1" baseline="-25000" dirty="0">
                <a:solidFill>
                  <a:srgbClr val="6600CC"/>
                </a:solidFill>
              </a:rPr>
              <a:t>0</a:t>
            </a:r>
            <a:r>
              <a:rPr lang="en-US" sz="2400" b="1" dirty="0">
                <a:solidFill>
                  <a:srgbClr val="000000"/>
                </a:solidFill>
              </a:rPr>
              <a:t> </a:t>
            </a:r>
            <a:r>
              <a:rPr lang="en-US" sz="2400" b="1" dirty="0" smtClean="0">
                <a:solidFill>
                  <a:srgbClr val="000000"/>
                </a:solidFill>
              </a:rPr>
              <a:t>+</a:t>
            </a:r>
            <a:r>
              <a:rPr lang="en-US" sz="2400" b="1" dirty="0" smtClean="0">
                <a:solidFill>
                  <a:srgbClr val="008000"/>
                </a:solidFill>
              </a:rPr>
              <a:t>P</a:t>
            </a:r>
            <a:r>
              <a:rPr lang="en-US" sz="2400" b="1" baseline="-25000" dirty="0" smtClean="0">
                <a:solidFill>
                  <a:srgbClr val="008000"/>
                </a:solidFill>
              </a:rPr>
              <a:t>3</a:t>
            </a:r>
            <a:r>
              <a:rPr lang="en-US" sz="2400" b="1" dirty="0" smtClean="0">
                <a:solidFill>
                  <a:srgbClr val="008000"/>
                </a:solidFill>
              </a:rPr>
              <a:t>P</a:t>
            </a:r>
            <a:r>
              <a:rPr lang="en-US" sz="2400" b="1" baseline="-25000" dirty="0" smtClean="0">
                <a:solidFill>
                  <a:srgbClr val="008000"/>
                </a:solidFill>
              </a:rPr>
              <a:t>2</a:t>
            </a:r>
            <a:r>
              <a:rPr lang="en-US" sz="2400" b="1" dirty="0" smtClean="0">
                <a:solidFill>
                  <a:srgbClr val="008000"/>
                </a:solidFill>
              </a:rPr>
              <a:t>P</a:t>
            </a:r>
            <a:r>
              <a:rPr lang="en-US" sz="2400" b="1" baseline="-25000" dirty="0" smtClean="0">
                <a:solidFill>
                  <a:srgbClr val="008000"/>
                </a:solidFill>
              </a:rPr>
              <a:t>1</a:t>
            </a:r>
            <a:r>
              <a:rPr lang="en-US" sz="2400" b="1" dirty="0" smtClean="0">
                <a:solidFill>
                  <a:srgbClr val="008000"/>
                </a:solidFill>
              </a:rPr>
              <a:t>P</a:t>
            </a:r>
            <a:r>
              <a:rPr lang="en-US" sz="2400" b="1" baseline="-25000" dirty="0" smtClean="0">
                <a:solidFill>
                  <a:srgbClr val="008000"/>
                </a:solidFill>
              </a:rPr>
              <a:t>0</a:t>
            </a:r>
            <a:r>
              <a:rPr lang="en-US" sz="2400" b="1" dirty="0" smtClean="0">
                <a:solidFill>
                  <a:srgbClr val="000000"/>
                </a:solidFill>
              </a:rPr>
              <a:t> </a:t>
            </a:r>
            <a:r>
              <a:rPr lang="en-US" sz="2400" b="1" dirty="0">
                <a:solidFill>
                  <a:srgbClr val="CC0000"/>
                </a:solidFill>
              </a:rPr>
              <a:t>C</a:t>
            </a:r>
            <a:r>
              <a:rPr lang="en-US" sz="2400" b="1" baseline="-25000" dirty="0">
                <a:solidFill>
                  <a:srgbClr val="CC0000"/>
                </a:solidFill>
              </a:rPr>
              <a:t>0</a:t>
            </a:r>
          </a:p>
          <a:p>
            <a:r>
              <a:rPr lang="en-US" sz="2400" b="1" baseline="-25000" dirty="0" smtClean="0">
                <a:solidFill>
                  <a:srgbClr val="CC0000"/>
                </a:solidFill>
              </a:rPr>
              <a:t>     </a:t>
            </a:r>
            <a:r>
              <a:rPr lang="en-US" sz="2400" b="1" dirty="0" smtClean="0">
                <a:solidFill>
                  <a:srgbClr val="CC0000"/>
                </a:solidFill>
              </a:rPr>
              <a:t>                       </a:t>
            </a:r>
            <a:r>
              <a:rPr lang="en-US" sz="2400" b="1" dirty="0">
                <a:solidFill>
                  <a:srgbClr val="CC0000"/>
                </a:solidFill>
              </a:rPr>
              <a:t>= </a:t>
            </a:r>
            <a:r>
              <a:rPr lang="en-US" sz="2400" b="1" dirty="0">
                <a:solidFill>
                  <a:srgbClr val="6600CC"/>
                </a:solidFill>
              </a:rPr>
              <a:t>G</a:t>
            </a:r>
            <a:r>
              <a:rPr lang="en-US" sz="2400" b="1" baseline="-25000" dirty="0">
                <a:solidFill>
                  <a:srgbClr val="6600CC"/>
                </a:solidFill>
              </a:rPr>
              <a:t>0-3</a:t>
            </a:r>
            <a:r>
              <a:rPr lang="en-US" sz="2400" b="1" dirty="0">
                <a:solidFill>
                  <a:srgbClr val="CC0000"/>
                </a:solidFill>
              </a:rPr>
              <a:t> + </a:t>
            </a:r>
            <a:r>
              <a:rPr lang="en-US" sz="2400" b="1" dirty="0">
                <a:solidFill>
                  <a:srgbClr val="008000"/>
                </a:solidFill>
              </a:rPr>
              <a:t>P</a:t>
            </a:r>
            <a:r>
              <a:rPr lang="en-US" sz="2400" b="1" baseline="-25000" dirty="0">
                <a:solidFill>
                  <a:srgbClr val="008000"/>
                </a:solidFill>
              </a:rPr>
              <a:t>0-3</a:t>
            </a:r>
            <a:r>
              <a:rPr lang="en-US" sz="2400" b="1" dirty="0">
                <a:solidFill>
                  <a:srgbClr val="CC0000"/>
                </a:solidFill>
              </a:rPr>
              <a:t> C</a:t>
            </a:r>
            <a:r>
              <a:rPr lang="en-US" sz="2400" b="1" baseline="-25000" dirty="0">
                <a:solidFill>
                  <a:srgbClr val="CC0000"/>
                </a:solidFill>
              </a:rPr>
              <a:t>0</a:t>
            </a:r>
          </a:p>
          <a:p>
            <a:endParaRPr lang="en-US" sz="800" b="1" dirty="0">
              <a:solidFill>
                <a:srgbClr val="000000"/>
              </a:solidFill>
            </a:endParaRPr>
          </a:p>
        </p:txBody>
      </p:sp>
      <p:sp>
        <p:nvSpPr>
          <p:cNvPr id="20" name="Text Box 8"/>
          <p:cNvSpPr txBox="1">
            <a:spLocks noChangeArrowheads="1"/>
          </p:cNvSpPr>
          <p:nvPr/>
        </p:nvSpPr>
        <p:spPr bwMode="auto">
          <a:xfrm>
            <a:off x="3498850" y="2449681"/>
            <a:ext cx="5645150" cy="915987"/>
          </a:xfrm>
          <a:prstGeom prst="rect">
            <a:avLst/>
          </a:prstGeom>
          <a:noFill/>
          <a:ln w="9525">
            <a:noFill/>
            <a:miter lim="800000"/>
            <a:headEnd/>
            <a:tailEnd/>
          </a:ln>
        </p:spPr>
        <p:txBody>
          <a:bodyPr wrap="none">
            <a:spAutoFit/>
          </a:bodyPr>
          <a:lstStyle/>
          <a:p>
            <a:r>
              <a:rPr lang="en-US" dirty="0">
                <a:solidFill>
                  <a:srgbClr val="000066"/>
                </a:solidFill>
                <a:latin typeface="Arial" pitchFamily="34" charset="0"/>
              </a:rPr>
              <a:t>Carry does not ripple anymore!</a:t>
            </a:r>
          </a:p>
          <a:p>
            <a:r>
              <a:rPr lang="en-US" dirty="0">
                <a:solidFill>
                  <a:srgbClr val="000066"/>
                </a:solidFill>
                <a:latin typeface="Arial" pitchFamily="34" charset="0"/>
              </a:rPr>
              <a:t>All 4 carry outputs can be generated </a:t>
            </a:r>
            <a:r>
              <a:rPr lang="en-US" b="1" dirty="0">
                <a:solidFill>
                  <a:srgbClr val="FF0000"/>
                </a:solidFill>
                <a:latin typeface="Arial" pitchFamily="34" charset="0"/>
              </a:rPr>
              <a:t>in one go</a:t>
            </a:r>
            <a:r>
              <a:rPr lang="en-US" dirty="0">
                <a:solidFill>
                  <a:srgbClr val="000066"/>
                </a:solidFill>
                <a:latin typeface="Arial" pitchFamily="34" charset="0"/>
              </a:rPr>
              <a:t> from:  </a:t>
            </a:r>
          </a:p>
          <a:p>
            <a:pPr>
              <a:buFont typeface="Wingdings" pitchFamily="2" charset="2"/>
              <a:buChar char="à"/>
            </a:pPr>
            <a:r>
              <a:rPr lang="en-US" dirty="0">
                <a:solidFill>
                  <a:srgbClr val="000066"/>
                </a:solidFill>
                <a:latin typeface="Arial" pitchFamily="34" charset="0"/>
                <a:sym typeface="Wingdings" pitchFamily="2" charset="2"/>
              </a:rPr>
              <a:t> The </a:t>
            </a:r>
            <a:r>
              <a:rPr lang="en-US" dirty="0">
                <a:solidFill>
                  <a:srgbClr val="000066"/>
                </a:solidFill>
                <a:latin typeface="Arial" pitchFamily="34" charset="0"/>
              </a:rPr>
              <a:t>C0 and the two input numbers A,B  </a:t>
            </a:r>
          </a:p>
        </p:txBody>
      </p:sp>
      <p:sp>
        <p:nvSpPr>
          <p:cNvPr id="21" name="Text Box 11"/>
          <p:cNvSpPr txBox="1">
            <a:spLocks noChangeArrowheads="1"/>
          </p:cNvSpPr>
          <p:nvPr/>
        </p:nvSpPr>
        <p:spPr bwMode="auto">
          <a:xfrm>
            <a:off x="6765925" y="3601821"/>
            <a:ext cx="2228850" cy="641350"/>
          </a:xfrm>
          <a:prstGeom prst="rect">
            <a:avLst/>
          </a:prstGeom>
          <a:noFill/>
          <a:ln w="9525">
            <a:noFill/>
            <a:miter lim="800000"/>
            <a:headEnd/>
            <a:tailEnd/>
          </a:ln>
        </p:spPr>
        <p:txBody>
          <a:bodyPr wrap="none">
            <a:spAutoFit/>
          </a:bodyPr>
          <a:lstStyle/>
          <a:p>
            <a:r>
              <a:rPr lang="en-US">
                <a:solidFill>
                  <a:srgbClr val="6600CC"/>
                </a:solidFill>
                <a:latin typeface="Arial" pitchFamily="34" charset="0"/>
              </a:rPr>
              <a:t>2-Level logic</a:t>
            </a:r>
          </a:p>
          <a:p>
            <a:r>
              <a:rPr lang="en-US">
                <a:solidFill>
                  <a:srgbClr val="6600CC"/>
                </a:solidFill>
                <a:latin typeface="Arial" pitchFamily="34" charset="0"/>
              </a:rPr>
              <a:t>(Only 2 gate delays)</a:t>
            </a:r>
          </a:p>
        </p:txBody>
      </p:sp>
      <p:sp>
        <p:nvSpPr>
          <p:cNvPr id="22" name="Line 10"/>
          <p:cNvSpPr>
            <a:spLocks noChangeShapeType="1"/>
          </p:cNvSpPr>
          <p:nvPr/>
        </p:nvSpPr>
        <p:spPr bwMode="auto">
          <a:xfrm>
            <a:off x="6748463" y="3749723"/>
            <a:ext cx="0" cy="485775"/>
          </a:xfrm>
          <a:prstGeom prst="line">
            <a:avLst/>
          </a:prstGeom>
          <a:noFill/>
          <a:ln w="38100">
            <a:solidFill>
              <a:schemeClr val="tx1"/>
            </a:solidFill>
            <a:round/>
            <a:headEnd/>
            <a:tailEnd type="triangle" w="med" len="med"/>
          </a:ln>
        </p:spPr>
        <p:txBody>
          <a:bodyPr/>
          <a:lstStyle/>
          <a:p>
            <a:endParaRPr lang="en-US"/>
          </a:p>
        </p:txBody>
      </p:sp>
      <p:sp>
        <p:nvSpPr>
          <p:cNvPr id="23" name="Text Box 12"/>
          <p:cNvSpPr txBox="1">
            <a:spLocks noChangeArrowheads="1"/>
          </p:cNvSpPr>
          <p:nvPr/>
        </p:nvSpPr>
        <p:spPr bwMode="auto">
          <a:xfrm>
            <a:off x="4514393" y="3889856"/>
            <a:ext cx="1377300" cy="369332"/>
          </a:xfrm>
          <a:prstGeom prst="rect">
            <a:avLst/>
          </a:prstGeom>
          <a:noFill/>
          <a:ln w="9525">
            <a:noFill/>
            <a:miter lim="800000"/>
            <a:headEnd/>
            <a:tailEnd/>
          </a:ln>
        </p:spPr>
        <p:txBody>
          <a:bodyPr wrap="none">
            <a:spAutoFit/>
          </a:bodyPr>
          <a:lstStyle/>
          <a:p>
            <a:r>
              <a:rPr lang="en-US" dirty="0">
                <a:solidFill>
                  <a:srgbClr val="FF0000"/>
                </a:solidFill>
              </a:rPr>
              <a:t>No Rippling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a:t>
            </a:r>
            <a:r>
              <a:rPr lang="en-US" dirty="0" err="1" smtClean="0"/>
              <a:t>Lookahead</a:t>
            </a:r>
            <a:r>
              <a:rPr lang="en-US" dirty="0" smtClean="0"/>
              <a:t> Development</a:t>
            </a:r>
            <a:endParaRPr lang="en-US" dirty="0"/>
          </a:p>
        </p:txBody>
      </p:sp>
      <p:sp>
        <p:nvSpPr>
          <p:cNvPr id="3" name="Content Placeholder 2"/>
          <p:cNvSpPr>
            <a:spLocks noGrp="1"/>
          </p:cNvSpPr>
          <p:nvPr>
            <p:ph idx="1"/>
          </p:nvPr>
        </p:nvSpPr>
        <p:spPr/>
        <p:txBody>
          <a:bodyPr/>
          <a:lstStyle/>
          <a:p>
            <a:r>
              <a:rPr lang="en-US" dirty="0" smtClean="0"/>
              <a:t>Partial Full adder (PFA), (excludes carry handling stuff) to allow use of ripple or </a:t>
            </a:r>
            <a:r>
              <a:rPr lang="en-US" dirty="0" err="1" smtClean="0"/>
              <a:t>lookahead</a:t>
            </a:r>
            <a:endParaRPr lang="en-US" dirty="0" smtClean="0"/>
          </a:p>
          <a:p>
            <a:r>
              <a:rPr lang="en-US" dirty="0" smtClean="0">
                <a:solidFill>
                  <a:srgbClr val="FF0000"/>
                </a:solidFill>
              </a:rPr>
              <a:t>4-bit Ripple-Carry adder</a:t>
            </a:r>
          </a:p>
          <a:p>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72821" y="2680109"/>
            <a:ext cx="8834918" cy="270882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a:t>
            </a:r>
            <a:r>
              <a:rPr lang="en-US" dirty="0" err="1" smtClean="0"/>
              <a:t>Lookahead</a:t>
            </a:r>
            <a:r>
              <a:rPr lang="en-US" dirty="0" smtClean="0"/>
              <a:t> Development</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366689" y="1182327"/>
            <a:ext cx="8525836" cy="5080889"/>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a:t>
            </a:r>
            <a:r>
              <a:rPr lang="en-US" dirty="0" err="1" smtClean="0"/>
              <a:t>Lookahead</a:t>
            </a:r>
            <a:r>
              <a:rPr lang="en-US" dirty="0" smtClean="0"/>
              <a:t> Development</a:t>
            </a:r>
            <a:endParaRPr lang="en-US" dirty="0"/>
          </a:p>
        </p:txBody>
      </p:sp>
      <p:sp>
        <p:nvSpPr>
          <p:cNvPr id="3" name="Content Placeholder 2"/>
          <p:cNvSpPr>
            <a:spLocks noGrp="1"/>
          </p:cNvSpPr>
          <p:nvPr>
            <p:ph idx="1"/>
          </p:nvPr>
        </p:nvSpPr>
        <p:spPr>
          <a:xfrm>
            <a:off x="457200" y="1143000"/>
            <a:ext cx="5439761" cy="5143500"/>
          </a:xfrm>
        </p:spPr>
        <p:txBody>
          <a:bodyPr/>
          <a:lstStyle/>
          <a:p>
            <a:r>
              <a:rPr lang="en-US" dirty="0" smtClean="0"/>
              <a:t>The 4-bit carry look-ahead (CLA) adder consists of 3 levels of logic: </a:t>
            </a:r>
          </a:p>
          <a:p>
            <a:pPr lvl="1"/>
            <a:r>
              <a:rPr lang="en-US" dirty="0" smtClean="0">
                <a:solidFill>
                  <a:srgbClr val="FF0000"/>
                </a:solidFill>
              </a:rPr>
              <a:t>First level</a:t>
            </a:r>
            <a:r>
              <a:rPr lang="en-US" dirty="0" smtClean="0"/>
              <a:t>: Generates all the P &amp; G signals. Four sets of P &amp; G logic (each consists of an XOR gate and an AND gate). </a:t>
            </a:r>
          </a:p>
          <a:p>
            <a:pPr lvl="1"/>
            <a:r>
              <a:rPr lang="en-US" dirty="0" smtClean="0">
                <a:solidFill>
                  <a:srgbClr val="FF0000"/>
                </a:solidFill>
              </a:rPr>
              <a:t>Second level</a:t>
            </a:r>
            <a:r>
              <a:rPr lang="en-US" dirty="0" smtClean="0"/>
              <a:t>: The Carry Look-Ahead (CLA) logic block which consists of four 2-level implementation logic circuits. It generates the carry signals (C</a:t>
            </a:r>
            <a:r>
              <a:rPr lang="en-US" baseline="30000" dirty="0" smtClean="0"/>
              <a:t>1</a:t>
            </a:r>
            <a:r>
              <a:rPr lang="en-US" dirty="0" smtClean="0"/>
              <a:t>, C</a:t>
            </a:r>
            <a:r>
              <a:rPr lang="en-US" baseline="30000" dirty="0" smtClean="0"/>
              <a:t>2</a:t>
            </a:r>
            <a:r>
              <a:rPr lang="en-US" dirty="0" smtClean="0"/>
              <a:t>, C</a:t>
            </a:r>
            <a:r>
              <a:rPr lang="en-US" baseline="30000" dirty="0" smtClean="0"/>
              <a:t>3</a:t>
            </a:r>
            <a:r>
              <a:rPr lang="en-US" dirty="0" smtClean="0"/>
              <a:t>, and C</a:t>
            </a:r>
            <a:r>
              <a:rPr lang="en-US" baseline="30000" dirty="0" smtClean="0"/>
              <a:t>4</a:t>
            </a:r>
            <a:r>
              <a:rPr lang="en-US" dirty="0" smtClean="0"/>
              <a:t>). </a:t>
            </a:r>
          </a:p>
          <a:p>
            <a:pPr lvl="1"/>
            <a:r>
              <a:rPr lang="en-US" dirty="0" smtClean="0">
                <a:solidFill>
                  <a:srgbClr val="FF0000"/>
                </a:solidFill>
              </a:rPr>
              <a:t>Third level</a:t>
            </a:r>
            <a:r>
              <a:rPr lang="en-US" dirty="0" smtClean="0"/>
              <a:t>: Four XOR gates which generate the sum signals (S</a:t>
            </a:r>
            <a:r>
              <a:rPr lang="en-US" baseline="30000" dirty="0" smtClean="0"/>
              <a:t>i</a:t>
            </a:r>
            <a:r>
              <a:rPr lang="en-US" dirty="0" smtClean="0"/>
              <a:t>) (S</a:t>
            </a:r>
            <a:r>
              <a:rPr lang="en-US" baseline="30000" dirty="0" smtClean="0"/>
              <a:t>i </a:t>
            </a:r>
            <a:r>
              <a:rPr lang="en-US" dirty="0" smtClean="0"/>
              <a:t>= P</a:t>
            </a:r>
            <a:r>
              <a:rPr lang="en-US" baseline="30000" dirty="0" smtClean="0"/>
              <a:t>i </a:t>
            </a:r>
            <a:r>
              <a:rPr lang="en-US" dirty="0" smtClean="0"/>
              <a:t>⊕ </a:t>
            </a:r>
            <a:r>
              <a:rPr lang="en-US" dirty="0" err="1" smtClean="0"/>
              <a:t>C</a:t>
            </a:r>
            <a:r>
              <a:rPr lang="en-US" baseline="30000" dirty="0" err="1" smtClean="0"/>
              <a:t>i</a:t>
            </a:r>
            <a:r>
              <a:rPr lang="en-US" dirty="0" smtClean="0"/>
              <a:t>), (S</a:t>
            </a:r>
            <a:r>
              <a:rPr lang="en-US" baseline="30000" dirty="0" smtClean="0"/>
              <a:t>0</a:t>
            </a:r>
            <a:r>
              <a:rPr lang="en-US" dirty="0" smtClean="0"/>
              <a:t>, S</a:t>
            </a:r>
            <a:r>
              <a:rPr lang="en-US" baseline="30000" dirty="0" smtClean="0"/>
              <a:t>1</a:t>
            </a:r>
            <a:r>
              <a:rPr lang="en-US" dirty="0" smtClean="0"/>
              <a:t>, S</a:t>
            </a:r>
            <a:r>
              <a:rPr lang="en-US" baseline="30000" dirty="0" smtClean="0"/>
              <a:t>2</a:t>
            </a:r>
            <a:r>
              <a:rPr lang="en-US" dirty="0" smtClean="0"/>
              <a:t>, and S</a:t>
            </a:r>
            <a:r>
              <a:rPr lang="en-US" baseline="30000" dirty="0" smtClean="0"/>
              <a:t>3</a:t>
            </a:r>
            <a:r>
              <a:rPr lang="en-US" dirty="0" smtClean="0"/>
              <a:t>). </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5812824" y="1124720"/>
            <a:ext cx="3252522" cy="5075454"/>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for the 4-bit CLA Adder</a:t>
            </a:r>
            <a:endParaRPr lang="en-US" dirty="0"/>
          </a:p>
        </p:txBody>
      </p:sp>
      <p:sp>
        <p:nvSpPr>
          <p:cNvPr id="6" name="Rectangle 3"/>
          <p:cNvSpPr txBox="1">
            <a:spLocks noChangeArrowheads="1"/>
          </p:cNvSpPr>
          <p:nvPr/>
        </p:nvSpPr>
        <p:spPr bwMode="auto">
          <a:xfrm>
            <a:off x="209550" y="1260475"/>
            <a:ext cx="893445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400" b="0" i="0" u="none" strike="noStrike" kern="0" cap="none" spc="0" normalizeH="0" baseline="0" noProof="0" smtClean="0">
              <a:ln>
                <a:noFill/>
              </a:ln>
              <a:solidFill>
                <a:schemeClr val="tx1"/>
              </a:solidFill>
              <a:effectLst/>
              <a:uLnTx/>
              <a:uFillTx/>
              <a:latin typeface="Arial" pitchFamily="34" charset="0"/>
              <a:ea typeface="+mn-ea"/>
              <a:cs typeface="Arial" pitchFamily="34" charset="0"/>
            </a:endParaRP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400" b="0" i="0" u="none" strike="noStrike" kern="0" cap="none" spc="0" normalizeH="0" baseline="0" noProof="0" smtClean="0">
              <a:ln>
                <a:noFill/>
              </a:ln>
              <a:solidFill>
                <a:schemeClr val="tx1"/>
              </a:solidFill>
              <a:effectLst/>
              <a:uLnTx/>
              <a:uFillTx/>
              <a:latin typeface="Arial" pitchFamily="34" charset="0"/>
              <a:ea typeface="+mn-ea"/>
              <a:cs typeface="Arial" pitchFamily="34" charset="0"/>
            </a:endParaRP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400" b="0" i="0" u="none" strike="noStrike" kern="0" cap="none" spc="0" normalizeH="0" baseline="0" noProof="0" smtClean="0">
              <a:ln>
                <a:noFill/>
              </a:ln>
              <a:solidFill>
                <a:schemeClr val="tx1"/>
              </a:solidFill>
              <a:effectLst/>
              <a:uLnTx/>
              <a:uFillTx/>
              <a:latin typeface="Arial" pitchFamily="34" charset="0"/>
              <a:ea typeface="+mn-ea"/>
              <a:cs typeface="Arial" pitchFamily="34" charset="0"/>
            </a:endParaRP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400" b="0" i="0" u="none" strike="noStrike" kern="0" cap="none" spc="0" normalizeH="0" baseline="0" noProof="0" smtClean="0">
              <a:ln>
                <a:noFill/>
              </a:ln>
              <a:solidFill>
                <a:schemeClr val="tx1"/>
              </a:solidFill>
              <a:effectLst/>
              <a:uLnTx/>
              <a:uFillTx/>
              <a:latin typeface="Arial" pitchFamily="34" charset="0"/>
              <a:ea typeface="+mn-ea"/>
              <a:cs typeface="Arial" pitchFamily="34" charset="0"/>
            </a:endParaRPr>
          </a:p>
        </p:txBody>
      </p:sp>
      <p:grpSp>
        <p:nvGrpSpPr>
          <p:cNvPr id="7" name="Group 4"/>
          <p:cNvGrpSpPr>
            <a:grpSpLocks noChangeAspect="1"/>
          </p:cNvGrpSpPr>
          <p:nvPr/>
        </p:nvGrpSpPr>
        <p:grpSpPr bwMode="auto">
          <a:xfrm rot="5400000">
            <a:off x="1636713" y="3990975"/>
            <a:ext cx="693738" cy="515937"/>
            <a:chOff x="750" y="2323"/>
            <a:chExt cx="774" cy="576"/>
          </a:xfrm>
        </p:grpSpPr>
        <p:sp>
          <p:nvSpPr>
            <p:cNvPr id="8" name="Freeform 5"/>
            <p:cNvSpPr>
              <a:spLocks noChangeAspect="1"/>
            </p:cNvSpPr>
            <p:nvPr/>
          </p:nvSpPr>
          <p:spPr bwMode="auto">
            <a:xfrm>
              <a:off x="816" y="2323"/>
              <a:ext cx="708" cy="576"/>
            </a:xfrm>
            <a:custGeom>
              <a:avLst/>
              <a:gdLst>
                <a:gd name="T0" fmla="*/ 0 w 708"/>
                <a:gd name="T1" fmla="*/ 0 h 576"/>
                <a:gd name="T2" fmla="*/ 17 w 708"/>
                <a:gd name="T3" fmla="*/ 40 h 576"/>
                <a:gd name="T4" fmla="*/ 39 w 708"/>
                <a:gd name="T5" fmla="*/ 95 h 576"/>
                <a:gd name="T6" fmla="*/ 54 w 708"/>
                <a:gd name="T7" fmla="*/ 157 h 576"/>
                <a:gd name="T8" fmla="*/ 66 w 708"/>
                <a:gd name="T9" fmla="*/ 227 h 576"/>
                <a:gd name="T10" fmla="*/ 74 w 708"/>
                <a:gd name="T11" fmla="*/ 284 h 576"/>
                <a:gd name="T12" fmla="*/ 69 w 708"/>
                <a:gd name="T13" fmla="*/ 338 h 576"/>
                <a:gd name="T14" fmla="*/ 58 w 708"/>
                <a:gd name="T15" fmla="*/ 399 h 576"/>
                <a:gd name="T16" fmla="*/ 45 w 708"/>
                <a:gd name="T17" fmla="*/ 458 h 576"/>
                <a:gd name="T18" fmla="*/ 28 w 708"/>
                <a:gd name="T19" fmla="*/ 512 h 576"/>
                <a:gd name="T20" fmla="*/ 0 w 708"/>
                <a:gd name="T21" fmla="*/ 572 h 576"/>
                <a:gd name="T22" fmla="*/ 210 w 708"/>
                <a:gd name="T23" fmla="*/ 576 h 576"/>
                <a:gd name="T24" fmla="*/ 297 w 708"/>
                <a:gd name="T25" fmla="*/ 570 h 576"/>
                <a:gd name="T26" fmla="*/ 342 w 708"/>
                <a:gd name="T27" fmla="*/ 567 h 576"/>
                <a:gd name="T28" fmla="*/ 375 w 708"/>
                <a:gd name="T29" fmla="*/ 559 h 576"/>
                <a:gd name="T30" fmla="*/ 409 w 708"/>
                <a:gd name="T31" fmla="*/ 549 h 576"/>
                <a:gd name="T32" fmla="*/ 445 w 708"/>
                <a:gd name="T33" fmla="*/ 533 h 576"/>
                <a:gd name="T34" fmla="*/ 486 w 708"/>
                <a:gd name="T35" fmla="*/ 515 h 576"/>
                <a:gd name="T36" fmla="*/ 526 w 708"/>
                <a:gd name="T37" fmla="*/ 490 h 576"/>
                <a:gd name="T38" fmla="*/ 552 w 708"/>
                <a:gd name="T39" fmla="*/ 470 h 576"/>
                <a:gd name="T40" fmla="*/ 577 w 708"/>
                <a:gd name="T41" fmla="*/ 447 h 576"/>
                <a:gd name="T42" fmla="*/ 604 w 708"/>
                <a:gd name="T43" fmla="*/ 420 h 576"/>
                <a:gd name="T44" fmla="*/ 628 w 708"/>
                <a:gd name="T45" fmla="*/ 398 h 576"/>
                <a:gd name="T46" fmla="*/ 651 w 708"/>
                <a:gd name="T47" fmla="*/ 370 h 576"/>
                <a:gd name="T48" fmla="*/ 680 w 708"/>
                <a:gd name="T49" fmla="*/ 333 h 576"/>
                <a:gd name="T50" fmla="*/ 708 w 708"/>
                <a:gd name="T51" fmla="*/ 286 h 576"/>
                <a:gd name="T52" fmla="*/ 682 w 708"/>
                <a:gd name="T53" fmla="*/ 245 h 576"/>
                <a:gd name="T54" fmla="*/ 658 w 708"/>
                <a:gd name="T55" fmla="*/ 210 h 576"/>
                <a:gd name="T56" fmla="*/ 638 w 708"/>
                <a:gd name="T57" fmla="*/ 185 h 576"/>
                <a:gd name="T58" fmla="*/ 616 w 708"/>
                <a:gd name="T59" fmla="*/ 161 h 576"/>
                <a:gd name="T60" fmla="*/ 592 w 708"/>
                <a:gd name="T61" fmla="*/ 138 h 576"/>
                <a:gd name="T62" fmla="*/ 572 w 708"/>
                <a:gd name="T63" fmla="*/ 120 h 576"/>
                <a:gd name="T64" fmla="*/ 552 w 708"/>
                <a:gd name="T65" fmla="*/ 103 h 576"/>
                <a:gd name="T66" fmla="*/ 528 w 708"/>
                <a:gd name="T67" fmla="*/ 85 h 576"/>
                <a:gd name="T68" fmla="*/ 506 w 708"/>
                <a:gd name="T69" fmla="*/ 72 h 576"/>
                <a:gd name="T70" fmla="*/ 480 w 708"/>
                <a:gd name="T71" fmla="*/ 58 h 576"/>
                <a:gd name="T72" fmla="*/ 451 w 708"/>
                <a:gd name="T73" fmla="*/ 43 h 576"/>
                <a:gd name="T74" fmla="*/ 415 w 708"/>
                <a:gd name="T75" fmla="*/ 29 h 576"/>
                <a:gd name="T76" fmla="*/ 385 w 708"/>
                <a:gd name="T77" fmla="*/ 20 h 576"/>
                <a:gd name="T78" fmla="*/ 350 w 708"/>
                <a:gd name="T79" fmla="*/ 11 h 576"/>
                <a:gd name="T80" fmla="*/ 313 w 708"/>
                <a:gd name="T81" fmla="*/ 5 h 576"/>
                <a:gd name="T82" fmla="*/ 278 w 708"/>
                <a:gd name="T83" fmla="*/ 1 h 576"/>
                <a:gd name="T84" fmla="*/ 253 w 708"/>
                <a:gd name="T85" fmla="*/ 1 h 576"/>
                <a:gd name="T86" fmla="*/ 227 w 708"/>
                <a:gd name="T87" fmla="*/ 0 h 576"/>
                <a:gd name="T88" fmla="*/ 0 w 708"/>
                <a:gd name="T89" fmla="*/ 0 h 5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8"/>
                <a:gd name="T136" fmla="*/ 0 h 576"/>
                <a:gd name="T137" fmla="*/ 708 w 708"/>
                <a:gd name="T138" fmla="*/ 576 h 5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8" h="576">
                  <a:moveTo>
                    <a:pt x="0" y="0"/>
                  </a:moveTo>
                  <a:lnTo>
                    <a:pt x="17" y="40"/>
                  </a:lnTo>
                  <a:lnTo>
                    <a:pt x="39" y="95"/>
                  </a:lnTo>
                  <a:lnTo>
                    <a:pt x="54" y="157"/>
                  </a:lnTo>
                  <a:lnTo>
                    <a:pt x="66" y="227"/>
                  </a:lnTo>
                  <a:lnTo>
                    <a:pt x="74" y="284"/>
                  </a:lnTo>
                  <a:lnTo>
                    <a:pt x="69" y="338"/>
                  </a:lnTo>
                  <a:lnTo>
                    <a:pt x="58" y="399"/>
                  </a:lnTo>
                  <a:lnTo>
                    <a:pt x="45" y="458"/>
                  </a:lnTo>
                  <a:lnTo>
                    <a:pt x="28" y="512"/>
                  </a:lnTo>
                  <a:lnTo>
                    <a:pt x="0" y="572"/>
                  </a:lnTo>
                  <a:lnTo>
                    <a:pt x="210" y="576"/>
                  </a:lnTo>
                  <a:lnTo>
                    <a:pt x="297" y="570"/>
                  </a:lnTo>
                  <a:lnTo>
                    <a:pt x="342" y="567"/>
                  </a:lnTo>
                  <a:lnTo>
                    <a:pt x="375" y="559"/>
                  </a:lnTo>
                  <a:lnTo>
                    <a:pt x="409" y="549"/>
                  </a:lnTo>
                  <a:lnTo>
                    <a:pt x="445" y="533"/>
                  </a:lnTo>
                  <a:lnTo>
                    <a:pt x="486" y="515"/>
                  </a:lnTo>
                  <a:lnTo>
                    <a:pt x="526" y="490"/>
                  </a:lnTo>
                  <a:lnTo>
                    <a:pt x="552" y="470"/>
                  </a:lnTo>
                  <a:lnTo>
                    <a:pt x="577" y="447"/>
                  </a:lnTo>
                  <a:lnTo>
                    <a:pt x="604" y="420"/>
                  </a:lnTo>
                  <a:lnTo>
                    <a:pt x="628" y="398"/>
                  </a:lnTo>
                  <a:lnTo>
                    <a:pt x="651" y="370"/>
                  </a:lnTo>
                  <a:lnTo>
                    <a:pt x="680" y="333"/>
                  </a:lnTo>
                  <a:lnTo>
                    <a:pt x="708" y="286"/>
                  </a:lnTo>
                  <a:lnTo>
                    <a:pt x="682" y="245"/>
                  </a:lnTo>
                  <a:lnTo>
                    <a:pt x="658" y="210"/>
                  </a:lnTo>
                  <a:lnTo>
                    <a:pt x="638" y="185"/>
                  </a:lnTo>
                  <a:lnTo>
                    <a:pt x="616" y="161"/>
                  </a:lnTo>
                  <a:lnTo>
                    <a:pt x="592" y="138"/>
                  </a:lnTo>
                  <a:lnTo>
                    <a:pt x="572" y="120"/>
                  </a:lnTo>
                  <a:lnTo>
                    <a:pt x="552" y="103"/>
                  </a:lnTo>
                  <a:lnTo>
                    <a:pt x="528" y="85"/>
                  </a:lnTo>
                  <a:lnTo>
                    <a:pt x="506" y="72"/>
                  </a:lnTo>
                  <a:lnTo>
                    <a:pt x="480" y="58"/>
                  </a:lnTo>
                  <a:lnTo>
                    <a:pt x="451" y="43"/>
                  </a:lnTo>
                  <a:lnTo>
                    <a:pt x="415" y="29"/>
                  </a:lnTo>
                  <a:lnTo>
                    <a:pt x="385" y="20"/>
                  </a:lnTo>
                  <a:lnTo>
                    <a:pt x="350" y="11"/>
                  </a:lnTo>
                  <a:lnTo>
                    <a:pt x="313" y="5"/>
                  </a:lnTo>
                  <a:lnTo>
                    <a:pt x="278" y="1"/>
                  </a:lnTo>
                  <a:lnTo>
                    <a:pt x="253" y="1"/>
                  </a:lnTo>
                  <a:lnTo>
                    <a:pt x="227" y="0"/>
                  </a:lnTo>
                  <a:lnTo>
                    <a:pt x="0" y="0"/>
                  </a:lnTo>
                  <a:close/>
                </a:path>
              </a:pathLst>
            </a:custGeom>
            <a:noFill/>
            <a:ln w="38100">
              <a:solidFill>
                <a:schemeClr val="tx1"/>
              </a:solidFill>
              <a:round/>
              <a:headEnd/>
              <a:tailEnd/>
            </a:ln>
          </p:spPr>
          <p:txBody>
            <a:bodyPr/>
            <a:lstStyle/>
            <a:p>
              <a:endParaRPr lang="en-US"/>
            </a:p>
          </p:txBody>
        </p:sp>
        <p:sp>
          <p:nvSpPr>
            <p:cNvPr id="9" name="Freeform 6"/>
            <p:cNvSpPr>
              <a:spLocks noChangeAspect="1"/>
            </p:cNvSpPr>
            <p:nvPr/>
          </p:nvSpPr>
          <p:spPr bwMode="auto">
            <a:xfrm>
              <a:off x="750" y="2326"/>
              <a:ext cx="76" cy="573"/>
            </a:xfrm>
            <a:custGeom>
              <a:avLst/>
              <a:gdLst>
                <a:gd name="T0" fmla="*/ 3 w 76"/>
                <a:gd name="T1" fmla="*/ 0 h 573"/>
                <a:gd name="T2" fmla="*/ 30 w 76"/>
                <a:gd name="T3" fmla="*/ 71 h 573"/>
                <a:gd name="T4" fmla="*/ 48 w 76"/>
                <a:gd name="T5" fmla="*/ 135 h 573"/>
                <a:gd name="T6" fmla="*/ 62 w 76"/>
                <a:gd name="T7" fmla="*/ 194 h 573"/>
                <a:gd name="T8" fmla="*/ 75 w 76"/>
                <a:gd name="T9" fmla="*/ 279 h 573"/>
                <a:gd name="T10" fmla="*/ 66 w 76"/>
                <a:gd name="T11" fmla="*/ 354 h 573"/>
                <a:gd name="T12" fmla="*/ 54 w 76"/>
                <a:gd name="T13" fmla="*/ 411 h 573"/>
                <a:gd name="T14" fmla="*/ 35 w 76"/>
                <a:gd name="T15" fmla="*/ 488 h 573"/>
                <a:gd name="T16" fmla="*/ 0 w 76"/>
                <a:gd name="T17" fmla="*/ 573 h 5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573"/>
                <a:gd name="T29" fmla="*/ 76 w 76"/>
                <a:gd name="T30" fmla="*/ 573 h 5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573">
                  <a:moveTo>
                    <a:pt x="3" y="0"/>
                  </a:moveTo>
                  <a:cubicBezTo>
                    <a:pt x="7" y="12"/>
                    <a:pt x="23" y="49"/>
                    <a:pt x="30" y="71"/>
                  </a:cubicBezTo>
                  <a:cubicBezTo>
                    <a:pt x="37" y="93"/>
                    <a:pt x="43" y="115"/>
                    <a:pt x="48" y="135"/>
                  </a:cubicBezTo>
                  <a:cubicBezTo>
                    <a:pt x="53" y="155"/>
                    <a:pt x="58" y="170"/>
                    <a:pt x="62" y="194"/>
                  </a:cubicBezTo>
                  <a:cubicBezTo>
                    <a:pt x="66" y="218"/>
                    <a:pt x="74" y="252"/>
                    <a:pt x="75" y="279"/>
                  </a:cubicBezTo>
                  <a:cubicBezTo>
                    <a:pt x="76" y="306"/>
                    <a:pt x="69" y="332"/>
                    <a:pt x="66" y="354"/>
                  </a:cubicBezTo>
                  <a:cubicBezTo>
                    <a:pt x="63" y="376"/>
                    <a:pt x="59" y="389"/>
                    <a:pt x="54" y="411"/>
                  </a:cubicBezTo>
                  <a:cubicBezTo>
                    <a:pt x="49" y="433"/>
                    <a:pt x="44" y="461"/>
                    <a:pt x="35" y="488"/>
                  </a:cubicBezTo>
                  <a:cubicBezTo>
                    <a:pt x="26" y="515"/>
                    <a:pt x="7" y="555"/>
                    <a:pt x="0" y="573"/>
                  </a:cubicBezTo>
                </a:path>
              </a:pathLst>
            </a:custGeom>
            <a:noFill/>
            <a:ln w="38100">
              <a:solidFill>
                <a:schemeClr val="tx1"/>
              </a:solidFill>
              <a:round/>
              <a:headEnd/>
              <a:tailEnd/>
            </a:ln>
          </p:spPr>
          <p:txBody>
            <a:bodyPr/>
            <a:lstStyle/>
            <a:p>
              <a:endParaRPr lang="en-US"/>
            </a:p>
          </p:txBody>
        </p:sp>
      </p:grpSp>
      <p:sp>
        <p:nvSpPr>
          <p:cNvPr id="10" name="AutoShape 7"/>
          <p:cNvSpPr>
            <a:spLocks noChangeAspect="1" noChangeArrowheads="1"/>
          </p:cNvSpPr>
          <p:nvPr/>
        </p:nvSpPr>
        <p:spPr bwMode="auto">
          <a:xfrm flipH="1">
            <a:off x="844550" y="3297238"/>
            <a:ext cx="631825" cy="514350"/>
          </a:xfrm>
          <a:prstGeom prst="flowChartDelay">
            <a:avLst/>
          </a:prstGeom>
          <a:noFill/>
          <a:ln w="38100">
            <a:solidFill>
              <a:schemeClr val="tx1"/>
            </a:solidFill>
            <a:miter lim="800000"/>
            <a:headEnd/>
            <a:tailEnd/>
          </a:ln>
        </p:spPr>
        <p:txBody>
          <a:bodyPr wrap="none" anchor="ctr"/>
          <a:lstStyle/>
          <a:p>
            <a:pPr algn="ctr"/>
            <a:endParaRPr lang="en-US" sz="2400" u="sng" baseline="-25000"/>
          </a:p>
        </p:txBody>
      </p:sp>
      <p:sp>
        <p:nvSpPr>
          <p:cNvPr id="11" name="Freeform 8"/>
          <p:cNvSpPr>
            <a:spLocks noChangeAspect="1"/>
          </p:cNvSpPr>
          <p:nvPr/>
        </p:nvSpPr>
        <p:spPr bwMode="auto">
          <a:xfrm rot="5400000">
            <a:off x="242887" y="4022726"/>
            <a:ext cx="631825" cy="514350"/>
          </a:xfrm>
          <a:custGeom>
            <a:avLst/>
            <a:gdLst>
              <a:gd name="T0" fmla="*/ 0 w 708"/>
              <a:gd name="T1" fmla="*/ 0 h 576"/>
              <a:gd name="T2" fmla="*/ 2147483647 w 708"/>
              <a:gd name="T3" fmla="*/ 2147483647 h 576"/>
              <a:gd name="T4" fmla="*/ 2147483647 w 708"/>
              <a:gd name="T5" fmla="*/ 2147483647 h 576"/>
              <a:gd name="T6" fmla="*/ 2147483647 w 708"/>
              <a:gd name="T7" fmla="*/ 2147483647 h 576"/>
              <a:gd name="T8" fmla="*/ 2147483647 w 708"/>
              <a:gd name="T9" fmla="*/ 2147483647 h 576"/>
              <a:gd name="T10" fmla="*/ 2147483647 w 708"/>
              <a:gd name="T11" fmla="*/ 2147483647 h 576"/>
              <a:gd name="T12" fmla="*/ 2147483647 w 708"/>
              <a:gd name="T13" fmla="*/ 2147483647 h 576"/>
              <a:gd name="T14" fmla="*/ 2147483647 w 708"/>
              <a:gd name="T15" fmla="*/ 2147483647 h 576"/>
              <a:gd name="T16" fmla="*/ 2147483647 w 708"/>
              <a:gd name="T17" fmla="*/ 2147483647 h 576"/>
              <a:gd name="T18" fmla="*/ 2147483647 w 708"/>
              <a:gd name="T19" fmla="*/ 2147483647 h 576"/>
              <a:gd name="T20" fmla="*/ 0 w 708"/>
              <a:gd name="T21" fmla="*/ 2147483647 h 576"/>
              <a:gd name="T22" fmla="*/ 2147483647 w 708"/>
              <a:gd name="T23" fmla="*/ 2147483647 h 576"/>
              <a:gd name="T24" fmla="*/ 2147483647 w 708"/>
              <a:gd name="T25" fmla="*/ 2147483647 h 576"/>
              <a:gd name="T26" fmla="*/ 2147483647 w 708"/>
              <a:gd name="T27" fmla="*/ 2147483647 h 576"/>
              <a:gd name="T28" fmla="*/ 2147483647 w 708"/>
              <a:gd name="T29" fmla="*/ 2147483647 h 576"/>
              <a:gd name="T30" fmla="*/ 2147483647 w 708"/>
              <a:gd name="T31" fmla="*/ 2147483647 h 576"/>
              <a:gd name="T32" fmla="*/ 2147483647 w 708"/>
              <a:gd name="T33" fmla="*/ 2147483647 h 576"/>
              <a:gd name="T34" fmla="*/ 2147483647 w 708"/>
              <a:gd name="T35" fmla="*/ 2147483647 h 576"/>
              <a:gd name="T36" fmla="*/ 2147483647 w 708"/>
              <a:gd name="T37" fmla="*/ 2147483647 h 576"/>
              <a:gd name="T38" fmla="*/ 2147483647 w 708"/>
              <a:gd name="T39" fmla="*/ 2147483647 h 576"/>
              <a:gd name="T40" fmla="*/ 2147483647 w 708"/>
              <a:gd name="T41" fmla="*/ 2147483647 h 576"/>
              <a:gd name="T42" fmla="*/ 2147483647 w 708"/>
              <a:gd name="T43" fmla="*/ 2147483647 h 576"/>
              <a:gd name="T44" fmla="*/ 2147483647 w 708"/>
              <a:gd name="T45" fmla="*/ 2147483647 h 576"/>
              <a:gd name="T46" fmla="*/ 2147483647 w 708"/>
              <a:gd name="T47" fmla="*/ 2147483647 h 576"/>
              <a:gd name="T48" fmla="*/ 2147483647 w 708"/>
              <a:gd name="T49" fmla="*/ 2147483647 h 576"/>
              <a:gd name="T50" fmla="*/ 2147483647 w 708"/>
              <a:gd name="T51" fmla="*/ 2147483647 h 576"/>
              <a:gd name="T52" fmla="*/ 2147483647 w 708"/>
              <a:gd name="T53" fmla="*/ 2147483647 h 576"/>
              <a:gd name="T54" fmla="*/ 2147483647 w 708"/>
              <a:gd name="T55" fmla="*/ 2147483647 h 576"/>
              <a:gd name="T56" fmla="*/ 2147483647 w 708"/>
              <a:gd name="T57" fmla="*/ 2147483647 h 576"/>
              <a:gd name="T58" fmla="*/ 2147483647 w 708"/>
              <a:gd name="T59" fmla="*/ 2147483647 h 576"/>
              <a:gd name="T60" fmla="*/ 2147483647 w 708"/>
              <a:gd name="T61" fmla="*/ 2147483647 h 576"/>
              <a:gd name="T62" fmla="*/ 2147483647 w 708"/>
              <a:gd name="T63" fmla="*/ 2147483647 h 576"/>
              <a:gd name="T64" fmla="*/ 2147483647 w 708"/>
              <a:gd name="T65" fmla="*/ 2147483647 h 576"/>
              <a:gd name="T66" fmla="*/ 2147483647 w 708"/>
              <a:gd name="T67" fmla="*/ 2147483647 h 576"/>
              <a:gd name="T68" fmla="*/ 2147483647 w 708"/>
              <a:gd name="T69" fmla="*/ 2147483647 h 576"/>
              <a:gd name="T70" fmla="*/ 2147483647 w 708"/>
              <a:gd name="T71" fmla="*/ 2147483647 h 576"/>
              <a:gd name="T72" fmla="*/ 2147483647 w 708"/>
              <a:gd name="T73" fmla="*/ 2147483647 h 576"/>
              <a:gd name="T74" fmla="*/ 2147483647 w 708"/>
              <a:gd name="T75" fmla="*/ 2147483647 h 576"/>
              <a:gd name="T76" fmla="*/ 2147483647 w 708"/>
              <a:gd name="T77" fmla="*/ 2147483647 h 576"/>
              <a:gd name="T78" fmla="*/ 2147483647 w 708"/>
              <a:gd name="T79" fmla="*/ 2147483647 h 576"/>
              <a:gd name="T80" fmla="*/ 2147483647 w 708"/>
              <a:gd name="T81" fmla="*/ 2147483647 h 576"/>
              <a:gd name="T82" fmla="*/ 2147483647 w 708"/>
              <a:gd name="T83" fmla="*/ 712071955 h 576"/>
              <a:gd name="T84" fmla="*/ 2147483647 w 708"/>
              <a:gd name="T85" fmla="*/ 712071955 h 576"/>
              <a:gd name="T86" fmla="*/ 2147483647 w 708"/>
              <a:gd name="T87" fmla="*/ 0 h 576"/>
              <a:gd name="T88" fmla="*/ 0 w 708"/>
              <a:gd name="T89" fmla="*/ 0 h 5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8"/>
              <a:gd name="T136" fmla="*/ 0 h 576"/>
              <a:gd name="T137" fmla="*/ 708 w 708"/>
              <a:gd name="T138" fmla="*/ 576 h 5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8" h="576">
                <a:moveTo>
                  <a:pt x="0" y="0"/>
                </a:moveTo>
                <a:lnTo>
                  <a:pt x="17" y="40"/>
                </a:lnTo>
                <a:lnTo>
                  <a:pt x="39" y="95"/>
                </a:lnTo>
                <a:lnTo>
                  <a:pt x="54" y="157"/>
                </a:lnTo>
                <a:lnTo>
                  <a:pt x="66" y="227"/>
                </a:lnTo>
                <a:lnTo>
                  <a:pt x="74" y="284"/>
                </a:lnTo>
                <a:lnTo>
                  <a:pt x="69" y="338"/>
                </a:lnTo>
                <a:lnTo>
                  <a:pt x="58" y="399"/>
                </a:lnTo>
                <a:lnTo>
                  <a:pt x="45" y="458"/>
                </a:lnTo>
                <a:lnTo>
                  <a:pt x="28" y="512"/>
                </a:lnTo>
                <a:lnTo>
                  <a:pt x="0" y="572"/>
                </a:lnTo>
                <a:lnTo>
                  <a:pt x="210" y="576"/>
                </a:lnTo>
                <a:lnTo>
                  <a:pt x="297" y="570"/>
                </a:lnTo>
                <a:lnTo>
                  <a:pt x="342" y="567"/>
                </a:lnTo>
                <a:lnTo>
                  <a:pt x="375" y="559"/>
                </a:lnTo>
                <a:lnTo>
                  <a:pt x="409" y="549"/>
                </a:lnTo>
                <a:lnTo>
                  <a:pt x="445" y="533"/>
                </a:lnTo>
                <a:lnTo>
                  <a:pt x="486" y="515"/>
                </a:lnTo>
                <a:lnTo>
                  <a:pt x="526" y="490"/>
                </a:lnTo>
                <a:lnTo>
                  <a:pt x="552" y="470"/>
                </a:lnTo>
                <a:lnTo>
                  <a:pt x="577" y="447"/>
                </a:lnTo>
                <a:lnTo>
                  <a:pt x="604" y="420"/>
                </a:lnTo>
                <a:lnTo>
                  <a:pt x="628" y="398"/>
                </a:lnTo>
                <a:lnTo>
                  <a:pt x="651" y="370"/>
                </a:lnTo>
                <a:lnTo>
                  <a:pt x="680" y="333"/>
                </a:lnTo>
                <a:lnTo>
                  <a:pt x="708" y="286"/>
                </a:lnTo>
                <a:lnTo>
                  <a:pt x="682" y="245"/>
                </a:lnTo>
                <a:lnTo>
                  <a:pt x="658" y="210"/>
                </a:lnTo>
                <a:lnTo>
                  <a:pt x="638" y="185"/>
                </a:lnTo>
                <a:lnTo>
                  <a:pt x="616" y="161"/>
                </a:lnTo>
                <a:lnTo>
                  <a:pt x="592" y="138"/>
                </a:lnTo>
                <a:lnTo>
                  <a:pt x="572" y="120"/>
                </a:lnTo>
                <a:lnTo>
                  <a:pt x="552" y="103"/>
                </a:lnTo>
                <a:lnTo>
                  <a:pt x="528" y="85"/>
                </a:lnTo>
                <a:lnTo>
                  <a:pt x="506" y="72"/>
                </a:lnTo>
                <a:lnTo>
                  <a:pt x="480" y="58"/>
                </a:lnTo>
                <a:lnTo>
                  <a:pt x="451" y="43"/>
                </a:lnTo>
                <a:lnTo>
                  <a:pt x="415" y="29"/>
                </a:lnTo>
                <a:lnTo>
                  <a:pt x="385" y="20"/>
                </a:lnTo>
                <a:lnTo>
                  <a:pt x="350" y="11"/>
                </a:lnTo>
                <a:lnTo>
                  <a:pt x="313" y="5"/>
                </a:lnTo>
                <a:lnTo>
                  <a:pt x="278" y="1"/>
                </a:lnTo>
                <a:lnTo>
                  <a:pt x="253" y="1"/>
                </a:lnTo>
                <a:lnTo>
                  <a:pt x="227" y="0"/>
                </a:lnTo>
                <a:lnTo>
                  <a:pt x="0" y="0"/>
                </a:lnTo>
                <a:close/>
              </a:path>
            </a:pathLst>
          </a:custGeom>
          <a:noFill/>
          <a:ln w="38100">
            <a:solidFill>
              <a:schemeClr val="tx1"/>
            </a:solidFill>
            <a:round/>
            <a:headEnd/>
            <a:tailEnd/>
          </a:ln>
        </p:spPr>
        <p:txBody>
          <a:bodyPr/>
          <a:lstStyle/>
          <a:p>
            <a:endParaRPr lang="en-US"/>
          </a:p>
        </p:txBody>
      </p:sp>
      <p:sp>
        <p:nvSpPr>
          <p:cNvPr id="12" name="AutoShape 9"/>
          <p:cNvSpPr>
            <a:spLocks noChangeAspect="1" noChangeArrowheads="1"/>
          </p:cNvSpPr>
          <p:nvPr/>
        </p:nvSpPr>
        <p:spPr bwMode="auto">
          <a:xfrm flipH="1">
            <a:off x="844550" y="2028825"/>
            <a:ext cx="631825" cy="514350"/>
          </a:xfrm>
          <a:prstGeom prst="flowChartDelay">
            <a:avLst/>
          </a:prstGeom>
          <a:noFill/>
          <a:ln w="38100">
            <a:solidFill>
              <a:schemeClr val="tx1"/>
            </a:solidFill>
            <a:miter lim="800000"/>
            <a:headEnd/>
            <a:tailEnd/>
          </a:ln>
        </p:spPr>
        <p:txBody>
          <a:bodyPr wrap="none" anchor="ctr"/>
          <a:lstStyle/>
          <a:p>
            <a:pPr algn="ctr"/>
            <a:endParaRPr lang="en-US" sz="3200" u="sng" baseline="-25000"/>
          </a:p>
        </p:txBody>
      </p:sp>
      <p:grpSp>
        <p:nvGrpSpPr>
          <p:cNvPr id="13" name="Group 10"/>
          <p:cNvGrpSpPr>
            <a:grpSpLocks noChangeAspect="1"/>
          </p:cNvGrpSpPr>
          <p:nvPr/>
        </p:nvGrpSpPr>
        <p:grpSpPr bwMode="auto">
          <a:xfrm rot="5400000">
            <a:off x="1493838" y="2652713"/>
            <a:ext cx="693737" cy="515937"/>
            <a:chOff x="750" y="2323"/>
            <a:chExt cx="774" cy="576"/>
          </a:xfrm>
        </p:grpSpPr>
        <p:sp>
          <p:nvSpPr>
            <p:cNvPr id="14" name="Freeform 11"/>
            <p:cNvSpPr>
              <a:spLocks noChangeAspect="1"/>
            </p:cNvSpPr>
            <p:nvPr/>
          </p:nvSpPr>
          <p:spPr bwMode="auto">
            <a:xfrm>
              <a:off x="816" y="2323"/>
              <a:ext cx="708" cy="576"/>
            </a:xfrm>
            <a:custGeom>
              <a:avLst/>
              <a:gdLst>
                <a:gd name="T0" fmla="*/ 0 w 708"/>
                <a:gd name="T1" fmla="*/ 0 h 576"/>
                <a:gd name="T2" fmla="*/ 17 w 708"/>
                <a:gd name="T3" fmla="*/ 40 h 576"/>
                <a:gd name="T4" fmla="*/ 39 w 708"/>
                <a:gd name="T5" fmla="*/ 95 h 576"/>
                <a:gd name="T6" fmla="*/ 54 w 708"/>
                <a:gd name="T7" fmla="*/ 157 h 576"/>
                <a:gd name="T8" fmla="*/ 66 w 708"/>
                <a:gd name="T9" fmla="*/ 227 h 576"/>
                <a:gd name="T10" fmla="*/ 74 w 708"/>
                <a:gd name="T11" fmla="*/ 284 h 576"/>
                <a:gd name="T12" fmla="*/ 69 w 708"/>
                <a:gd name="T13" fmla="*/ 338 h 576"/>
                <a:gd name="T14" fmla="*/ 58 w 708"/>
                <a:gd name="T15" fmla="*/ 399 h 576"/>
                <a:gd name="T16" fmla="*/ 45 w 708"/>
                <a:gd name="T17" fmla="*/ 458 h 576"/>
                <a:gd name="T18" fmla="*/ 28 w 708"/>
                <a:gd name="T19" fmla="*/ 512 h 576"/>
                <a:gd name="T20" fmla="*/ 0 w 708"/>
                <a:gd name="T21" fmla="*/ 572 h 576"/>
                <a:gd name="T22" fmla="*/ 210 w 708"/>
                <a:gd name="T23" fmla="*/ 576 h 576"/>
                <a:gd name="T24" fmla="*/ 297 w 708"/>
                <a:gd name="T25" fmla="*/ 570 h 576"/>
                <a:gd name="T26" fmla="*/ 342 w 708"/>
                <a:gd name="T27" fmla="*/ 567 h 576"/>
                <a:gd name="T28" fmla="*/ 375 w 708"/>
                <a:gd name="T29" fmla="*/ 559 h 576"/>
                <a:gd name="T30" fmla="*/ 409 w 708"/>
                <a:gd name="T31" fmla="*/ 549 h 576"/>
                <a:gd name="T32" fmla="*/ 445 w 708"/>
                <a:gd name="T33" fmla="*/ 533 h 576"/>
                <a:gd name="T34" fmla="*/ 486 w 708"/>
                <a:gd name="T35" fmla="*/ 515 h 576"/>
                <a:gd name="T36" fmla="*/ 526 w 708"/>
                <a:gd name="T37" fmla="*/ 490 h 576"/>
                <a:gd name="T38" fmla="*/ 552 w 708"/>
                <a:gd name="T39" fmla="*/ 470 h 576"/>
                <a:gd name="T40" fmla="*/ 577 w 708"/>
                <a:gd name="T41" fmla="*/ 447 h 576"/>
                <a:gd name="T42" fmla="*/ 604 w 708"/>
                <a:gd name="T43" fmla="*/ 420 h 576"/>
                <a:gd name="T44" fmla="*/ 628 w 708"/>
                <a:gd name="T45" fmla="*/ 398 h 576"/>
                <a:gd name="T46" fmla="*/ 651 w 708"/>
                <a:gd name="T47" fmla="*/ 370 h 576"/>
                <a:gd name="T48" fmla="*/ 680 w 708"/>
                <a:gd name="T49" fmla="*/ 333 h 576"/>
                <a:gd name="T50" fmla="*/ 708 w 708"/>
                <a:gd name="T51" fmla="*/ 286 h 576"/>
                <a:gd name="T52" fmla="*/ 682 w 708"/>
                <a:gd name="T53" fmla="*/ 245 h 576"/>
                <a:gd name="T54" fmla="*/ 658 w 708"/>
                <a:gd name="T55" fmla="*/ 210 h 576"/>
                <a:gd name="T56" fmla="*/ 638 w 708"/>
                <a:gd name="T57" fmla="*/ 185 h 576"/>
                <a:gd name="T58" fmla="*/ 616 w 708"/>
                <a:gd name="T59" fmla="*/ 161 h 576"/>
                <a:gd name="T60" fmla="*/ 592 w 708"/>
                <a:gd name="T61" fmla="*/ 138 h 576"/>
                <a:gd name="T62" fmla="*/ 572 w 708"/>
                <a:gd name="T63" fmla="*/ 120 h 576"/>
                <a:gd name="T64" fmla="*/ 552 w 708"/>
                <a:gd name="T65" fmla="*/ 103 h 576"/>
                <a:gd name="T66" fmla="*/ 528 w 708"/>
                <a:gd name="T67" fmla="*/ 85 h 576"/>
                <a:gd name="T68" fmla="*/ 506 w 708"/>
                <a:gd name="T69" fmla="*/ 72 h 576"/>
                <a:gd name="T70" fmla="*/ 480 w 708"/>
                <a:gd name="T71" fmla="*/ 58 h 576"/>
                <a:gd name="T72" fmla="*/ 451 w 708"/>
                <a:gd name="T73" fmla="*/ 43 h 576"/>
                <a:gd name="T74" fmla="*/ 415 w 708"/>
                <a:gd name="T75" fmla="*/ 29 h 576"/>
                <a:gd name="T76" fmla="*/ 385 w 708"/>
                <a:gd name="T77" fmla="*/ 20 h 576"/>
                <a:gd name="T78" fmla="*/ 350 w 708"/>
                <a:gd name="T79" fmla="*/ 11 h 576"/>
                <a:gd name="T80" fmla="*/ 313 w 708"/>
                <a:gd name="T81" fmla="*/ 5 h 576"/>
                <a:gd name="T82" fmla="*/ 278 w 708"/>
                <a:gd name="T83" fmla="*/ 1 h 576"/>
                <a:gd name="T84" fmla="*/ 253 w 708"/>
                <a:gd name="T85" fmla="*/ 1 h 576"/>
                <a:gd name="T86" fmla="*/ 227 w 708"/>
                <a:gd name="T87" fmla="*/ 0 h 576"/>
                <a:gd name="T88" fmla="*/ 0 w 708"/>
                <a:gd name="T89" fmla="*/ 0 h 5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8"/>
                <a:gd name="T136" fmla="*/ 0 h 576"/>
                <a:gd name="T137" fmla="*/ 708 w 708"/>
                <a:gd name="T138" fmla="*/ 576 h 5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8" h="576">
                  <a:moveTo>
                    <a:pt x="0" y="0"/>
                  </a:moveTo>
                  <a:lnTo>
                    <a:pt x="17" y="40"/>
                  </a:lnTo>
                  <a:lnTo>
                    <a:pt x="39" y="95"/>
                  </a:lnTo>
                  <a:lnTo>
                    <a:pt x="54" y="157"/>
                  </a:lnTo>
                  <a:lnTo>
                    <a:pt x="66" y="227"/>
                  </a:lnTo>
                  <a:lnTo>
                    <a:pt x="74" y="284"/>
                  </a:lnTo>
                  <a:lnTo>
                    <a:pt x="69" y="338"/>
                  </a:lnTo>
                  <a:lnTo>
                    <a:pt x="58" y="399"/>
                  </a:lnTo>
                  <a:lnTo>
                    <a:pt x="45" y="458"/>
                  </a:lnTo>
                  <a:lnTo>
                    <a:pt x="28" y="512"/>
                  </a:lnTo>
                  <a:lnTo>
                    <a:pt x="0" y="572"/>
                  </a:lnTo>
                  <a:lnTo>
                    <a:pt x="210" y="576"/>
                  </a:lnTo>
                  <a:lnTo>
                    <a:pt x="297" y="570"/>
                  </a:lnTo>
                  <a:lnTo>
                    <a:pt x="342" y="567"/>
                  </a:lnTo>
                  <a:lnTo>
                    <a:pt x="375" y="559"/>
                  </a:lnTo>
                  <a:lnTo>
                    <a:pt x="409" y="549"/>
                  </a:lnTo>
                  <a:lnTo>
                    <a:pt x="445" y="533"/>
                  </a:lnTo>
                  <a:lnTo>
                    <a:pt x="486" y="515"/>
                  </a:lnTo>
                  <a:lnTo>
                    <a:pt x="526" y="490"/>
                  </a:lnTo>
                  <a:lnTo>
                    <a:pt x="552" y="470"/>
                  </a:lnTo>
                  <a:lnTo>
                    <a:pt x="577" y="447"/>
                  </a:lnTo>
                  <a:lnTo>
                    <a:pt x="604" y="420"/>
                  </a:lnTo>
                  <a:lnTo>
                    <a:pt x="628" y="398"/>
                  </a:lnTo>
                  <a:lnTo>
                    <a:pt x="651" y="370"/>
                  </a:lnTo>
                  <a:lnTo>
                    <a:pt x="680" y="333"/>
                  </a:lnTo>
                  <a:lnTo>
                    <a:pt x="708" y="286"/>
                  </a:lnTo>
                  <a:lnTo>
                    <a:pt x="682" y="245"/>
                  </a:lnTo>
                  <a:lnTo>
                    <a:pt x="658" y="210"/>
                  </a:lnTo>
                  <a:lnTo>
                    <a:pt x="638" y="185"/>
                  </a:lnTo>
                  <a:lnTo>
                    <a:pt x="616" y="161"/>
                  </a:lnTo>
                  <a:lnTo>
                    <a:pt x="592" y="138"/>
                  </a:lnTo>
                  <a:lnTo>
                    <a:pt x="572" y="120"/>
                  </a:lnTo>
                  <a:lnTo>
                    <a:pt x="552" y="103"/>
                  </a:lnTo>
                  <a:lnTo>
                    <a:pt x="528" y="85"/>
                  </a:lnTo>
                  <a:lnTo>
                    <a:pt x="506" y="72"/>
                  </a:lnTo>
                  <a:lnTo>
                    <a:pt x="480" y="58"/>
                  </a:lnTo>
                  <a:lnTo>
                    <a:pt x="451" y="43"/>
                  </a:lnTo>
                  <a:lnTo>
                    <a:pt x="415" y="29"/>
                  </a:lnTo>
                  <a:lnTo>
                    <a:pt x="385" y="20"/>
                  </a:lnTo>
                  <a:lnTo>
                    <a:pt x="350" y="11"/>
                  </a:lnTo>
                  <a:lnTo>
                    <a:pt x="313" y="5"/>
                  </a:lnTo>
                  <a:lnTo>
                    <a:pt x="278" y="1"/>
                  </a:lnTo>
                  <a:lnTo>
                    <a:pt x="253" y="1"/>
                  </a:lnTo>
                  <a:lnTo>
                    <a:pt x="227" y="0"/>
                  </a:lnTo>
                  <a:lnTo>
                    <a:pt x="0" y="0"/>
                  </a:lnTo>
                  <a:close/>
                </a:path>
              </a:pathLst>
            </a:custGeom>
            <a:noFill/>
            <a:ln w="38100">
              <a:solidFill>
                <a:schemeClr val="tx1"/>
              </a:solidFill>
              <a:round/>
              <a:headEnd/>
              <a:tailEnd/>
            </a:ln>
          </p:spPr>
          <p:txBody>
            <a:bodyPr/>
            <a:lstStyle/>
            <a:p>
              <a:endParaRPr lang="en-US"/>
            </a:p>
          </p:txBody>
        </p:sp>
        <p:sp>
          <p:nvSpPr>
            <p:cNvPr id="15" name="Freeform 12"/>
            <p:cNvSpPr>
              <a:spLocks noChangeAspect="1"/>
            </p:cNvSpPr>
            <p:nvPr/>
          </p:nvSpPr>
          <p:spPr bwMode="auto">
            <a:xfrm>
              <a:off x="750" y="2326"/>
              <a:ext cx="76" cy="573"/>
            </a:xfrm>
            <a:custGeom>
              <a:avLst/>
              <a:gdLst>
                <a:gd name="T0" fmla="*/ 3 w 76"/>
                <a:gd name="T1" fmla="*/ 0 h 573"/>
                <a:gd name="T2" fmla="*/ 30 w 76"/>
                <a:gd name="T3" fmla="*/ 71 h 573"/>
                <a:gd name="T4" fmla="*/ 48 w 76"/>
                <a:gd name="T5" fmla="*/ 135 h 573"/>
                <a:gd name="T6" fmla="*/ 62 w 76"/>
                <a:gd name="T7" fmla="*/ 194 h 573"/>
                <a:gd name="T8" fmla="*/ 75 w 76"/>
                <a:gd name="T9" fmla="*/ 279 h 573"/>
                <a:gd name="T10" fmla="*/ 66 w 76"/>
                <a:gd name="T11" fmla="*/ 354 h 573"/>
                <a:gd name="T12" fmla="*/ 54 w 76"/>
                <a:gd name="T13" fmla="*/ 411 h 573"/>
                <a:gd name="T14" fmla="*/ 35 w 76"/>
                <a:gd name="T15" fmla="*/ 488 h 573"/>
                <a:gd name="T16" fmla="*/ 0 w 76"/>
                <a:gd name="T17" fmla="*/ 573 h 5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573"/>
                <a:gd name="T29" fmla="*/ 76 w 76"/>
                <a:gd name="T30" fmla="*/ 573 h 5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573">
                  <a:moveTo>
                    <a:pt x="3" y="0"/>
                  </a:moveTo>
                  <a:cubicBezTo>
                    <a:pt x="7" y="12"/>
                    <a:pt x="23" y="49"/>
                    <a:pt x="30" y="71"/>
                  </a:cubicBezTo>
                  <a:cubicBezTo>
                    <a:pt x="37" y="93"/>
                    <a:pt x="43" y="115"/>
                    <a:pt x="48" y="135"/>
                  </a:cubicBezTo>
                  <a:cubicBezTo>
                    <a:pt x="53" y="155"/>
                    <a:pt x="58" y="170"/>
                    <a:pt x="62" y="194"/>
                  </a:cubicBezTo>
                  <a:cubicBezTo>
                    <a:pt x="66" y="218"/>
                    <a:pt x="74" y="252"/>
                    <a:pt x="75" y="279"/>
                  </a:cubicBezTo>
                  <a:cubicBezTo>
                    <a:pt x="76" y="306"/>
                    <a:pt x="69" y="332"/>
                    <a:pt x="66" y="354"/>
                  </a:cubicBezTo>
                  <a:cubicBezTo>
                    <a:pt x="63" y="376"/>
                    <a:pt x="59" y="389"/>
                    <a:pt x="54" y="411"/>
                  </a:cubicBezTo>
                  <a:cubicBezTo>
                    <a:pt x="49" y="433"/>
                    <a:pt x="44" y="461"/>
                    <a:pt x="35" y="488"/>
                  </a:cubicBezTo>
                  <a:cubicBezTo>
                    <a:pt x="26" y="515"/>
                    <a:pt x="7" y="555"/>
                    <a:pt x="0" y="573"/>
                  </a:cubicBezTo>
                </a:path>
              </a:pathLst>
            </a:custGeom>
            <a:noFill/>
            <a:ln w="38100">
              <a:solidFill>
                <a:schemeClr val="tx1"/>
              </a:solidFill>
              <a:round/>
              <a:headEnd/>
              <a:tailEnd/>
            </a:ln>
          </p:spPr>
          <p:txBody>
            <a:bodyPr/>
            <a:lstStyle/>
            <a:p>
              <a:endParaRPr lang="en-US"/>
            </a:p>
          </p:txBody>
        </p:sp>
      </p:grpSp>
      <p:sp>
        <p:nvSpPr>
          <p:cNvPr id="16" name="Line 13"/>
          <p:cNvSpPr>
            <a:spLocks noChangeAspect="1" noChangeShapeType="1"/>
          </p:cNvSpPr>
          <p:nvPr/>
        </p:nvSpPr>
        <p:spPr bwMode="auto">
          <a:xfrm>
            <a:off x="563563" y="4603750"/>
            <a:ext cx="0" cy="333375"/>
          </a:xfrm>
          <a:prstGeom prst="line">
            <a:avLst/>
          </a:prstGeom>
          <a:noFill/>
          <a:ln w="9525">
            <a:solidFill>
              <a:schemeClr val="tx1"/>
            </a:solidFill>
            <a:round/>
            <a:headEnd/>
            <a:tailEnd/>
          </a:ln>
        </p:spPr>
        <p:txBody>
          <a:bodyPr/>
          <a:lstStyle/>
          <a:p>
            <a:endParaRPr lang="en-US"/>
          </a:p>
        </p:txBody>
      </p:sp>
      <p:sp>
        <p:nvSpPr>
          <p:cNvPr id="17" name="Line 14"/>
          <p:cNvSpPr>
            <a:spLocks noChangeAspect="1" noChangeShapeType="1"/>
          </p:cNvSpPr>
          <p:nvPr/>
        </p:nvSpPr>
        <p:spPr bwMode="auto">
          <a:xfrm>
            <a:off x="1992313" y="4594225"/>
            <a:ext cx="0" cy="333375"/>
          </a:xfrm>
          <a:prstGeom prst="line">
            <a:avLst/>
          </a:prstGeom>
          <a:noFill/>
          <a:ln w="9525">
            <a:solidFill>
              <a:schemeClr val="tx1"/>
            </a:solidFill>
            <a:round/>
            <a:headEnd/>
            <a:tailEnd/>
          </a:ln>
        </p:spPr>
        <p:txBody>
          <a:bodyPr/>
          <a:lstStyle/>
          <a:p>
            <a:endParaRPr lang="en-US"/>
          </a:p>
        </p:txBody>
      </p:sp>
      <p:sp>
        <p:nvSpPr>
          <p:cNvPr id="18" name="Line 15"/>
          <p:cNvSpPr>
            <a:spLocks noChangeAspect="1" noChangeShapeType="1"/>
          </p:cNvSpPr>
          <p:nvPr/>
        </p:nvSpPr>
        <p:spPr bwMode="auto">
          <a:xfrm>
            <a:off x="1839913" y="3259138"/>
            <a:ext cx="0" cy="735012"/>
          </a:xfrm>
          <a:prstGeom prst="line">
            <a:avLst/>
          </a:prstGeom>
          <a:noFill/>
          <a:ln w="9525">
            <a:solidFill>
              <a:schemeClr val="tx1"/>
            </a:solidFill>
            <a:round/>
            <a:headEnd/>
            <a:tailEnd/>
          </a:ln>
        </p:spPr>
        <p:txBody>
          <a:bodyPr/>
          <a:lstStyle/>
          <a:p>
            <a:endParaRPr lang="en-US" sz="2400"/>
          </a:p>
        </p:txBody>
      </p:sp>
      <p:sp>
        <p:nvSpPr>
          <p:cNvPr id="19" name="Line 16"/>
          <p:cNvSpPr>
            <a:spLocks noChangeAspect="1" noChangeShapeType="1"/>
          </p:cNvSpPr>
          <p:nvPr/>
        </p:nvSpPr>
        <p:spPr bwMode="auto">
          <a:xfrm>
            <a:off x="2116138" y="3678238"/>
            <a:ext cx="0" cy="344487"/>
          </a:xfrm>
          <a:prstGeom prst="line">
            <a:avLst/>
          </a:prstGeom>
          <a:noFill/>
          <a:ln w="9525">
            <a:solidFill>
              <a:schemeClr val="tx1"/>
            </a:solidFill>
            <a:round/>
            <a:headEnd/>
            <a:tailEnd/>
          </a:ln>
        </p:spPr>
        <p:txBody>
          <a:bodyPr/>
          <a:lstStyle/>
          <a:p>
            <a:endParaRPr lang="en-US" sz="2400"/>
          </a:p>
        </p:txBody>
      </p:sp>
      <p:sp>
        <p:nvSpPr>
          <p:cNvPr id="20" name="Line 17"/>
          <p:cNvSpPr>
            <a:spLocks noChangeAspect="1" noChangeShapeType="1"/>
          </p:cNvSpPr>
          <p:nvPr/>
        </p:nvSpPr>
        <p:spPr bwMode="auto">
          <a:xfrm>
            <a:off x="1487488" y="3687763"/>
            <a:ext cx="973137" cy="0"/>
          </a:xfrm>
          <a:prstGeom prst="line">
            <a:avLst/>
          </a:prstGeom>
          <a:noFill/>
          <a:ln w="9525">
            <a:solidFill>
              <a:schemeClr val="tx1"/>
            </a:solidFill>
            <a:round/>
            <a:headEnd/>
            <a:tailEnd/>
          </a:ln>
        </p:spPr>
        <p:txBody>
          <a:bodyPr/>
          <a:lstStyle/>
          <a:p>
            <a:endParaRPr lang="en-US" sz="2400"/>
          </a:p>
        </p:txBody>
      </p:sp>
      <p:sp>
        <p:nvSpPr>
          <p:cNvPr id="21" name="Line 18"/>
          <p:cNvSpPr>
            <a:spLocks noChangeAspect="1" noChangeShapeType="1"/>
          </p:cNvSpPr>
          <p:nvPr/>
        </p:nvSpPr>
        <p:spPr bwMode="auto">
          <a:xfrm>
            <a:off x="1477963" y="3402013"/>
            <a:ext cx="361950" cy="0"/>
          </a:xfrm>
          <a:prstGeom prst="line">
            <a:avLst/>
          </a:prstGeom>
          <a:noFill/>
          <a:ln w="9525">
            <a:solidFill>
              <a:schemeClr val="tx1"/>
            </a:solidFill>
            <a:round/>
            <a:headEnd/>
            <a:tailEnd/>
          </a:ln>
        </p:spPr>
        <p:txBody>
          <a:bodyPr/>
          <a:lstStyle/>
          <a:p>
            <a:endParaRPr lang="en-US" sz="2400"/>
          </a:p>
        </p:txBody>
      </p:sp>
      <p:sp>
        <p:nvSpPr>
          <p:cNvPr id="22" name="Line 19"/>
          <p:cNvSpPr>
            <a:spLocks noChangeAspect="1" noChangeShapeType="1"/>
          </p:cNvSpPr>
          <p:nvPr/>
        </p:nvSpPr>
        <p:spPr bwMode="auto">
          <a:xfrm flipV="1">
            <a:off x="687388" y="3544888"/>
            <a:ext cx="0" cy="458787"/>
          </a:xfrm>
          <a:prstGeom prst="line">
            <a:avLst/>
          </a:prstGeom>
          <a:noFill/>
          <a:ln w="9525">
            <a:solidFill>
              <a:schemeClr val="tx1"/>
            </a:solidFill>
            <a:round/>
            <a:headEnd/>
            <a:tailEnd/>
          </a:ln>
        </p:spPr>
        <p:txBody>
          <a:bodyPr/>
          <a:lstStyle/>
          <a:p>
            <a:endParaRPr lang="en-US" sz="2400"/>
          </a:p>
        </p:txBody>
      </p:sp>
      <p:sp>
        <p:nvSpPr>
          <p:cNvPr id="23" name="Line 20"/>
          <p:cNvSpPr>
            <a:spLocks noChangeAspect="1" noChangeShapeType="1"/>
          </p:cNvSpPr>
          <p:nvPr/>
        </p:nvSpPr>
        <p:spPr bwMode="auto">
          <a:xfrm flipV="1">
            <a:off x="420688" y="2278063"/>
            <a:ext cx="0" cy="1725612"/>
          </a:xfrm>
          <a:prstGeom prst="line">
            <a:avLst/>
          </a:prstGeom>
          <a:noFill/>
          <a:ln w="9525">
            <a:solidFill>
              <a:schemeClr val="tx1"/>
            </a:solidFill>
            <a:round/>
            <a:headEnd/>
            <a:tailEnd/>
          </a:ln>
        </p:spPr>
        <p:txBody>
          <a:bodyPr/>
          <a:lstStyle/>
          <a:p>
            <a:endParaRPr lang="en-US"/>
          </a:p>
        </p:txBody>
      </p:sp>
      <p:sp>
        <p:nvSpPr>
          <p:cNvPr id="24" name="Line 21"/>
          <p:cNvSpPr>
            <a:spLocks noChangeAspect="1" noChangeShapeType="1"/>
          </p:cNvSpPr>
          <p:nvPr/>
        </p:nvSpPr>
        <p:spPr bwMode="auto">
          <a:xfrm>
            <a:off x="420688" y="2278063"/>
            <a:ext cx="419100" cy="0"/>
          </a:xfrm>
          <a:prstGeom prst="line">
            <a:avLst/>
          </a:prstGeom>
          <a:noFill/>
          <a:ln w="9525">
            <a:solidFill>
              <a:schemeClr val="tx1"/>
            </a:solidFill>
            <a:round/>
            <a:headEnd/>
            <a:tailEnd/>
          </a:ln>
        </p:spPr>
        <p:txBody>
          <a:bodyPr/>
          <a:lstStyle/>
          <a:p>
            <a:endParaRPr lang="en-US"/>
          </a:p>
        </p:txBody>
      </p:sp>
      <p:sp>
        <p:nvSpPr>
          <p:cNvPr id="25" name="Line 22"/>
          <p:cNvSpPr>
            <a:spLocks noChangeAspect="1" noChangeShapeType="1"/>
          </p:cNvSpPr>
          <p:nvPr/>
        </p:nvSpPr>
        <p:spPr bwMode="auto">
          <a:xfrm flipH="1">
            <a:off x="677863" y="3535363"/>
            <a:ext cx="142875" cy="0"/>
          </a:xfrm>
          <a:prstGeom prst="line">
            <a:avLst/>
          </a:prstGeom>
          <a:noFill/>
          <a:ln w="9525">
            <a:solidFill>
              <a:schemeClr val="tx1"/>
            </a:solidFill>
            <a:round/>
            <a:headEnd/>
            <a:tailEnd/>
          </a:ln>
        </p:spPr>
        <p:txBody>
          <a:bodyPr/>
          <a:lstStyle/>
          <a:p>
            <a:endParaRPr lang="en-US" sz="2400"/>
          </a:p>
        </p:txBody>
      </p:sp>
      <p:sp>
        <p:nvSpPr>
          <p:cNvPr id="26" name="Line 23"/>
          <p:cNvSpPr>
            <a:spLocks noChangeAspect="1" noChangeShapeType="1"/>
          </p:cNvSpPr>
          <p:nvPr/>
        </p:nvSpPr>
        <p:spPr bwMode="auto">
          <a:xfrm flipV="1">
            <a:off x="1697038" y="1819275"/>
            <a:ext cx="0" cy="849313"/>
          </a:xfrm>
          <a:prstGeom prst="line">
            <a:avLst/>
          </a:prstGeom>
          <a:noFill/>
          <a:ln w="9525">
            <a:solidFill>
              <a:schemeClr val="tx1"/>
            </a:solidFill>
            <a:round/>
            <a:headEnd/>
            <a:tailEnd/>
          </a:ln>
        </p:spPr>
        <p:txBody>
          <a:bodyPr/>
          <a:lstStyle/>
          <a:p>
            <a:endParaRPr lang="en-US"/>
          </a:p>
        </p:txBody>
      </p:sp>
      <p:sp>
        <p:nvSpPr>
          <p:cNvPr id="27" name="Line 24"/>
          <p:cNvSpPr>
            <a:spLocks noChangeAspect="1" noChangeShapeType="1"/>
          </p:cNvSpPr>
          <p:nvPr/>
        </p:nvSpPr>
        <p:spPr bwMode="auto">
          <a:xfrm flipV="1">
            <a:off x="1982788" y="1819275"/>
            <a:ext cx="0" cy="830263"/>
          </a:xfrm>
          <a:prstGeom prst="line">
            <a:avLst/>
          </a:prstGeom>
          <a:noFill/>
          <a:ln w="9525">
            <a:solidFill>
              <a:schemeClr val="tx1"/>
            </a:solidFill>
            <a:round/>
            <a:headEnd/>
            <a:tailEnd/>
          </a:ln>
        </p:spPr>
        <p:txBody>
          <a:bodyPr/>
          <a:lstStyle/>
          <a:p>
            <a:endParaRPr lang="en-US"/>
          </a:p>
        </p:txBody>
      </p:sp>
      <p:sp>
        <p:nvSpPr>
          <p:cNvPr id="28" name="Line 25"/>
          <p:cNvSpPr>
            <a:spLocks noChangeAspect="1" noChangeShapeType="1"/>
          </p:cNvSpPr>
          <p:nvPr/>
        </p:nvSpPr>
        <p:spPr bwMode="auto">
          <a:xfrm>
            <a:off x="1468438" y="2124075"/>
            <a:ext cx="228600" cy="0"/>
          </a:xfrm>
          <a:prstGeom prst="line">
            <a:avLst/>
          </a:prstGeom>
          <a:noFill/>
          <a:ln w="9525">
            <a:solidFill>
              <a:schemeClr val="tx1"/>
            </a:solidFill>
            <a:round/>
            <a:headEnd/>
            <a:tailEnd/>
          </a:ln>
        </p:spPr>
        <p:txBody>
          <a:bodyPr/>
          <a:lstStyle/>
          <a:p>
            <a:endParaRPr lang="en-US"/>
          </a:p>
        </p:txBody>
      </p:sp>
      <p:sp>
        <p:nvSpPr>
          <p:cNvPr id="29" name="Line 26"/>
          <p:cNvSpPr>
            <a:spLocks noChangeAspect="1" noChangeShapeType="1"/>
          </p:cNvSpPr>
          <p:nvPr/>
        </p:nvSpPr>
        <p:spPr bwMode="auto">
          <a:xfrm>
            <a:off x="1468438" y="2420938"/>
            <a:ext cx="514350" cy="0"/>
          </a:xfrm>
          <a:prstGeom prst="line">
            <a:avLst/>
          </a:prstGeom>
          <a:noFill/>
          <a:ln w="9525">
            <a:solidFill>
              <a:schemeClr val="tx1"/>
            </a:solidFill>
            <a:round/>
            <a:headEnd/>
            <a:tailEnd/>
          </a:ln>
        </p:spPr>
        <p:txBody>
          <a:bodyPr/>
          <a:lstStyle/>
          <a:p>
            <a:endParaRPr lang="en-US"/>
          </a:p>
        </p:txBody>
      </p:sp>
      <p:sp>
        <p:nvSpPr>
          <p:cNvPr id="30" name="Text Box 27"/>
          <p:cNvSpPr txBox="1">
            <a:spLocks noChangeAspect="1" noChangeArrowheads="1"/>
          </p:cNvSpPr>
          <p:nvPr/>
        </p:nvSpPr>
        <p:spPr bwMode="auto">
          <a:xfrm>
            <a:off x="1450975" y="1357313"/>
            <a:ext cx="614363" cy="461665"/>
          </a:xfrm>
          <a:prstGeom prst="rect">
            <a:avLst/>
          </a:prstGeom>
          <a:noFill/>
          <a:ln w="9525">
            <a:noFill/>
            <a:miter lim="800000"/>
            <a:headEnd/>
            <a:tailEnd/>
          </a:ln>
        </p:spPr>
        <p:txBody>
          <a:bodyPr>
            <a:spAutoFit/>
          </a:bodyPr>
          <a:lstStyle/>
          <a:p>
            <a:r>
              <a:rPr lang="en-US" sz="2400" dirty="0"/>
              <a:t>A</a:t>
            </a:r>
            <a:r>
              <a:rPr lang="en-US" sz="2400" baseline="-25000" dirty="0"/>
              <a:t>3</a:t>
            </a:r>
          </a:p>
        </p:txBody>
      </p:sp>
      <p:sp>
        <p:nvSpPr>
          <p:cNvPr id="31" name="Text Box 28"/>
          <p:cNvSpPr txBox="1">
            <a:spLocks noChangeAspect="1" noChangeArrowheads="1"/>
          </p:cNvSpPr>
          <p:nvPr/>
        </p:nvSpPr>
        <p:spPr bwMode="auto">
          <a:xfrm>
            <a:off x="1809750" y="1357313"/>
            <a:ext cx="588963" cy="461665"/>
          </a:xfrm>
          <a:prstGeom prst="rect">
            <a:avLst/>
          </a:prstGeom>
          <a:noFill/>
          <a:ln w="9525">
            <a:noFill/>
            <a:miter lim="800000"/>
            <a:headEnd/>
            <a:tailEnd/>
          </a:ln>
        </p:spPr>
        <p:txBody>
          <a:bodyPr>
            <a:spAutoFit/>
          </a:bodyPr>
          <a:lstStyle/>
          <a:p>
            <a:r>
              <a:rPr lang="en-US" sz="2400" dirty="0"/>
              <a:t>B</a:t>
            </a:r>
            <a:r>
              <a:rPr lang="en-US" sz="2400" baseline="-25000" dirty="0"/>
              <a:t>3</a:t>
            </a:r>
          </a:p>
        </p:txBody>
      </p:sp>
      <p:sp>
        <p:nvSpPr>
          <p:cNvPr id="32" name="Text Box 29"/>
          <p:cNvSpPr txBox="1">
            <a:spLocks noChangeAspect="1" noChangeArrowheads="1"/>
          </p:cNvSpPr>
          <p:nvPr/>
        </p:nvSpPr>
        <p:spPr bwMode="auto">
          <a:xfrm>
            <a:off x="2447925" y="3473450"/>
            <a:ext cx="563563" cy="461665"/>
          </a:xfrm>
          <a:prstGeom prst="rect">
            <a:avLst/>
          </a:prstGeom>
          <a:noFill/>
          <a:ln w="9525">
            <a:noFill/>
            <a:miter lim="800000"/>
            <a:headEnd/>
            <a:tailEnd/>
          </a:ln>
        </p:spPr>
        <p:txBody>
          <a:bodyPr>
            <a:spAutoFit/>
          </a:bodyPr>
          <a:lstStyle/>
          <a:p>
            <a:r>
              <a:rPr lang="en-US" sz="2400"/>
              <a:t>C</a:t>
            </a:r>
            <a:r>
              <a:rPr lang="en-US" sz="2400" baseline="-25000"/>
              <a:t>3</a:t>
            </a:r>
          </a:p>
        </p:txBody>
      </p:sp>
      <p:sp>
        <p:nvSpPr>
          <p:cNvPr id="33" name="Text Box 30"/>
          <p:cNvSpPr txBox="1">
            <a:spLocks noChangeAspect="1" noChangeArrowheads="1"/>
          </p:cNvSpPr>
          <p:nvPr/>
        </p:nvSpPr>
        <p:spPr bwMode="auto">
          <a:xfrm>
            <a:off x="246063" y="4856163"/>
            <a:ext cx="744537" cy="461665"/>
          </a:xfrm>
          <a:prstGeom prst="rect">
            <a:avLst/>
          </a:prstGeom>
          <a:noFill/>
          <a:ln w="9525">
            <a:noFill/>
            <a:miter lim="800000"/>
            <a:headEnd/>
            <a:tailEnd/>
          </a:ln>
        </p:spPr>
        <p:txBody>
          <a:bodyPr>
            <a:spAutoFit/>
          </a:bodyPr>
          <a:lstStyle/>
          <a:p>
            <a:r>
              <a:rPr lang="en-US" sz="2400" dirty="0"/>
              <a:t>C</a:t>
            </a:r>
            <a:r>
              <a:rPr lang="en-US" sz="2400" baseline="-25000" dirty="0"/>
              <a:t>4</a:t>
            </a:r>
          </a:p>
        </p:txBody>
      </p:sp>
      <p:sp>
        <p:nvSpPr>
          <p:cNvPr id="34" name="Text Box 31"/>
          <p:cNvSpPr txBox="1">
            <a:spLocks noChangeAspect="1" noChangeArrowheads="1"/>
          </p:cNvSpPr>
          <p:nvPr/>
        </p:nvSpPr>
        <p:spPr bwMode="auto">
          <a:xfrm>
            <a:off x="182563" y="1706563"/>
            <a:ext cx="588962" cy="461665"/>
          </a:xfrm>
          <a:prstGeom prst="rect">
            <a:avLst/>
          </a:prstGeom>
          <a:noFill/>
          <a:ln w="9525">
            <a:noFill/>
            <a:miter lim="800000"/>
            <a:headEnd/>
            <a:tailEnd/>
          </a:ln>
        </p:spPr>
        <p:txBody>
          <a:bodyPr>
            <a:spAutoFit/>
          </a:bodyPr>
          <a:lstStyle/>
          <a:p>
            <a:r>
              <a:rPr lang="en-US" sz="2400" dirty="0">
                <a:solidFill>
                  <a:srgbClr val="6600CC"/>
                </a:solidFill>
              </a:rPr>
              <a:t>G</a:t>
            </a:r>
            <a:r>
              <a:rPr lang="en-US" sz="2400" baseline="-25000" dirty="0">
                <a:solidFill>
                  <a:srgbClr val="6600CC"/>
                </a:solidFill>
              </a:rPr>
              <a:t>3</a:t>
            </a:r>
          </a:p>
        </p:txBody>
      </p:sp>
      <p:sp>
        <p:nvSpPr>
          <p:cNvPr id="35" name="Text Box 32"/>
          <p:cNvSpPr txBox="1">
            <a:spLocks noChangeAspect="1" noChangeArrowheads="1"/>
          </p:cNvSpPr>
          <p:nvPr/>
        </p:nvSpPr>
        <p:spPr bwMode="auto">
          <a:xfrm>
            <a:off x="1876425" y="3159125"/>
            <a:ext cx="542925" cy="461665"/>
          </a:xfrm>
          <a:prstGeom prst="rect">
            <a:avLst/>
          </a:prstGeom>
          <a:noFill/>
          <a:ln w="9525">
            <a:noFill/>
            <a:miter lim="800000"/>
            <a:headEnd/>
            <a:tailEnd/>
          </a:ln>
        </p:spPr>
        <p:txBody>
          <a:bodyPr>
            <a:spAutoFit/>
          </a:bodyPr>
          <a:lstStyle/>
          <a:p>
            <a:r>
              <a:rPr lang="en-US" sz="2400">
                <a:solidFill>
                  <a:srgbClr val="008000"/>
                </a:solidFill>
              </a:rPr>
              <a:t>P</a:t>
            </a:r>
            <a:r>
              <a:rPr lang="en-US" sz="2400" baseline="-25000">
                <a:solidFill>
                  <a:srgbClr val="008000"/>
                </a:solidFill>
              </a:rPr>
              <a:t>3</a:t>
            </a:r>
          </a:p>
        </p:txBody>
      </p:sp>
      <p:sp>
        <p:nvSpPr>
          <p:cNvPr id="36" name="Freeform 33"/>
          <p:cNvSpPr>
            <a:spLocks noChangeAspect="1"/>
          </p:cNvSpPr>
          <p:nvPr/>
        </p:nvSpPr>
        <p:spPr bwMode="auto">
          <a:xfrm>
            <a:off x="1662113" y="2093913"/>
            <a:ext cx="65087" cy="57150"/>
          </a:xfrm>
          <a:custGeom>
            <a:avLst/>
            <a:gdLst>
              <a:gd name="T0" fmla="*/ 2147483647 w 95"/>
              <a:gd name="T1" fmla="*/ 2147483647 h 94"/>
              <a:gd name="T2" fmla="*/ 2147483647 w 95"/>
              <a:gd name="T3" fmla="*/ 2147483647 h 94"/>
              <a:gd name="T4" fmla="*/ 2147483647 w 95"/>
              <a:gd name="T5" fmla="*/ 2147483647 h 94"/>
              <a:gd name="T6" fmla="*/ 2147483647 w 95"/>
              <a:gd name="T7" fmla="*/ 2147483647 h 94"/>
              <a:gd name="T8" fmla="*/ 2147483647 w 95"/>
              <a:gd name="T9" fmla="*/ 2147483647 h 94"/>
              <a:gd name="T10" fmla="*/ 2147483647 w 95"/>
              <a:gd name="T11" fmla="*/ 2147483647 h 94"/>
              <a:gd name="T12" fmla="*/ 2147483647 w 95"/>
              <a:gd name="T13" fmla="*/ 2147483647 h 94"/>
              <a:gd name="T14" fmla="*/ 2147483647 w 95"/>
              <a:gd name="T15" fmla="*/ 2147483647 h 94"/>
              <a:gd name="T16" fmla="*/ 2147483647 w 95"/>
              <a:gd name="T17" fmla="*/ 2147483647 h 94"/>
              <a:gd name="T18" fmla="*/ 2147483647 w 95"/>
              <a:gd name="T19" fmla="*/ 2147483647 h 94"/>
              <a:gd name="T20" fmla="*/ 2147483647 w 95"/>
              <a:gd name="T21" fmla="*/ 2147483647 h 94"/>
              <a:gd name="T22" fmla="*/ 1929695330 w 95"/>
              <a:gd name="T23" fmla="*/ 2147483647 h 94"/>
              <a:gd name="T24" fmla="*/ 643075283 w 95"/>
              <a:gd name="T25" fmla="*/ 2147483647 h 94"/>
              <a:gd name="T26" fmla="*/ 0 w 95"/>
              <a:gd name="T27" fmla="*/ 2147483647 h 94"/>
              <a:gd name="T28" fmla="*/ 643075283 w 95"/>
              <a:gd name="T29" fmla="*/ 2147483647 h 94"/>
              <a:gd name="T30" fmla="*/ 1929695330 w 95"/>
              <a:gd name="T31" fmla="*/ 2147483647 h 94"/>
              <a:gd name="T32" fmla="*/ 2147483647 w 95"/>
              <a:gd name="T33" fmla="*/ 2147483647 h 94"/>
              <a:gd name="T34" fmla="*/ 2147483647 w 95"/>
              <a:gd name="T35" fmla="*/ 1797919569 h 94"/>
              <a:gd name="T36" fmla="*/ 2147483647 w 95"/>
              <a:gd name="T37" fmla="*/ 674219914 h 94"/>
              <a:gd name="T38" fmla="*/ 2147483647 w 95"/>
              <a:gd name="T39" fmla="*/ 0 h 94"/>
              <a:gd name="T40" fmla="*/ 2147483647 w 95"/>
              <a:gd name="T41" fmla="*/ 0 h 94"/>
              <a:gd name="T42" fmla="*/ 2147483647 w 95"/>
              <a:gd name="T43" fmla="*/ 674219914 h 94"/>
              <a:gd name="T44" fmla="*/ 2147483647 w 95"/>
              <a:gd name="T45" fmla="*/ 1797919569 h 94"/>
              <a:gd name="T46" fmla="*/ 2147483647 w 95"/>
              <a:gd name="T47" fmla="*/ 2147483647 h 94"/>
              <a:gd name="T48" fmla="*/ 2147483647 w 95"/>
              <a:gd name="T49" fmla="*/ 2147483647 h 94"/>
              <a:gd name="T50" fmla="*/ 2147483647 w 95"/>
              <a:gd name="T51" fmla="*/ 2147483647 h 94"/>
              <a:gd name="T52" fmla="*/ 2147483647 w 95"/>
              <a:gd name="T53" fmla="*/ 2147483647 h 94"/>
              <a:gd name="T54" fmla="*/ 2147483647 w 95"/>
              <a:gd name="T55" fmla="*/ 2147483647 h 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5"/>
              <a:gd name="T85" fmla="*/ 0 h 94"/>
              <a:gd name="T86" fmla="*/ 95 w 95"/>
              <a:gd name="T87" fmla="*/ 94 h 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5" h="94">
                <a:moveTo>
                  <a:pt x="95" y="47"/>
                </a:moveTo>
                <a:lnTo>
                  <a:pt x="94" y="58"/>
                </a:lnTo>
                <a:lnTo>
                  <a:pt x="89" y="69"/>
                </a:lnTo>
                <a:lnTo>
                  <a:pt x="82" y="78"/>
                </a:lnTo>
                <a:lnTo>
                  <a:pt x="74" y="85"/>
                </a:lnTo>
                <a:lnTo>
                  <a:pt x="64" y="91"/>
                </a:lnTo>
                <a:lnTo>
                  <a:pt x="53" y="94"/>
                </a:lnTo>
                <a:lnTo>
                  <a:pt x="42" y="94"/>
                </a:lnTo>
                <a:lnTo>
                  <a:pt x="31" y="91"/>
                </a:lnTo>
                <a:lnTo>
                  <a:pt x="21" y="85"/>
                </a:lnTo>
                <a:lnTo>
                  <a:pt x="13" y="78"/>
                </a:lnTo>
                <a:lnTo>
                  <a:pt x="6" y="69"/>
                </a:lnTo>
                <a:lnTo>
                  <a:pt x="2" y="58"/>
                </a:lnTo>
                <a:lnTo>
                  <a:pt x="0" y="47"/>
                </a:lnTo>
                <a:lnTo>
                  <a:pt x="2" y="36"/>
                </a:lnTo>
                <a:lnTo>
                  <a:pt x="6" y="25"/>
                </a:lnTo>
                <a:lnTo>
                  <a:pt x="13" y="15"/>
                </a:lnTo>
                <a:lnTo>
                  <a:pt x="21" y="8"/>
                </a:lnTo>
                <a:lnTo>
                  <a:pt x="31" y="3"/>
                </a:lnTo>
                <a:lnTo>
                  <a:pt x="42" y="0"/>
                </a:lnTo>
                <a:lnTo>
                  <a:pt x="53" y="0"/>
                </a:lnTo>
                <a:lnTo>
                  <a:pt x="64" y="3"/>
                </a:lnTo>
                <a:lnTo>
                  <a:pt x="74" y="8"/>
                </a:lnTo>
                <a:lnTo>
                  <a:pt x="82" y="15"/>
                </a:lnTo>
                <a:lnTo>
                  <a:pt x="89" y="25"/>
                </a:lnTo>
                <a:lnTo>
                  <a:pt x="94" y="36"/>
                </a:lnTo>
                <a:lnTo>
                  <a:pt x="95" y="47"/>
                </a:lnTo>
                <a:close/>
              </a:path>
            </a:pathLst>
          </a:custGeom>
          <a:solidFill>
            <a:srgbClr val="000000"/>
          </a:solidFill>
          <a:ln w="44450">
            <a:solidFill>
              <a:srgbClr val="000000"/>
            </a:solidFill>
            <a:round/>
            <a:headEnd/>
            <a:tailEnd/>
          </a:ln>
        </p:spPr>
        <p:txBody>
          <a:bodyPr/>
          <a:lstStyle/>
          <a:p>
            <a:endParaRPr lang="en-US"/>
          </a:p>
        </p:txBody>
      </p:sp>
      <p:sp>
        <p:nvSpPr>
          <p:cNvPr id="37" name="Freeform 34"/>
          <p:cNvSpPr>
            <a:spLocks noChangeAspect="1"/>
          </p:cNvSpPr>
          <p:nvPr/>
        </p:nvSpPr>
        <p:spPr bwMode="auto">
          <a:xfrm>
            <a:off x="1949450" y="2398713"/>
            <a:ext cx="63500" cy="57150"/>
          </a:xfrm>
          <a:custGeom>
            <a:avLst/>
            <a:gdLst>
              <a:gd name="T0" fmla="*/ 2147483647 w 95"/>
              <a:gd name="T1" fmla="*/ 2147483647 h 94"/>
              <a:gd name="T2" fmla="*/ 2147483647 w 95"/>
              <a:gd name="T3" fmla="*/ 2147483647 h 94"/>
              <a:gd name="T4" fmla="*/ 2147483647 w 95"/>
              <a:gd name="T5" fmla="*/ 2147483647 h 94"/>
              <a:gd name="T6" fmla="*/ 2147483647 w 95"/>
              <a:gd name="T7" fmla="*/ 2147483647 h 94"/>
              <a:gd name="T8" fmla="*/ 2147483647 w 95"/>
              <a:gd name="T9" fmla="*/ 2147483647 h 94"/>
              <a:gd name="T10" fmla="*/ 2147483647 w 95"/>
              <a:gd name="T11" fmla="*/ 2147483647 h 94"/>
              <a:gd name="T12" fmla="*/ 2147483647 w 95"/>
              <a:gd name="T13" fmla="*/ 2147483647 h 94"/>
              <a:gd name="T14" fmla="*/ 2147483647 w 95"/>
              <a:gd name="T15" fmla="*/ 2147483647 h 94"/>
              <a:gd name="T16" fmla="*/ 2147483647 w 95"/>
              <a:gd name="T17" fmla="*/ 2147483647 h 94"/>
              <a:gd name="T18" fmla="*/ 2147483647 w 95"/>
              <a:gd name="T19" fmla="*/ 2147483647 h 94"/>
              <a:gd name="T20" fmla="*/ 2147483647 w 95"/>
              <a:gd name="T21" fmla="*/ 2147483647 h 94"/>
              <a:gd name="T22" fmla="*/ 1792060998 w 95"/>
              <a:gd name="T23" fmla="*/ 2147483647 h 94"/>
              <a:gd name="T24" fmla="*/ 597353833 w 95"/>
              <a:gd name="T25" fmla="*/ 2147483647 h 94"/>
              <a:gd name="T26" fmla="*/ 0 w 95"/>
              <a:gd name="T27" fmla="*/ 2147483647 h 94"/>
              <a:gd name="T28" fmla="*/ 597353833 w 95"/>
              <a:gd name="T29" fmla="*/ 2147483647 h 94"/>
              <a:gd name="T30" fmla="*/ 1792060998 w 95"/>
              <a:gd name="T31" fmla="*/ 2147483647 h 94"/>
              <a:gd name="T32" fmla="*/ 2147483647 w 95"/>
              <a:gd name="T33" fmla="*/ 2147483647 h 94"/>
              <a:gd name="T34" fmla="*/ 2147483647 w 95"/>
              <a:gd name="T35" fmla="*/ 1797919569 h 94"/>
              <a:gd name="T36" fmla="*/ 2147483647 w 95"/>
              <a:gd name="T37" fmla="*/ 674219914 h 94"/>
              <a:gd name="T38" fmla="*/ 2147483647 w 95"/>
              <a:gd name="T39" fmla="*/ 0 h 94"/>
              <a:gd name="T40" fmla="*/ 2147483647 w 95"/>
              <a:gd name="T41" fmla="*/ 0 h 94"/>
              <a:gd name="T42" fmla="*/ 2147483647 w 95"/>
              <a:gd name="T43" fmla="*/ 674219914 h 94"/>
              <a:gd name="T44" fmla="*/ 2147483647 w 95"/>
              <a:gd name="T45" fmla="*/ 1797919569 h 94"/>
              <a:gd name="T46" fmla="*/ 2147483647 w 95"/>
              <a:gd name="T47" fmla="*/ 2147483647 h 94"/>
              <a:gd name="T48" fmla="*/ 2147483647 w 95"/>
              <a:gd name="T49" fmla="*/ 2147483647 h 94"/>
              <a:gd name="T50" fmla="*/ 2147483647 w 95"/>
              <a:gd name="T51" fmla="*/ 2147483647 h 94"/>
              <a:gd name="T52" fmla="*/ 2147483647 w 95"/>
              <a:gd name="T53" fmla="*/ 2147483647 h 94"/>
              <a:gd name="T54" fmla="*/ 2147483647 w 95"/>
              <a:gd name="T55" fmla="*/ 2147483647 h 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5"/>
              <a:gd name="T85" fmla="*/ 0 h 94"/>
              <a:gd name="T86" fmla="*/ 95 w 95"/>
              <a:gd name="T87" fmla="*/ 94 h 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5" h="94">
                <a:moveTo>
                  <a:pt x="95" y="47"/>
                </a:moveTo>
                <a:lnTo>
                  <a:pt x="94" y="58"/>
                </a:lnTo>
                <a:lnTo>
                  <a:pt x="89" y="69"/>
                </a:lnTo>
                <a:lnTo>
                  <a:pt x="82" y="78"/>
                </a:lnTo>
                <a:lnTo>
                  <a:pt x="74" y="85"/>
                </a:lnTo>
                <a:lnTo>
                  <a:pt x="64" y="91"/>
                </a:lnTo>
                <a:lnTo>
                  <a:pt x="53" y="94"/>
                </a:lnTo>
                <a:lnTo>
                  <a:pt x="42" y="94"/>
                </a:lnTo>
                <a:lnTo>
                  <a:pt x="31" y="91"/>
                </a:lnTo>
                <a:lnTo>
                  <a:pt x="21" y="85"/>
                </a:lnTo>
                <a:lnTo>
                  <a:pt x="13" y="78"/>
                </a:lnTo>
                <a:lnTo>
                  <a:pt x="6" y="69"/>
                </a:lnTo>
                <a:lnTo>
                  <a:pt x="2" y="58"/>
                </a:lnTo>
                <a:lnTo>
                  <a:pt x="0" y="47"/>
                </a:lnTo>
                <a:lnTo>
                  <a:pt x="2" y="36"/>
                </a:lnTo>
                <a:lnTo>
                  <a:pt x="6" y="25"/>
                </a:lnTo>
                <a:lnTo>
                  <a:pt x="13" y="15"/>
                </a:lnTo>
                <a:lnTo>
                  <a:pt x="21" y="8"/>
                </a:lnTo>
                <a:lnTo>
                  <a:pt x="31" y="3"/>
                </a:lnTo>
                <a:lnTo>
                  <a:pt x="42" y="0"/>
                </a:lnTo>
                <a:lnTo>
                  <a:pt x="53" y="0"/>
                </a:lnTo>
                <a:lnTo>
                  <a:pt x="64" y="3"/>
                </a:lnTo>
                <a:lnTo>
                  <a:pt x="74" y="8"/>
                </a:lnTo>
                <a:lnTo>
                  <a:pt x="82" y="15"/>
                </a:lnTo>
                <a:lnTo>
                  <a:pt x="89" y="25"/>
                </a:lnTo>
                <a:lnTo>
                  <a:pt x="94" y="36"/>
                </a:lnTo>
                <a:lnTo>
                  <a:pt x="95" y="47"/>
                </a:lnTo>
                <a:close/>
              </a:path>
            </a:pathLst>
          </a:custGeom>
          <a:solidFill>
            <a:srgbClr val="000000"/>
          </a:solidFill>
          <a:ln w="44450">
            <a:solidFill>
              <a:srgbClr val="000000"/>
            </a:solidFill>
            <a:round/>
            <a:headEnd/>
            <a:tailEnd/>
          </a:ln>
        </p:spPr>
        <p:txBody>
          <a:bodyPr/>
          <a:lstStyle/>
          <a:p>
            <a:endParaRPr lang="en-US"/>
          </a:p>
        </p:txBody>
      </p:sp>
      <p:sp>
        <p:nvSpPr>
          <p:cNvPr id="38" name="Freeform 35"/>
          <p:cNvSpPr>
            <a:spLocks noChangeAspect="1"/>
          </p:cNvSpPr>
          <p:nvPr/>
        </p:nvSpPr>
        <p:spPr bwMode="auto">
          <a:xfrm>
            <a:off x="1804988" y="3381375"/>
            <a:ext cx="65087" cy="57150"/>
          </a:xfrm>
          <a:custGeom>
            <a:avLst/>
            <a:gdLst>
              <a:gd name="T0" fmla="*/ 2147483647 w 95"/>
              <a:gd name="T1" fmla="*/ 2147483647 h 94"/>
              <a:gd name="T2" fmla="*/ 2147483647 w 95"/>
              <a:gd name="T3" fmla="*/ 2147483647 h 94"/>
              <a:gd name="T4" fmla="*/ 2147483647 w 95"/>
              <a:gd name="T5" fmla="*/ 2147483647 h 94"/>
              <a:gd name="T6" fmla="*/ 2147483647 w 95"/>
              <a:gd name="T7" fmla="*/ 2147483647 h 94"/>
              <a:gd name="T8" fmla="*/ 2147483647 w 95"/>
              <a:gd name="T9" fmla="*/ 2147483647 h 94"/>
              <a:gd name="T10" fmla="*/ 2147483647 w 95"/>
              <a:gd name="T11" fmla="*/ 2147483647 h 94"/>
              <a:gd name="T12" fmla="*/ 2147483647 w 95"/>
              <a:gd name="T13" fmla="*/ 2147483647 h 94"/>
              <a:gd name="T14" fmla="*/ 2147483647 w 95"/>
              <a:gd name="T15" fmla="*/ 2147483647 h 94"/>
              <a:gd name="T16" fmla="*/ 2147483647 w 95"/>
              <a:gd name="T17" fmla="*/ 2147483647 h 94"/>
              <a:gd name="T18" fmla="*/ 2147483647 w 95"/>
              <a:gd name="T19" fmla="*/ 2147483647 h 94"/>
              <a:gd name="T20" fmla="*/ 2147483647 w 95"/>
              <a:gd name="T21" fmla="*/ 2147483647 h 94"/>
              <a:gd name="T22" fmla="*/ 1929695330 w 95"/>
              <a:gd name="T23" fmla="*/ 2147483647 h 94"/>
              <a:gd name="T24" fmla="*/ 643075283 w 95"/>
              <a:gd name="T25" fmla="*/ 2147483647 h 94"/>
              <a:gd name="T26" fmla="*/ 0 w 95"/>
              <a:gd name="T27" fmla="*/ 2147483647 h 94"/>
              <a:gd name="T28" fmla="*/ 643075283 w 95"/>
              <a:gd name="T29" fmla="*/ 2147483647 h 94"/>
              <a:gd name="T30" fmla="*/ 1929695330 w 95"/>
              <a:gd name="T31" fmla="*/ 2147483647 h 94"/>
              <a:gd name="T32" fmla="*/ 2147483647 w 95"/>
              <a:gd name="T33" fmla="*/ 2147483647 h 94"/>
              <a:gd name="T34" fmla="*/ 2147483647 w 95"/>
              <a:gd name="T35" fmla="*/ 1797919569 h 94"/>
              <a:gd name="T36" fmla="*/ 2147483647 w 95"/>
              <a:gd name="T37" fmla="*/ 674219914 h 94"/>
              <a:gd name="T38" fmla="*/ 2147483647 w 95"/>
              <a:gd name="T39" fmla="*/ 0 h 94"/>
              <a:gd name="T40" fmla="*/ 2147483647 w 95"/>
              <a:gd name="T41" fmla="*/ 0 h 94"/>
              <a:gd name="T42" fmla="*/ 2147483647 w 95"/>
              <a:gd name="T43" fmla="*/ 674219914 h 94"/>
              <a:gd name="T44" fmla="*/ 2147483647 w 95"/>
              <a:gd name="T45" fmla="*/ 1797919569 h 94"/>
              <a:gd name="T46" fmla="*/ 2147483647 w 95"/>
              <a:gd name="T47" fmla="*/ 2147483647 h 94"/>
              <a:gd name="T48" fmla="*/ 2147483647 w 95"/>
              <a:gd name="T49" fmla="*/ 2147483647 h 94"/>
              <a:gd name="T50" fmla="*/ 2147483647 w 95"/>
              <a:gd name="T51" fmla="*/ 2147483647 h 94"/>
              <a:gd name="T52" fmla="*/ 2147483647 w 95"/>
              <a:gd name="T53" fmla="*/ 2147483647 h 94"/>
              <a:gd name="T54" fmla="*/ 2147483647 w 95"/>
              <a:gd name="T55" fmla="*/ 2147483647 h 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5"/>
              <a:gd name="T85" fmla="*/ 0 h 94"/>
              <a:gd name="T86" fmla="*/ 95 w 95"/>
              <a:gd name="T87" fmla="*/ 94 h 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5" h="94">
                <a:moveTo>
                  <a:pt x="95" y="47"/>
                </a:moveTo>
                <a:lnTo>
                  <a:pt x="94" y="58"/>
                </a:lnTo>
                <a:lnTo>
                  <a:pt x="89" y="69"/>
                </a:lnTo>
                <a:lnTo>
                  <a:pt x="82" y="78"/>
                </a:lnTo>
                <a:lnTo>
                  <a:pt x="74" y="85"/>
                </a:lnTo>
                <a:lnTo>
                  <a:pt x="64" y="91"/>
                </a:lnTo>
                <a:lnTo>
                  <a:pt x="53" y="94"/>
                </a:lnTo>
                <a:lnTo>
                  <a:pt x="42" y="94"/>
                </a:lnTo>
                <a:lnTo>
                  <a:pt x="31" y="91"/>
                </a:lnTo>
                <a:lnTo>
                  <a:pt x="21" y="85"/>
                </a:lnTo>
                <a:lnTo>
                  <a:pt x="13" y="78"/>
                </a:lnTo>
                <a:lnTo>
                  <a:pt x="6" y="69"/>
                </a:lnTo>
                <a:lnTo>
                  <a:pt x="2" y="58"/>
                </a:lnTo>
                <a:lnTo>
                  <a:pt x="0" y="47"/>
                </a:lnTo>
                <a:lnTo>
                  <a:pt x="2" y="36"/>
                </a:lnTo>
                <a:lnTo>
                  <a:pt x="6" y="25"/>
                </a:lnTo>
                <a:lnTo>
                  <a:pt x="13" y="15"/>
                </a:lnTo>
                <a:lnTo>
                  <a:pt x="21" y="8"/>
                </a:lnTo>
                <a:lnTo>
                  <a:pt x="31" y="3"/>
                </a:lnTo>
                <a:lnTo>
                  <a:pt x="42" y="0"/>
                </a:lnTo>
                <a:lnTo>
                  <a:pt x="53" y="0"/>
                </a:lnTo>
                <a:lnTo>
                  <a:pt x="64" y="3"/>
                </a:lnTo>
                <a:lnTo>
                  <a:pt x="74" y="8"/>
                </a:lnTo>
                <a:lnTo>
                  <a:pt x="82" y="15"/>
                </a:lnTo>
                <a:lnTo>
                  <a:pt x="89" y="25"/>
                </a:lnTo>
                <a:lnTo>
                  <a:pt x="94" y="36"/>
                </a:lnTo>
                <a:lnTo>
                  <a:pt x="95" y="47"/>
                </a:lnTo>
                <a:close/>
              </a:path>
            </a:pathLst>
          </a:custGeom>
          <a:solidFill>
            <a:srgbClr val="000000"/>
          </a:solidFill>
          <a:ln w="44450">
            <a:solidFill>
              <a:srgbClr val="000000"/>
            </a:solidFill>
            <a:round/>
            <a:headEnd/>
            <a:tailEnd/>
          </a:ln>
        </p:spPr>
        <p:txBody>
          <a:bodyPr/>
          <a:lstStyle/>
          <a:p>
            <a:endParaRPr lang="en-US" sz="2400"/>
          </a:p>
        </p:txBody>
      </p:sp>
      <p:sp>
        <p:nvSpPr>
          <p:cNvPr id="39" name="Freeform 36"/>
          <p:cNvSpPr>
            <a:spLocks noChangeAspect="1"/>
          </p:cNvSpPr>
          <p:nvPr/>
        </p:nvSpPr>
        <p:spPr bwMode="auto">
          <a:xfrm>
            <a:off x="2082800" y="3667125"/>
            <a:ext cx="63500" cy="57150"/>
          </a:xfrm>
          <a:custGeom>
            <a:avLst/>
            <a:gdLst>
              <a:gd name="T0" fmla="*/ 2147483647 w 95"/>
              <a:gd name="T1" fmla="*/ 2147483647 h 94"/>
              <a:gd name="T2" fmla="*/ 2147483647 w 95"/>
              <a:gd name="T3" fmla="*/ 2147483647 h 94"/>
              <a:gd name="T4" fmla="*/ 2147483647 w 95"/>
              <a:gd name="T5" fmla="*/ 2147483647 h 94"/>
              <a:gd name="T6" fmla="*/ 2147483647 w 95"/>
              <a:gd name="T7" fmla="*/ 2147483647 h 94"/>
              <a:gd name="T8" fmla="*/ 2147483647 w 95"/>
              <a:gd name="T9" fmla="*/ 2147483647 h 94"/>
              <a:gd name="T10" fmla="*/ 2147483647 w 95"/>
              <a:gd name="T11" fmla="*/ 2147483647 h 94"/>
              <a:gd name="T12" fmla="*/ 2147483647 w 95"/>
              <a:gd name="T13" fmla="*/ 2147483647 h 94"/>
              <a:gd name="T14" fmla="*/ 2147483647 w 95"/>
              <a:gd name="T15" fmla="*/ 2147483647 h 94"/>
              <a:gd name="T16" fmla="*/ 2147483647 w 95"/>
              <a:gd name="T17" fmla="*/ 2147483647 h 94"/>
              <a:gd name="T18" fmla="*/ 2147483647 w 95"/>
              <a:gd name="T19" fmla="*/ 2147483647 h 94"/>
              <a:gd name="T20" fmla="*/ 2147483647 w 95"/>
              <a:gd name="T21" fmla="*/ 2147483647 h 94"/>
              <a:gd name="T22" fmla="*/ 1792060998 w 95"/>
              <a:gd name="T23" fmla="*/ 2147483647 h 94"/>
              <a:gd name="T24" fmla="*/ 597353833 w 95"/>
              <a:gd name="T25" fmla="*/ 2147483647 h 94"/>
              <a:gd name="T26" fmla="*/ 0 w 95"/>
              <a:gd name="T27" fmla="*/ 2147483647 h 94"/>
              <a:gd name="T28" fmla="*/ 597353833 w 95"/>
              <a:gd name="T29" fmla="*/ 2147483647 h 94"/>
              <a:gd name="T30" fmla="*/ 1792060998 w 95"/>
              <a:gd name="T31" fmla="*/ 2147483647 h 94"/>
              <a:gd name="T32" fmla="*/ 2147483647 w 95"/>
              <a:gd name="T33" fmla="*/ 2147483647 h 94"/>
              <a:gd name="T34" fmla="*/ 2147483647 w 95"/>
              <a:gd name="T35" fmla="*/ 1797919569 h 94"/>
              <a:gd name="T36" fmla="*/ 2147483647 w 95"/>
              <a:gd name="T37" fmla="*/ 674219914 h 94"/>
              <a:gd name="T38" fmla="*/ 2147483647 w 95"/>
              <a:gd name="T39" fmla="*/ 0 h 94"/>
              <a:gd name="T40" fmla="*/ 2147483647 w 95"/>
              <a:gd name="T41" fmla="*/ 0 h 94"/>
              <a:gd name="T42" fmla="*/ 2147483647 w 95"/>
              <a:gd name="T43" fmla="*/ 674219914 h 94"/>
              <a:gd name="T44" fmla="*/ 2147483647 w 95"/>
              <a:gd name="T45" fmla="*/ 1797919569 h 94"/>
              <a:gd name="T46" fmla="*/ 2147483647 w 95"/>
              <a:gd name="T47" fmla="*/ 2147483647 h 94"/>
              <a:gd name="T48" fmla="*/ 2147483647 w 95"/>
              <a:gd name="T49" fmla="*/ 2147483647 h 94"/>
              <a:gd name="T50" fmla="*/ 2147483647 w 95"/>
              <a:gd name="T51" fmla="*/ 2147483647 h 94"/>
              <a:gd name="T52" fmla="*/ 2147483647 w 95"/>
              <a:gd name="T53" fmla="*/ 2147483647 h 94"/>
              <a:gd name="T54" fmla="*/ 2147483647 w 95"/>
              <a:gd name="T55" fmla="*/ 2147483647 h 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5"/>
              <a:gd name="T85" fmla="*/ 0 h 94"/>
              <a:gd name="T86" fmla="*/ 95 w 95"/>
              <a:gd name="T87" fmla="*/ 94 h 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5" h="94">
                <a:moveTo>
                  <a:pt x="95" y="47"/>
                </a:moveTo>
                <a:lnTo>
                  <a:pt x="94" y="58"/>
                </a:lnTo>
                <a:lnTo>
                  <a:pt x="89" y="69"/>
                </a:lnTo>
                <a:lnTo>
                  <a:pt x="82" y="78"/>
                </a:lnTo>
                <a:lnTo>
                  <a:pt x="74" y="85"/>
                </a:lnTo>
                <a:lnTo>
                  <a:pt x="64" y="91"/>
                </a:lnTo>
                <a:lnTo>
                  <a:pt x="53" y="94"/>
                </a:lnTo>
                <a:lnTo>
                  <a:pt x="42" y="94"/>
                </a:lnTo>
                <a:lnTo>
                  <a:pt x="31" y="91"/>
                </a:lnTo>
                <a:lnTo>
                  <a:pt x="21" y="85"/>
                </a:lnTo>
                <a:lnTo>
                  <a:pt x="13" y="78"/>
                </a:lnTo>
                <a:lnTo>
                  <a:pt x="6" y="69"/>
                </a:lnTo>
                <a:lnTo>
                  <a:pt x="2" y="58"/>
                </a:lnTo>
                <a:lnTo>
                  <a:pt x="0" y="47"/>
                </a:lnTo>
                <a:lnTo>
                  <a:pt x="2" y="36"/>
                </a:lnTo>
                <a:lnTo>
                  <a:pt x="6" y="25"/>
                </a:lnTo>
                <a:lnTo>
                  <a:pt x="13" y="15"/>
                </a:lnTo>
                <a:lnTo>
                  <a:pt x="21" y="8"/>
                </a:lnTo>
                <a:lnTo>
                  <a:pt x="31" y="3"/>
                </a:lnTo>
                <a:lnTo>
                  <a:pt x="42" y="0"/>
                </a:lnTo>
                <a:lnTo>
                  <a:pt x="53" y="0"/>
                </a:lnTo>
                <a:lnTo>
                  <a:pt x="64" y="3"/>
                </a:lnTo>
                <a:lnTo>
                  <a:pt x="74" y="8"/>
                </a:lnTo>
                <a:lnTo>
                  <a:pt x="82" y="15"/>
                </a:lnTo>
                <a:lnTo>
                  <a:pt x="89" y="25"/>
                </a:lnTo>
                <a:lnTo>
                  <a:pt x="94" y="36"/>
                </a:lnTo>
                <a:lnTo>
                  <a:pt x="95" y="47"/>
                </a:lnTo>
                <a:close/>
              </a:path>
            </a:pathLst>
          </a:custGeom>
          <a:solidFill>
            <a:srgbClr val="000000"/>
          </a:solidFill>
          <a:ln w="44450">
            <a:solidFill>
              <a:srgbClr val="000000"/>
            </a:solidFill>
            <a:round/>
            <a:headEnd/>
            <a:tailEnd/>
          </a:ln>
        </p:spPr>
        <p:txBody>
          <a:bodyPr/>
          <a:lstStyle/>
          <a:p>
            <a:endParaRPr lang="en-US" sz="2400"/>
          </a:p>
        </p:txBody>
      </p:sp>
      <p:sp>
        <p:nvSpPr>
          <p:cNvPr id="40" name="Text Box 37"/>
          <p:cNvSpPr txBox="1">
            <a:spLocks noChangeAspect="1" noChangeArrowheads="1"/>
          </p:cNvSpPr>
          <p:nvPr/>
        </p:nvSpPr>
        <p:spPr bwMode="auto">
          <a:xfrm>
            <a:off x="1711325" y="4857750"/>
            <a:ext cx="563563" cy="461665"/>
          </a:xfrm>
          <a:prstGeom prst="rect">
            <a:avLst/>
          </a:prstGeom>
          <a:noFill/>
          <a:ln w="9525">
            <a:noFill/>
            <a:miter lim="800000"/>
            <a:headEnd/>
            <a:tailEnd/>
          </a:ln>
        </p:spPr>
        <p:txBody>
          <a:bodyPr>
            <a:spAutoFit/>
          </a:bodyPr>
          <a:lstStyle/>
          <a:p>
            <a:r>
              <a:rPr lang="en-US" sz="2400"/>
              <a:t>S</a:t>
            </a:r>
            <a:r>
              <a:rPr lang="en-US" sz="2400" baseline="-25000"/>
              <a:t>3</a:t>
            </a:r>
          </a:p>
        </p:txBody>
      </p:sp>
      <p:sp>
        <p:nvSpPr>
          <p:cNvPr id="41" name="Text Box 38"/>
          <p:cNvSpPr txBox="1">
            <a:spLocks noChangeArrowheads="1"/>
          </p:cNvSpPr>
          <p:nvPr/>
        </p:nvSpPr>
        <p:spPr bwMode="auto">
          <a:xfrm>
            <a:off x="2825750" y="1376363"/>
            <a:ext cx="6318250" cy="1739900"/>
          </a:xfrm>
          <a:prstGeom prst="rect">
            <a:avLst/>
          </a:prstGeom>
          <a:noFill/>
          <a:ln w="9525">
            <a:noFill/>
            <a:miter lim="800000"/>
            <a:headEnd/>
            <a:tailEnd/>
          </a:ln>
        </p:spPr>
        <p:txBody>
          <a:bodyPr>
            <a:spAutoFit/>
          </a:bodyPr>
          <a:lstStyle/>
          <a:p>
            <a:pPr>
              <a:buFontTx/>
              <a:buChar char="•"/>
            </a:pPr>
            <a:r>
              <a:rPr lang="en-US" dirty="0">
                <a:latin typeface="Arial" pitchFamily="34" charset="0"/>
              </a:rPr>
              <a:t> Delay from {</a:t>
            </a:r>
            <a:r>
              <a:rPr lang="en-US" dirty="0" smtClean="0">
                <a:latin typeface="Arial" pitchFamily="34" charset="0"/>
              </a:rPr>
              <a:t>A</a:t>
            </a:r>
            <a:r>
              <a:rPr lang="en-US" baseline="-25000" dirty="0" smtClean="0">
                <a:latin typeface="Arial" pitchFamily="34" charset="0"/>
              </a:rPr>
              <a:t>3</a:t>
            </a:r>
            <a:r>
              <a:rPr lang="en-US" dirty="0" smtClean="0">
                <a:latin typeface="Arial" pitchFamily="34" charset="0"/>
              </a:rPr>
              <a:t>,B</a:t>
            </a:r>
            <a:r>
              <a:rPr lang="en-US" baseline="-25000" dirty="0" smtClean="0">
                <a:latin typeface="Arial" pitchFamily="34" charset="0"/>
              </a:rPr>
              <a:t>3</a:t>
            </a:r>
            <a:r>
              <a:rPr lang="en-US" dirty="0" smtClean="0">
                <a:latin typeface="Arial" pitchFamily="34" charset="0"/>
              </a:rPr>
              <a:t>, C</a:t>
            </a:r>
            <a:r>
              <a:rPr lang="en-US" baseline="-25000" dirty="0" smtClean="0">
                <a:latin typeface="Arial" pitchFamily="34" charset="0"/>
              </a:rPr>
              <a:t>3</a:t>
            </a:r>
            <a:r>
              <a:rPr lang="en-US" dirty="0" smtClean="0">
                <a:latin typeface="Arial" pitchFamily="34" charset="0"/>
              </a:rPr>
              <a:t>} </a:t>
            </a:r>
            <a:r>
              <a:rPr lang="en-US" dirty="0">
                <a:latin typeface="Arial" pitchFamily="34" charset="0"/>
              </a:rPr>
              <a:t>to S</a:t>
            </a:r>
            <a:r>
              <a:rPr lang="en-US" baseline="-25000" dirty="0">
                <a:latin typeface="Arial" pitchFamily="34" charset="0"/>
              </a:rPr>
              <a:t>3</a:t>
            </a:r>
            <a:r>
              <a:rPr lang="en-US" dirty="0">
                <a:latin typeface="Arial" pitchFamily="34" charset="0"/>
              </a:rPr>
              <a:t> (sum from last bit) is </a:t>
            </a:r>
          </a:p>
          <a:p>
            <a:r>
              <a:rPr lang="en-US" dirty="0">
                <a:latin typeface="Arial" pitchFamily="34" charset="0"/>
              </a:rPr>
              <a:t>  3 gate delays (XOR) + max (delay in P3, Delay in C3)</a:t>
            </a:r>
          </a:p>
          <a:p>
            <a:pPr>
              <a:buFontTx/>
              <a:buChar char="•"/>
            </a:pPr>
            <a:endParaRPr lang="en-US" dirty="0">
              <a:latin typeface="Arial" pitchFamily="34" charset="0"/>
            </a:endParaRPr>
          </a:p>
          <a:p>
            <a:pPr>
              <a:buFontTx/>
              <a:buChar char="•"/>
            </a:pPr>
            <a:r>
              <a:rPr lang="en-US" dirty="0">
                <a:latin typeface="Arial" pitchFamily="34" charset="0"/>
              </a:rPr>
              <a:t> </a:t>
            </a:r>
          </a:p>
          <a:p>
            <a:endParaRPr lang="en-US" dirty="0">
              <a:latin typeface="Arial" pitchFamily="34" charset="0"/>
            </a:endParaRPr>
          </a:p>
          <a:p>
            <a:endParaRPr lang="en-US" dirty="0">
              <a:latin typeface="Arial" pitchFamily="34" charset="0"/>
            </a:endParaRPr>
          </a:p>
        </p:txBody>
      </p:sp>
      <p:sp>
        <p:nvSpPr>
          <p:cNvPr id="42" name="Rectangle 39"/>
          <p:cNvSpPr>
            <a:spLocks noChangeArrowheads="1"/>
          </p:cNvSpPr>
          <p:nvPr/>
        </p:nvSpPr>
        <p:spPr bwMode="auto">
          <a:xfrm>
            <a:off x="2443163" y="2082800"/>
            <a:ext cx="6505575" cy="677108"/>
          </a:xfrm>
          <a:prstGeom prst="rect">
            <a:avLst/>
          </a:prstGeom>
          <a:solidFill>
            <a:srgbClr val="FFFFFF"/>
          </a:solidFill>
          <a:ln w="9525">
            <a:noFill/>
            <a:miter lim="800000"/>
            <a:headEnd/>
            <a:tailEnd/>
          </a:ln>
        </p:spPr>
        <p:txBody>
          <a:bodyPr lIns="0" tIns="0" rIns="0" bIns="0">
            <a:spAutoFit/>
          </a:bodyPr>
          <a:lstStyle/>
          <a:p>
            <a:r>
              <a:rPr lang="en-US" sz="2000" b="1" dirty="0">
                <a:solidFill>
                  <a:srgbClr val="000000"/>
                </a:solidFill>
              </a:rPr>
              <a:t>C</a:t>
            </a:r>
            <a:r>
              <a:rPr lang="en-US" sz="2000" b="1" baseline="-25000" dirty="0">
                <a:solidFill>
                  <a:srgbClr val="000000"/>
                </a:solidFill>
              </a:rPr>
              <a:t>3</a:t>
            </a:r>
            <a:r>
              <a:rPr lang="en-US" sz="2000" b="1" dirty="0">
                <a:solidFill>
                  <a:srgbClr val="000000"/>
                </a:solidFill>
              </a:rPr>
              <a:t> = G</a:t>
            </a:r>
            <a:r>
              <a:rPr lang="en-US" sz="2000" b="1" baseline="-25000" dirty="0">
                <a:solidFill>
                  <a:srgbClr val="000000"/>
                </a:solidFill>
              </a:rPr>
              <a:t>2</a:t>
            </a:r>
            <a:r>
              <a:rPr lang="en-US" sz="2000" b="1" dirty="0">
                <a:solidFill>
                  <a:srgbClr val="000000"/>
                </a:solidFill>
              </a:rPr>
              <a:t> + P</a:t>
            </a:r>
            <a:r>
              <a:rPr lang="en-US" sz="2000" b="1" baseline="-25000" dirty="0">
                <a:solidFill>
                  <a:srgbClr val="000000"/>
                </a:solidFill>
              </a:rPr>
              <a:t>2</a:t>
            </a:r>
            <a:r>
              <a:rPr lang="en-US" sz="2000" b="1" dirty="0">
                <a:solidFill>
                  <a:srgbClr val="000000"/>
                </a:solidFill>
              </a:rPr>
              <a:t> C</a:t>
            </a:r>
            <a:r>
              <a:rPr lang="en-US" sz="2000" b="1" baseline="-25000" dirty="0">
                <a:solidFill>
                  <a:srgbClr val="000000"/>
                </a:solidFill>
              </a:rPr>
              <a:t>2</a:t>
            </a:r>
            <a:r>
              <a:rPr lang="en-US" sz="2000" b="1" dirty="0">
                <a:solidFill>
                  <a:srgbClr val="000000"/>
                </a:solidFill>
              </a:rPr>
              <a:t> =  G</a:t>
            </a:r>
            <a:r>
              <a:rPr lang="en-US" sz="2000" b="1" baseline="-25000" dirty="0">
                <a:solidFill>
                  <a:srgbClr val="000000"/>
                </a:solidFill>
              </a:rPr>
              <a:t>2</a:t>
            </a:r>
            <a:r>
              <a:rPr lang="en-US" sz="2000" b="1" dirty="0">
                <a:solidFill>
                  <a:srgbClr val="000000"/>
                </a:solidFill>
              </a:rPr>
              <a:t> + P</a:t>
            </a:r>
            <a:r>
              <a:rPr lang="en-US" sz="2000" b="1" baseline="-25000" dirty="0">
                <a:solidFill>
                  <a:srgbClr val="000000"/>
                </a:solidFill>
              </a:rPr>
              <a:t>2</a:t>
            </a:r>
            <a:r>
              <a:rPr lang="en-US" sz="2000" b="1" dirty="0">
                <a:solidFill>
                  <a:srgbClr val="000000"/>
                </a:solidFill>
              </a:rPr>
              <a:t>(G</a:t>
            </a:r>
            <a:r>
              <a:rPr lang="en-US" sz="2000" b="1" baseline="-25000" dirty="0">
                <a:solidFill>
                  <a:srgbClr val="000000"/>
                </a:solidFill>
              </a:rPr>
              <a:t>1</a:t>
            </a:r>
            <a:r>
              <a:rPr lang="en-US" sz="2000" b="1" dirty="0">
                <a:solidFill>
                  <a:srgbClr val="000000"/>
                </a:solidFill>
              </a:rPr>
              <a:t> + P</a:t>
            </a:r>
            <a:r>
              <a:rPr lang="en-US" sz="2000" b="1" baseline="-25000" dirty="0">
                <a:solidFill>
                  <a:srgbClr val="000000"/>
                </a:solidFill>
              </a:rPr>
              <a:t>1</a:t>
            </a:r>
            <a:r>
              <a:rPr lang="en-US" sz="2000" b="1" dirty="0">
                <a:solidFill>
                  <a:srgbClr val="000000"/>
                </a:solidFill>
              </a:rPr>
              <a:t>G</a:t>
            </a:r>
            <a:r>
              <a:rPr lang="en-US" sz="2000" b="1" baseline="-25000" dirty="0">
                <a:solidFill>
                  <a:srgbClr val="000000"/>
                </a:solidFill>
              </a:rPr>
              <a:t>0</a:t>
            </a:r>
            <a:r>
              <a:rPr lang="en-US" sz="2000" b="1" dirty="0">
                <a:solidFill>
                  <a:srgbClr val="000000"/>
                </a:solidFill>
              </a:rPr>
              <a:t> + P</a:t>
            </a:r>
            <a:r>
              <a:rPr lang="en-US" sz="2000" b="1" baseline="-25000" dirty="0">
                <a:solidFill>
                  <a:srgbClr val="000000"/>
                </a:solidFill>
              </a:rPr>
              <a:t>1</a:t>
            </a:r>
            <a:r>
              <a:rPr lang="en-US" sz="2000" b="1" dirty="0">
                <a:solidFill>
                  <a:srgbClr val="000000"/>
                </a:solidFill>
              </a:rPr>
              <a:t>P</a:t>
            </a:r>
            <a:r>
              <a:rPr lang="en-US" sz="2000" b="1" baseline="-25000" dirty="0">
                <a:solidFill>
                  <a:srgbClr val="000000"/>
                </a:solidFill>
              </a:rPr>
              <a:t>0</a:t>
            </a:r>
            <a:r>
              <a:rPr lang="en-US" sz="2000" b="1" dirty="0">
                <a:solidFill>
                  <a:srgbClr val="000000"/>
                </a:solidFill>
              </a:rPr>
              <a:t> C</a:t>
            </a:r>
            <a:r>
              <a:rPr lang="en-US" sz="2000" b="1" baseline="-25000" dirty="0">
                <a:solidFill>
                  <a:srgbClr val="000000"/>
                </a:solidFill>
              </a:rPr>
              <a:t>0</a:t>
            </a:r>
            <a:r>
              <a:rPr lang="en-US" sz="2000" b="1" dirty="0">
                <a:solidFill>
                  <a:srgbClr val="000000"/>
                </a:solidFill>
              </a:rPr>
              <a:t>)</a:t>
            </a:r>
          </a:p>
          <a:p>
            <a:r>
              <a:rPr lang="en-US" sz="2400" b="1" dirty="0">
                <a:solidFill>
                  <a:srgbClr val="000000"/>
                </a:solidFill>
              </a:rPr>
              <a:t>     </a:t>
            </a:r>
            <a:r>
              <a:rPr lang="en-US" sz="2000" b="1" dirty="0">
                <a:solidFill>
                  <a:srgbClr val="000000"/>
                </a:solidFill>
              </a:rPr>
              <a:t>= G</a:t>
            </a:r>
            <a:r>
              <a:rPr lang="en-US" sz="2000" b="1" baseline="-25000" dirty="0">
                <a:solidFill>
                  <a:srgbClr val="000000"/>
                </a:solidFill>
              </a:rPr>
              <a:t>2</a:t>
            </a:r>
            <a:r>
              <a:rPr lang="en-US" sz="2000" b="1" dirty="0">
                <a:solidFill>
                  <a:srgbClr val="000000"/>
                </a:solidFill>
              </a:rPr>
              <a:t> + P</a:t>
            </a:r>
            <a:r>
              <a:rPr lang="en-US" sz="2000" b="1" baseline="-25000" dirty="0">
                <a:solidFill>
                  <a:srgbClr val="000000"/>
                </a:solidFill>
              </a:rPr>
              <a:t>2</a:t>
            </a:r>
            <a:r>
              <a:rPr lang="en-US" sz="2000" b="1" dirty="0">
                <a:solidFill>
                  <a:srgbClr val="000000"/>
                </a:solidFill>
              </a:rPr>
              <a:t>G</a:t>
            </a:r>
            <a:r>
              <a:rPr lang="en-US" sz="2000" b="1" baseline="-25000" dirty="0">
                <a:solidFill>
                  <a:srgbClr val="000000"/>
                </a:solidFill>
              </a:rPr>
              <a:t>1</a:t>
            </a:r>
            <a:r>
              <a:rPr lang="en-US" sz="2000" b="1" dirty="0">
                <a:solidFill>
                  <a:srgbClr val="000000"/>
                </a:solidFill>
              </a:rPr>
              <a:t> + P</a:t>
            </a:r>
            <a:r>
              <a:rPr lang="en-US" sz="2000" b="1" baseline="-25000" dirty="0">
                <a:solidFill>
                  <a:srgbClr val="000000"/>
                </a:solidFill>
              </a:rPr>
              <a:t>2</a:t>
            </a:r>
            <a:r>
              <a:rPr lang="en-US" sz="2000" b="1" dirty="0">
                <a:solidFill>
                  <a:srgbClr val="000000"/>
                </a:solidFill>
              </a:rPr>
              <a:t>P</a:t>
            </a:r>
            <a:r>
              <a:rPr lang="en-US" sz="2000" b="1" baseline="-25000" dirty="0">
                <a:solidFill>
                  <a:srgbClr val="000000"/>
                </a:solidFill>
              </a:rPr>
              <a:t>1</a:t>
            </a:r>
            <a:r>
              <a:rPr lang="en-US" sz="2000" b="1" dirty="0">
                <a:solidFill>
                  <a:srgbClr val="000000"/>
                </a:solidFill>
              </a:rPr>
              <a:t>G</a:t>
            </a:r>
            <a:r>
              <a:rPr lang="en-US" sz="2000" b="1" baseline="-25000" dirty="0">
                <a:solidFill>
                  <a:srgbClr val="000000"/>
                </a:solidFill>
              </a:rPr>
              <a:t>0</a:t>
            </a:r>
            <a:r>
              <a:rPr lang="en-US" sz="2000" b="1" dirty="0">
                <a:solidFill>
                  <a:srgbClr val="000000"/>
                </a:solidFill>
              </a:rPr>
              <a:t> + P</a:t>
            </a:r>
            <a:r>
              <a:rPr lang="en-US" sz="2000" b="1" baseline="-25000" dirty="0">
                <a:solidFill>
                  <a:srgbClr val="000000"/>
                </a:solidFill>
              </a:rPr>
              <a:t>2</a:t>
            </a:r>
            <a:r>
              <a:rPr lang="en-US" sz="2000" b="1" dirty="0">
                <a:solidFill>
                  <a:srgbClr val="000000"/>
                </a:solidFill>
              </a:rPr>
              <a:t>P</a:t>
            </a:r>
            <a:r>
              <a:rPr lang="en-US" sz="2000" b="1" baseline="-25000" dirty="0">
                <a:solidFill>
                  <a:srgbClr val="000000"/>
                </a:solidFill>
              </a:rPr>
              <a:t>1</a:t>
            </a:r>
            <a:r>
              <a:rPr lang="en-US" sz="2000" b="1" dirty="0">
                <a:solidFill>
                  <a:srgbClr val="000000"/>
                </a:solidFill>
              </a:rPr>
              <a:t>P</a:t>
            </a:r>
            <a:r>
              <a:rPr lang="en-US" sz="2000" b="1" baseline="-25000" dirty="0">
                <a:solidFill>
                  <a:srgbClr val="000000"/>
                </a:solidFill>
              </a:rPr>
              <a:t>0</a:t>
            </a:r>
            <a:r>
              <a:rPr lang="en-US" sz="2000" b="1" dirty="0">
                <a:solidFill>
                  <a:srgbClr val="000000"/>
                </a:solidFill>
              </a:rPr>
              <a:t> </a:t>
            </a:r>
            <a:r>
              <a:rPr lang="en-US" sz="2000" b="1" dirty="0">
                <a:solidFill>
                  <a:srgbClr val="CC0000"/>
                </a:solidFill>
              </a:rPr>
              <a:t>C</a:t>
            </a:r>
            <a:r>
              <a:rPr lang="en-US" sz="2000" b="1" baseline="-25000" dirty="0">
                <a:solidFill>
                  <a:srgbClr val="CC0000"/>
                </a:solidFill>
              </a:rPr>
              <a:t>0</a:t>
            </a:r>
          </a:p>
        </p:txBody>
      </p:sp>
      <p:sp>
        <p:nvSpPr>
          <p:cNvPr id="43" name="Line 40"/>
          <p:cNvSpPr>
            <a:spLocks noChangeShapeType="1"/>
          </p:cNvSpPr>
          <p:nvPr/>
        </p:nvSpPr>
        <p:spPr bwMode="auto">
          <a:xfrm>
            <a:off x="6069783" y="2795323"/>
            <a:ext cx="403248" cy="460856"/>
          </a:xfrm>
          <a:prstGeom prst="line">
            <a:avLst/>
          </a:prstGeom>
          <a:noFill/>
          <a:ln w="9525">
            <a:solidFill>
              <a:schemeClr val="tx1"/>
            </a:solidFill>
            <a:round/>
            <a:headEnd/>
            <a:tailEnd type="triangle" w="med" len="med"/>
          </a:ln>
        </p:spPr>
        <p:txBody>
          <a:bodyPr/>
          <a:lstStyle/>
          <a:p>
            <a:endParaRPr lang="en-US"/>
          </a:p>
        </p:txBody>
      </p:sp>
      <p:sp>
        <p:nvSpPr>
          <p:cNvPr id="44" name="Text Box 41"/>
          <p:cNvSpPr txBox="1">
            <a:spLocks noChangeArrowheads="1"/>
          </p:cNvSpPr>
          <p:nvPr/>
        </p:nvSpPr>
        <p:spPr bwMode="auto">
          <a:xfrm>
            <a:off x="6100763" y="3256179"/>
            <a:ext cx="2768600" cy="1465262"/>
          </a:xfrm>
          <a:prstGeom prst="rect">
            <a:avLst/>
          </a:prstGeom>
          <a:noFill/>
          <a:ln w="9525">
            <a:noFill/>
            <a:miter lim="800000"/>
            <a:headEnd/>
            <a:tailEnd/>
          </a:ln>
        </p:spPr>
        <p:txBody>
          <a:bodyPr wrap="none">
            <a:spAutoFit/>
          </a:bodyPr>
          <a:lstStyle/>
          <a:p>
            <a:r>
              <a:rPr lang="en-US" dirty="0">
                <a:latin typeface="Arial" pitchFamily="34" charset="0"/>
              </a:rPr>
              <a:t>P’s need 3 gate delays</a:t>
            </a:r>
          </a:p>
          <a:p>
            <a:r>
              <a:rPr lang="en-US" dirty="0">
                <a:latin typeface="Arial" pitchFamily="34" charset="0"/>
              </a:rPr>
              <a:t>+ 1 for the AND (Product)</a:t>
            </a:r>
          </a:p>
          <a:p>
            <a:r>
              <a:rPr lang="en-US" dirty="0">
                <a:latin typeface="Arial" pitchFamily="34" charset="0"/>
              </a:rPr>
              <a:t>+ 1 for the OR (Sum)</a:t>
            </a:r>
          </a:p>
          <a:p>
            <a:endParaRPr lang="en-US" dirty="0">
              <a:latin typeface="Arial" pitchFamily="34" charset="0"/>
            </a:endParaRPr>
          </a:p>
          <a:p>
            <a:r>
              <a:rPr lang="en-US" dirty="0">
                <a:latin typeface="Arial" pitchFamily="34" charset="0"/>
              </a:rPr>
              <a:t>5 Gates</a:t>
            </a:r>
          </a:p>
        </p:txBody>
      </p:sp>
      <p:sp>
        <p:nvSpPr>
          <p:cNvPr id="45" name="Oval 42"/>
          <p:cNvSpPr>
            <a:spLocks noChangeArrowheads="1"/>
          </p:cNvSpPr>
          <p:nvPr/>
        </p:nvSpPr>
        <p:spPr bwMode="auto">
          <a:xfrm>
            <a:off x="1284288" y="3113088"/>
            <a:ext cx="1644650" cy="2233612"/>
          </a:xfrm>
          <a:prstGeom prst="ellipse">
            <a:avLst/>
          </a:prstGeom>
          <a:solidFill>
            <a:srgbClr val="FF0000">
              <a:alpha val="23921"/>
            </a:srgbClr>
          </a:solidFill>
          <a:ln w="9525">
            <a:solidFill>
              <a:schemeClr val="tx1"/>
            </a:solidFill>
            <a:round/>
            <a:headEnd/>
            <a:tailEnd/>
          </a:ln>
        </p:spPr>
        <p:txBody>
          <a:bodyPr wrap="none" anchor="ctr"/>
          <a:lstStyle/>
          <a:p>
            <a:pPr algn="ctr"/>
            <a:endParaRPr lang="en-US"/>
          </a:p>
        </p:txBody>
      </p:sp>
      <p:sp>
        <p:nvSpPr>
          <p:cNvPr id="46" name="Text Box 43"/>
          <p:cNvSpPr txBox="1">
            <a:spLocks noChangeArrowheads="1"/>
          </p:cNvSpPr>
          <p:nvPr/>
        </p:nvSpPr>
        <p:spPr bwMode="auto">
          <a:xfrm>
            <a:off x="1401763" y="5383213"/>
            <a:ext cx="1873250" cy="366712"/>
          </a:xfrm>
          <a:prstGeom prst="rect">
            <a:avLst/>
          </a:prstGeom>
          <a:noFill/>
          <a:ln w="9525">
            <a:noFill/>
            <a:miter lim="800000"/>
            <a:headEnd/>
            <a:tailEnd/>
          </a:ln>
        </p:spPr>
        <p:txBody>
          <a:bodyPr wrap="none">
            <a:spAutoFit/>
          </a:bodyPr>
          <a:lstStyle/>
          <a:p>
            <a:r>
              <a:rPr lang="en-US">
                <a:solidFill>
                  <a:srgbClr val="FF0000"/>
                </a:solidFill>
              </a:rPr>
              <a:t>Critical delay path</a:t>
            </a:r>
          </a:p>
        </p:txBody>
      </p:sp>
      <p:sp>
        <p:nvSpPr>
          <p:cNvPr id="47" name="Line 44"/>
          <p:cNvSpPr>
            <a:spLocks noChangeShapeType="1"/>
          </p:cNvSpPr>
          <p:nvPr/>
        </p:nvSpPr>
        <p:spPr bwMode="auto">
          <a:xfrm>
            <a:off x="6238875" y="4235498"/>
            <a:ext cx="2130425" cy="0"/>
          </a:xfrm>
          <a:prstGeom prst="line">
            <a:avLst/>
          </a:prstGeom>
          <a:noFill/>
          <a:ln w="9525">
            <a:solidFill>
              <a:schemeClr val="tx1"/>
            </a:solidFill>
            <a:round/>
            <a:headEnd/>
            <a:tailEnd/>
          </a:ln>
        </p:spPr>
        <p:txBody>
          <a:bodyPr/>
          <a:lstStyle/>
          <a:p>
            <a:endParaRPr lang="en-US"/>
          </a:p>
        </p:txBody>
      </p:sp>
      <p:sp>
        <p:nvSpPr>
          <p:cNvPr id="48" name="Line 45"/>
          <p:cNvSpPr>
            <a:spLocks noChangeShapeType="1"/>
          </p:cNvSpPr>
          <p:nvPr/>
        </p:nvSpPr>
        <p:spPr bwMode="auto">
          <a:xfrm flipH="1">
            <a:off x="5436104" y="4638748"/>
            <a:ext cx="686883" cy="230428"/>
          </a:xfrm>
          <a:prstGeom prst="line">
            <a:avLst/>
          </a:prstGeom>
          <a:noFill/>
          <a:ln w="9525">
            <a:solidFill>
              <a:schemeClr val="tx1"/>
            </a:solidFill>
            <a:round/>
            <a:headEnd/>
            <a:tailEnd type="triangle" w="med" len="med"/>
          </a:ln>
        </p:spPr>
        <p:txBody>
          <a:bodyPr/>
          <a:lstStyle/>
          <a:p>
            <a:endParaRPr lang="en-US"/>
          </a:p>
        </p:txBody>
      </p:sp>
      <p:sp>
        <p:nvSpPr>
          <p:cNvPr id="49" name="Text Box 46"/>
          <p:cNvSpPr txBox="1">
            <a:spLocks noChangeArrowheads="1"/>
          </p:cNvSpPr>
          <p:nvPr/>
        </p:nvSpPr>
        <p:spPr bwMode="auto">
          <a:xfrm>
            <a:off x="4095750" y="4869175"/>
            <a:ext cx="5048250" cy="1465262"/>
          </a:xfrm>
          <a:prstGeom prst="rect">
            <a:avLst/>
          </a:prstGeom>
          <a:noFill/>
          <a:ln w="9525">
            <a:noFill/>
            <a:miter lim="800000"/>
            <a:headEnd/>
            <a:tailEnd/>
          </a:ln>
        </p:spPr>
        <p:txBody>
          <a:bodyPr wrap="none">
            <a:spAutoFit/>
          </a:bodyPr>
          <a:lstStyle/>
          <a:p>
            <a:r>
              <a:rPr lang="en-US" dirty="0">
                <a:solidFill>
                  <a:srgbClr val="CC0000"/>
                </a:solidFill>
                <a:latin typeface="Arial" pitchFamily="34" charset="0"/>
              </a:rPr>
              <a:t>= 3 + max (3,5) = 3 + 5 = </a:t>
            </a:r>
            <a:r>
              <a:rPr lang="en-US" b="1" dirty="0">
                <a:solidFill>
                  <a:srgbClr val="CC0000"/>
                </a:solidFill>
                <a:latin typeface="Arial" pitchFamily="34" charset="0"/>
              </a:rPr>
              <a:t>8</a:t>
            </a:r>
            <a:r>
              <a:rPr lang="en-US" dirty="0">
                <a:solidFill>
                  <a:srgbClr val="CC0000"/>
                </a:solidFill>
                <a:latin typeface="Arial" pitchFamily="34" charset="0"/>
              </a:rPr>
              <a:t> gate delays </a:t>
            </a:r>
          </a:p>
          <a:p>
            <a:r>
              <a:rPr lang="en-US" dirty="0">
                <a:solidFill>
                  <a:srgbClr val="CC0000"/>
                </a:solidFill>
                <a:latin typeface="Arial" pitchFamily="34" charset="0"/>
              </a:rPr>
              <a:t>Vs </a:t>
            </a:r>
            <a:r>
              <a:rPr lang="en-US" b="1" dirty="0">
                <a:solidFill>
                  <a:srgbClr val="CC0000"/>
                </a:solidFill>
                <a:latin typeface="Arial" pitchFamily="34" charset="0"/>
              </a:rPr>
              <a:t>12</a:t>
            </a:r>
            <a:r>
              <a:rPr lang="en-US" dirty="0">
                <a:solidFill>
                  <a:srgbClr val="CC0000"/>
                </a:solidFill>
                <a:latin typeface="Arial" pitchFamily="34" charset="0"/>
              </a:rPr>
              <a:t> gate delays for the carry ripple adder</a:t>
            </a:r>
          </a:p>
          <a:p>
            <a:endParaRPr lang="en-US" dirty="0">
              <a:solidFill>
                <a:srgbClr val="CC0000"/>
              </a:solidFill>
              <a:latin typeface="Arial" pitchFamily="34" charset="0"/>
            </a:endParaRPr>
          </a:p>
          <a:p>
            <a:r>
              <a:rPr lang="en-US" dirty="0">
                <a:solidFill>
                  <a:srgbClr val="CC0000"/>
                </a:solidFill>
                <a:latin typeface="Arial" pitchFamily="34" charset="0"/>
              </a:rPr>
              <a:t>More significant improvements for wider adders,</a:t>
            </a:r>
          </a:p>
          <a:p>
            <a:r>
              <a:rPr lang="en-US" dirty="0">
                <a:solidFill>
                  <a:srgbClr val="CC0000"/>
                </a:solidFill>
                <a:latin typeface="Arial" pitchFamily="34" charset="0"/>
              </a:rPr>
              <a:t>e.g. 16-bit, 32-bit, and 64-bit </a:t>
            </a:r>
          </a:p>
        </p:txBody>
      </p:sp>
      <p:sp>
        <p:nvSpPr>
          <p:cNvPr id="50" name="Line 47"/>
          <p:cNvSpPr>
            <a:spLocks noChangeShapeType="1"/>
          </p:cNvSpPr>
          <p:nvPr/>
        </p:nvSpPr>
        <p:spPr bwMode="auto">
          <a:xfrm>
            <a:off x="3425826" y="2060575"/>
            <a:ext cx="1318996" cy="2750993"/>
          </a:xfrm>
          <a:prstGeom prst="line">
            <a:avLst/>
          </a:prstGeom>
          <a:noFill/>
          <a:ln w="9525">
            <a:solidFill>
              <a:schemeClr val="tx1"/>
            </a:solidFill>
            <a:round/>
            <a:headEnd/>
            <a:tailEnd type="triangle" w="med" len="med"/>
          </a:ln>
        </p:spPr>
        <p:txBody>
          <a:bodyPr/>
          <a:lstStyle/>
          <a:p>
            <a:endParaRPr lang="en-US"/>
          </a:p>
        </p:txBody>
      </p:sp>
      <p:sp>
        <p:nvSpPr>
          <p:cNvPr id="51" name="Text Box 48"/>
          <p:cNvSpPr txBox="1">
            <a:spLocks noChangeArrowheads="1"/>
          </p:cNvSpPr>
          <p:nvPr/>
        </p:nvSpPr>
        <p:spPr bwMode="auto">
          <a:xfrm>
            <a:off x="0" y="5373688"/>
            <a:ext cx="1333500" cy="366712"/>
          </a:xfrm>
          <a:prstGeom prst="rect">
            <a:avLst/>
          </a:prstGeom>
          <a:noFill/>
          <a:ln w="9525">
            <a:noFill/>
            <a:miter lim="800000"/>
            <a:headEnd/>
            <a:tailEnd/>
          </a:ln>
        </p:spPr>
        <p:txBody>
          <a:bodyPr wrap="none">
            <a:spAutoFit/>
          </a:bodyPr>
          <a:lstStyle/>
          <a:p>
            <a:r>
              <a:rPr lang="en-US"/>
              <a:t>Lower delay</a:t>
            </a:r>
          </a:p>
        </p:txBody>
      </p:sp>
      <p:sp>
        <p:nvSpPr>
          <p:cNvPr id="52" name="Text Box 49"/>
          <p:cNvSpPr txBox="1">
            <a:spLocks noChangeArrowheads="1"/>
          </p:cNvSpPr>
          <p:nvPr/>
        </p:nvSpPr>
        <p:spPr bwMode="auto">
          <a:xfrm>
            <a:off x="227013" y="5784850"/>
            <a:ext cx="3359150" cy="366713"/>
          </a:xfrm>
          <a:prstGeom prst="rect">
            <a:avLst/>
          </a:prstGeom>
          <a:noFill/>
          <a:ln w="9525">
            <a:noFill/>
            <a:miter lim="800000"/>
            <a:headEnd/>
            <a:tailEnd/>
          </a:ln>
        </p:spPr>
        <p:txBody>
          <a:bodyPr wrap="none">
            <a:spAutoFit/>
          </a:bodyPr>
          <a:lstStyle/>
          <a:p>
            <a:r>
              <a:rPr lang="en-US" b="1">
                <a:solidFill>
                  <a:srgbClr val="6600CC"/>
                </a:solidFill>
                <a:latin typeface="Arial" pitchFamily="34" charset="0"/>
              </a:rPr>
              <a:t>Last of the 4-bit adder stages</a:t>
            </a:r>
          </a:p>
        </p:txBody>
      </p:sp>
      <p:sp>
        <p:nvSpPr>
          <p:cNvPr id="53" name="Freeform 51"/>
          <p:cNvSpPr>
            <a:spLocks/>
          </p:cNvSpPr>
          <p:nvPr/>
        </p:nvSpPr>
        <p:spPr bwMode="auto">
          <a:xfrm>
            <a:off x="1533573" y="1857375"/>
            <a:ext cx="42863" cy="1393825"/>
          </a:xfrm>
          <a:custGeom>
            <a:avLst/>
            <a:gdLst>
              <a:gd name="T0" fmla="*/ 337978026 w 128"/>
              <a:gd name="T1" fmla="*/ 0 h 1737"/>
              <a:gd name="T2" fmla="*/ 337978026 w 128"/>
              <a:gd name="T3" fmla="*/ 2147483647 h 1737"/>
              <a:gd name="T4" fmla="*/ 2147483647 w 128"/>
              <a:gd name="T5" fmla="*/ 2147483647 h 1737"/>
              <a:gd name="T6" fmla="*/ 2147483647 w 128"/>
              <a:gd name="T7" fmla="*/ 2147483647 h 1737"/>
              <a:gd name="T8" fmla="*/ 2147483647 w 128"/>
              <a:gd name="T9" fmla="*/ 2147483647 h 1737"/>
              <a:gd name="T10" fmla="*/ 0 60000 65536"/>
              <a:gd name="T11" fmla="*/ 0 60000 65536"/>
              <a:gd name="T12" fmla="*/ 0 60000 65536"/>
              <a:gd name="T13" fmla="*/ 0 60000 65536"/>
              <a:gd name="T14" fmla="*/ 0 60000 65536"/>
              <a:gd name="T15" fmla="*/ 0 w 128"/>
              <a:gd name="T16" fmla="*/ 0 h 1737"/>
              <a:gd name="T17" fmla="*/ 128 w 128"/>
              <a:gd name="T18" fmla="*/ 1737 h 1737"/>
            </a:gdLst>
            <a:ahLst/>
            <a:cxnLst>
              <a:cxn ang="T10">
                <a:pos x="T0" y="T1"/>
              </a:cxn>
              <a:cxn ang="T11">
                <a:pos x="T2" y="T3"/>
              </a:cxn>
              <a:cxn ang="T12">
                <a:pos x="T4" y="T5"/>
              </a:cxn>
              <a:cxn ang="T13">
                <a:pos x="T6" y="T7"/>
              </a:cxn>
              <a:cxn ang="T14">
                <a:pos x="T8" y="T9"/>
              </a:cxn>
            </a:cxnLst>
            <a:rect l="T15" t="T16" r="T17" b="T18"/>
            <a:pathLst>
              <a:path w="128" h="1737">
                <a:moveTo>
                  <a:pt x="9" y="0"/>
                </a:moveTo>
                <a:cubicBezTo>
                  <a:pt x="4" y="331"/>
                  <a:pt x="0" y="662"/>
                  <a:pt x="9" y="814"/>
                </a:cubicBezTo>
                <a:cubicBezTo>
                  <a:pt x="18" y="966"/>
                  <a:pt x="47" y="807"/>
                  <a:pt x="64" y="915"/>
                </a:cubicBezTo>
                <a:cubicBezTo>
                  <a:pt x="81" y="1023"/>
                  <a:pt x="98" y="1326"/>
                  <a:pt x="109" y="1463"/>
                </a:cubicBezTo>
                <a:cubicBezTo>
                  <a:pt x="120" y="1600"/>
                  <a:pt x="125" y="1694"/>
                  <a:pt x="128" y="1737"/>
                </a:cubicBezTo>
              </a:path>
            </a:pathLst>
          </a:custGeom>
          <a:noFill/>
          <a:ln w="38100">
            <a:solidFill>
              <a:srgbClr val="6600CC"/>
            </a:solidFill>
            <a:round/>
            <a:headEnd/>
            <a:tailEnd type="triangle" w="med" len="med"/>
          </a:ln>
        </p:spPr>
        <p:txBody>
          <a:bodyPr/>
          <a:lstStyle/>
          <a:p>
            <a:endParaRPr lang="en-US"/>
          </a:p>
        </p:txBody>
      </p:sp>
      <p:sp>
        <p:nvSpPr>
          <p:cNvPr id="54" name="Line 53"/>
          <p:cNvSpPr>
            <a:spLocks noChangeShapeType="1"/>
          </p:cNvSpPr>
          <p:nvPr/>
        </p:nvSpPr>
        <p:spPr bwMode="auto">
          <a:xfrm flipH="1">
            <a:off x="2468563" y="3440113"/>
            <a:ext cx="725487" cy="0"/>
          </a:xfrm>
          <a:prstGeom prst="line">
            <a:avLst/>
          </a:prstGeom>
          <a:noFill/>
          <a:ln w="38100">
            <a:solidFill>
              <a:srgbClr val="6600CC"/>
            </a:solidFill>
            <a:round/>
            <a:headEnd/>
            <a:tailEnd type="triangle" w="med" len="med"/>
          </a:ln>
        </p:spPr>
        <p:txBody>
          <a:bodyPr/>
          <a:lstStyle/>
          <a:p>
            <a:endParaRPr lang="en-US" sz="2400"/>
          </a:p>
        </p:txBody>
      </p:sp>
      <p:sp>
        <p:nvSpPr>
          <p:cNvPr id="55" name="Text Box 55"/>
          <p:cNvSpPr txBox="1">
            <a:spLocks noChangeArrowheads="1"/>
          </p:cNvSpPr>
          <p:nvPr/>
        </p:nvSpPr>
        <p:spPr bwMode="auto">
          <a:xfrm>
            <a:off x="1838325" y="4087813"/>
            <a:ext cx="298450" cy="366712"/>
          </a:xfrm>
          <a:prstGeom prst="rect">
            <a:avLst/>
          </a:prstGeom>
          <a:noFill/>
          <a:ln w="9525">
            <a:noFill/>
            <a:miter lim="800000"/>
            <a:headEnd/>
            <a:tailEnd/>
          </a:ln>
        </p:spPr>
        <p:txBody>
          <a:bodyPr wrap="none">
            <a:spAutoFit/>
          </a:bodyPr>
          <a:lstStyle/>
          <a:p>
            <a:r>
              <a:rPr lang="en-US" b="1">
                <a:solidFill>
                  <a:srgbClr val="FF0000"/>
                </a:solidFill>
              </a:rPr>
              <a:t>3</a:t>
            </a:r>
          </a:p>
        </p:txBody>
      </p:sp>
      <p:sp>
        <p:nvSpPr>
          <p:cNvPr id="56" name="Text Box 56"/>
          <p:cNvSpPr txBox="1">
            <a:spLocks noChangeArrowheads="1"/>
          </p:cNvSpPr>
          <p:nvPr/>
        </p:nvSpPr>
        <p:spPr bwMode="auto">
          <a:xfrm>
            <a:off x="1700213" y="2716213"/>
            <a:ext cx="298450" cy="366712"/>
          </a:xfrm>
          <a:prstGeom prst="rect">
            <a:avLst/>
          </a:prstGeom>
          <a:noFill/>
          <a:ln w="9525">
            <a:noFill/>
            <a:miter lim="800000"/>
            <a:headEnd/>
            <a:tailEnd/>
          </a:ln>
        </p:spPr>
        <p:txBody>
          <a:bodyPr wrap="none">
            <a:spAutoFit/>
          </a:bodyPr>
          <a:lstStyle/>
          <a:p>
            <a:r>
              <a:rPr lang="en-US" b="1">
                <a:solidFill>
                  <a:srgbClr val="6600CC"/>
                </a:solidFill>
              </a:rPr>
              <a:t>3</a:t>
            </a:r>
          </a:p>
        </p:txBody>
      </p:sp>
      <p:sp>
        <p:nvSpPr>
          <p:cNvPr id="57" name="Text Box 57"/>
          <p:cNvSpPr txBox="1">
            <a:spLocks noChangeArrowheads="1"/>
          </p:cNvSpPr>
          <p:nvPr/>
        </p:nvSpPr>
        <p:spPr bwMode="auto">
          <a:xfrm>
            <a:off x="3179763" y="3270250"/>
            <a:ext cx="298450" cy="366713"/>
          </a:xfrm>
          <a:prstGeom prst="rect">
            <a:avLst/>
          </a:prstGeom>
          <a:noFill/>
          <a:ln w="9525">
            <a:noFill/>
            <a:miter lim="800000"/>
            <a:headEnd/>
            <a:tailEnd/>
          </a:ln>
        </p:spPr>
        <p:txBody>
          <a:bodyPr wrap="none">
            <a:spAutoFit/>
          </a:bodyPr>
          <a:lstStyle/>
          <a:p>
            <a:r>
              <a:rPr lang="en-US" b="1"/>
              <a:t>5</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Signed Number Representation</a:t>
            </a:r>
            <a:endParaRPr lang="en-US" dirty="0"/>
          </a:p>
        </p:txBody>
      </p:sp>
      <p:sp>
        <p:nvSpPr>
          <p:cNvPr id="3" name="Content Placeholder 2"/>
          <p:cNvSpPr>
            <a:spLocks noGrp="1"/>
          </p:cNvSpPr>
          <p:nvPr>
            <p:ph idx="1"/>
          </p:nvPr>
        </p:nvSpPr>
        <p:spPr/>
        <p:txBody>
          <a:bodyPr/>
          <a:lstStyle/>
          <a:p>
            <a:r>
              <a:rPr lang="en-US" dirty="0" smtClean="0"/>
              <a:t>To represent signed numbers, the most significant bit is used to indicate the sign of the number: </a:t>
            </a:r>
            <a:r>
              <a:rPr lang="en-US" dirty="0" smtClean="0">
                <a:solidFill>
                  <a:srgbClr val="FF0000"/>
                </a:solidFill>
              </a:rPr>
              <a:t>0 (+), 1 (-).</a:t>
            </a:r>
          </a:p>
          <a:p>
            <a:r>
              <a:rPr lang="en-US" dirty="0" smtClean="0"/>
              <a:t>There are three representations for signed numbers:</a:t>
            </a:r>
          </a:p>
          <a:p>
            <a:pPr lvl="1"/>
            <a:r>
              <a:rPr lang="en-US" dirty="0" smtClean="0">
                <a:solidFill>
                  <a:srgbClr val="FF0000"/>
                </a:solidFill>
              </a:rPr>
              <a:t>Sign-Magnitude Representation</a:t>
            </a:r>
          </a:p>
          <a:p>
            <a:pPr lvl="1"/>
            <a:r>
              <a:rPr lang="en-US" dirty="0" smtClean="0">
                <a:solidFill>
                  <a:srgbClr val="FF0000"/>
                </a:solidFill>
              </a:rPr>
              <a:t>1’s complement Representation</a:t>
            </a:r>
          </a:p>
          <a:p>
            <a:pPr lvl="1"/>
            <a:r>
              <a:rPr lang="en-US" dirty="0" smtClean="0">
                <a:solidFill>
                  <a:srgbClr val="FF0000"/>
                </a:solidFill>
              </a:rPr>
              <a:t>2’s complement Representation</a:t>
            </a:r>
          </a:p>
          <a:p>
            <a:r>
              <a:rPr lang="en-US" dirty="0" smtClean="0">
                <a:solidFill>
                  <a:srgbClr val="FF0000"/>
                </a:solidFill>
              </a:rPr>
              <a:t>Sign-Magnitude Representation</a:t>
            </a:r>
          </a:p>
          <a:p>
            <a:pPr lvl="1"/>
            <a:r>
              <a:rPr lang="en-US" dirty="0" smtClean="0"/>
              <a:t>The most significant bit is the sign bit and the remaining bits represent the value in binary format</a:t>
            </a:r>
          </a:p>
          <a:p>
            <a:pPr lvl="1"/>
            <a:r>
              <a:rPr lang="en-US" dirty="0" smtClean="0"/>
              <a:t>e.g. +9 is represented as </a:t>
            </a:r>
            <a:r>
              <a:rPr lang="en-US" b="1" dirty="0" smtClean="0"/>
              <a:t>0</a:t>
            </a:r>
            <a:r>
              <a:rPr lang="en-US" dirty="0" smtClean="0"/>
              <a:t>1001,  -9 is represented as </a:t>
            </a:r>
            <a:r>
              <a:rPr lang="en-US" b="1" dirty="0" smtClean="0"/>
              <a:t>1</a:t>
            </a:r>
            <a:r>
              <a:rPr lang="en-US" dirty="0" smtClean="0"/>
              <a:t>1001 </a:t>
            </a:r>
          </a:p>
          <a:p>
            <a:pPr lvl="1"/>
            <a:r>
              <a:rPr lang="en-US" b="1" dirty="0" smtClean="0">
                <a:solidFill>
                  <a:srgbClr val="FF0000"/>
                </a:solidFill>
              </a:rPr>
              <a:t>Range:</a:t>
            </a:r>
            <a:r>
              <a:rPr lang="en-US" dirty="0" smtClean="0"/>
              <a:t> Using </a:t>
            </a:r>
            <a:r>
              <a:rPr lang="en-US" b="1" dirty="0" smtClean="0"/>
              <a:t>n</a:t>
            </a:r>
            <a:r>
              <a:rPr lang="en-US" dirty="0" smtClean="0"/>
              <a:t> bits, the range of numbers that can be represented is from -(2</a:t>
            </a:r>
            <a:r>
              <a:rPr lang="en-US" baseline="30000" dirty="0" smtClean="0"/>
              <a:t>n-1</a:t>
            </a:r>
            <a:r>
              <a:rPr lang="en-US" dirty="0" smtClean="0"/>
              <a:t> - 1) to +2</a:t>
            </a:r>
            <a:r>
              <a:rPr lang="en-US" baseline="30000" dirty="0" smtClean="0"/>
              <a:t>n-1</a:t>
            </a:r>
            <a:r>
              <a:rPr lang="en-US" dirty="0" smtClean="0"/>
              <a:t> - 1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Sign-Magnitude Representation</a:t>
            </a:r>
            <a:endParaRPr lang="en-US" dirty="0"/>
          </a:p>
        </p:txBody>
      </p:sp>
      <p:sp>
        <p:nvSpPr>
          <p:cNvPr id="3" name="Content Placeholder 2"/>
          <p:cNvSpPr>
            <a:spLocks noGrp="1"/>
          </p:cNvSpPr>
          <p:nvPr>
            <p:ph idx="1"/>
          </p:nvPr>
        </p:nvSpPr>
        <p:spPr>
          <a:xfrm>
            <a:off x="457200" y="1143000"/>
            <a:ext cx="5612582" cy="5143500"/>
          </a:xfrm>
        </p:spPr>
        <p:txBody>
          <a:bodyPr/>
          <a:lstStyle/>
          <a:p>
            <a:r>
              <a:rPr lang="en-US" dirty="0" smtClean="0">
                <a:solidFill>
                  <a:srgbClr val="FF0000"/>
                </a:solidFill>
              </a:rPr>
              <a:t>Advantages</a:t>
            </a:r>
            <a:r>
              <a:rPr lang="en-US" b="1" dirty="0" smtClean="0"/>
              <a:t>:</a:t>
            </a:r>
            <a:r>
              <a:rPr lang="en-US" dirty="0" smtClean="0"/>
              <a:t> Simple (number representation is straight forward).</a:t>
            </a:r>
          </a:p>
          <a:p>
            <a:r>
              <a:rPr lang="en-US" dirty="0" smtClean="0">
                <a:solidFill>
                  <a:srgbClr val="FF0000"/>
                </a:solidFill>
              </a:rPr>
              <a:t>Disadvantages</a:t>
            </a:r>
            <a:r>
              <a:rPr lang="en-US" b="1" dirty="0" smtClean="0"/>
              <a:t>:</a:t>
            </a:r>
            <a:r>
              <a:rPr lang="en-US" dirty="0" smtClean="0"/>
              <a:t> </a:t>
            </a:r>
          </a:p>
          <a:p>
            <a:pPr lvl="1"/>
            <a:r>
              <a:rPr lang="en-US" dirty="0" smtClean="0"/>
              <a:t>Has the problem of double representing the 0 (-0 and +0), </a:t>
            </a:r>
          </a:p>
          <a:p>
            <a:pPr lvl="1"/>
            <a:r>
              <a:rPr lang="en-US" dirty="0" smtClean="0"/>
              <a:t>Harder to implement addition/subtraction</a:t>
            </a:r>
          </a:p>
          <a:p>
            <a:pPr lvl="2"/>
            <a:r>
              <a:rPr lang="en-US" dirty="0" smtClean="0"/>
              <a:t>The sign and magnitude parts have to be processed independently.</a:t>
            </a:r>
          </a:p>
          <a:p>
            <a:pPr lvl="2"/>
            <a:r>
              <a:rPr lang="en-US" dirty="0" smtClean="0"/>
              <a:t>Sign bits of the operands have to be examined to determine the actual operation (addition or subtraction).</a:t>
            </a:r>
          </a:p>
          <a:p>
            <a:pPr lvl="2"/>
            <a:r>
              <a:rPr lang="en-US" dirty="0" smtClean="0"/>
              <a:t>Separate circuits are required to perform the addition and subtraction operations.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6012175" y="1182327"/>
            <a:ext cx="2600325" cy="45509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Signed-Magnitude Addition/Subtraction</a:t>
            </a:r>
            <a:endParaRPr lang="en-US" sz="3200" b="1" dirty="0"/>
          </a:p>
        </p:txBody>
      </p:sp>
      <p:sp>
        <p:nvSpPr>
          <p:cNvPr id="5" name="Content Placeholder 4"/>
          <p:cNvSpPr>
            <a:spLocks noGrp="1"/>
          </p:cNvSpPr>
          <p:nvPr>
            <p:ph idx="1"/>
          </p:nvPr>
        </p:nvSpPr>
        <p:spPr/>
        <p:txBody>
          <a:bodyPr/>
          <a:lstStyle/>
          <a:p>
            <a:r>
              <a:rPr lang="en-US" dirty="0" smtClean="0"/>
              <a:t>M</a:t>
            </a:r>
            <a:r>
              <a:rPr lang="en-US" dirty="0" smtClean="0">
                <a:sym typeface="Symbol" pitchFamily="18" charset="2"/>
              </a:rPr>
              <a:t></a:t>
            </a:r>
            <a:r>
              <a:rPr lang="en-US" dirty="0" smtClean="0"/>
              <a:t>N (each of M and N can be + </a:t>
            </a:r>
            <a:r>
              <a:rPr lang="en-US" dirty="0" err="1" smtClean="0"/>
              <a:t>ive</a:t>
            </a:r>
            <a:r>
              <a:rPr lang="en-US" dirty="0" smtClean="0"/>
              <a:t> or – </a:t>
            </a:r>
            <a:r>
              <a:rPr lang="en-US" dirty="0" err="1" smtClean="0"/>
              <a:t>ive</a:t>
            </a:r>
            <a:r>
              <a:rPr lang="en-US" dirty="0" smtClean="0"/>
              <a:t>) </a:t>
            </a:r>
          </a:p>
          <a:p>
            <a:pPr marL="533400" indent="-533400">
              <a:lnSpc>
                <a:spcPct val="80000"/>
              </a:lnSpc>
            </a:pPr>
            <a:r>
              <a:rPr lang="en-US" dirty="0" smtClean="0">
                <a:latin typeface="Arial" pitchFamily="34" charset="0"/>
                <a:cs typeface="Arial" pitchFamily="34" charset="0"/>
              </a:rPr>
              <a:t>Follow rules of ordinary arithmetic</a:t>
            </a:r>
          </a:p>
          <a:p>
            <a:pPr marL="533400" indent="-533400">
              <a:lnSpc>
                <a:spcPct val="80000"/>
              </a:lnSpc>
            </a:pPr>
            <a:r>
              <a:rPr lang="en-US" dirty="0" smtClean="0">
                <a:latin typeface="Arial" pitchFamily="34" charset="0"/>
                <a:cs typeface="Arial" pitchFamily="34" charset="0"/>
              </a:rPr>
              <a:t>We </a:t>
            </a:r>
            <a:r>
              <a:rPr lang="en-US" dirty="0" smtClean="0">
                <a:solidFill>
                  <a:srgbClr val="A50021"/>
                </a:solidFill>
                <a:latin typeface="Arial" pitchFamily="34" charset="0"/>
                <a:cs typeface="Arial" pitchFamily="34" charset="0"/>
              </a:rPr>
              <a:t>compare only the signs of the two operands</a:t>
            </a:r>
            <a:r>
              <a:rPr lang="en-US" dirty="0" smtClean="0">
                <a:latin typeface="Arial" pitchFamily="34" charset="0"/>
                <a:cs typeface="Arial" pitchFamily="34" charset="0"/>
              </a:rPr>
              <a:t> and conclude the sign of the result based on </a:t>
            </a:r>
            <a:r>
              <a:rPr lang="en-US" dirty="0" smtClean="0">
                <a:solidFill>
                  <a:srgbClr val="6600CC"/>
                </a:solidFill>
                <a:latin typeface="Arial" pitchFamily="34" charset="0"/>
                <a:cs typeface="Arial" pitchFamily="34" charset="0"/>
              </a:rPr>
              <a:t>these signs</a:t>
            </a:r>
            <a:r>
              <a:rPr lang="en-US" dirty="0" smtClean="0">
                <a:latin typeface="Arial" pitchFamily="34" charset="0"/>
                <a:cs typeface="Arial" pitchFamily="34" charset="0"/>
              </a:rPr>
              <a:t> and the </a:t>
            </a:r>
            <a:r>
              <a:rPr lang="en-US" dirty="0" smtClean="0">
                <a:solidFill>
                  <a:srgbClr val="6600CC"/>
                </a:solidFill>
                <a:latin typeface="Arial" pitchFamily="34" charset="0"/>
                <a:cs typeface="Arial" pitchFamily="34" charset="0"/>
              </a:rPr>
              <a:t>outcome of operation</a:t>
            </a:r>
            <a:endParaRPr lang="en-US" dirty="0" smtClean="0">
              <a:latin typeface="Arial" pitchFamily="34" charset="0"/>
              <a:cs typeface="Arial" pitchFamily="34" charset="0"/>
            </a:endParaRPr>
          </a:p>
          <a:p>
            <a:pPr marL="533400" indent="-533400">
              <a:lnSpc>
                <a:spcPct val="80000"/>
              </a:lnSpc>
            </a:pPr>
            <a:r>
              <a:rPr lang="en-US" dirty="0" smtClean="0">
                <a:latin typeface="Arial" pitchFamily="34" charset="0"/>
                <a:cs typeface="Arial" pitchFamily="34" charset="0"/>
              </a:rPr>
              <a:t>Addition/Subtraction of </a:t>
            </a:r>
            <a:r>
              <a:rPr lang="en-US" dirty="0" smtClean="0">
                <a:solidFill>
                  <a:srgbClr val="FF0000"/>
                </a:solidFill>
                <a:latin typeface="Arial" pitchFamily="34" charset="0"/>
                <a:cs typeface="Arial" pitchFamily="34" charset="0"/>
              </a:rPr>
              <a:t>magnitudes</a:t>
            </a:r>
            <a:r>
              <a:rPr lang="en-US" dirty="0" smtClean="0">
                <a:latin typeface="Arial" pitchFamily="34" charset="0"/>
                <a:cs typeface="Arial" pitchFamily="34" charset="0"/>
              </a:rPr>
              <a:t> is similar to using </a:t>
            </a:r>
            <a:r>
              <a:rPr lang="en-US" dirty="0" smtClean="0">
                <a:solidFill>
                  <a:srgbClr val="CC0000"/>
                </a:solidFill>
                <a:latin typeface="Arial" pitchFamily="34" charset="0"/>
                <a:cs typeface="Arial" pitchFamily="34" charset="0"/>
              </a:rPr>
              <a:t>unsigned</a:t>
            </a:r>
            <a:r>
              <a:rPr lang="en-US" dirty="0" smtClean="0">
                <a:latin typeface="Arial" pitchFamily="34" charset="0"/>
                <a:cs typeface="Arial" pitchFamily="34" charset="0"/>
              </a:rPr>
              <a:t> integers</a:t>
            </a:r>
            <a:r>
              <a:rPr lang="en-US" dirty="0" smtClean="0">
                <a:cs typeface="Times New Roman" pitchFamily="18" charset="0"/>
              </a:rPr>
              <a:t> </a:t>
            </a:r>
          </a:p>
          <a:p>
            <a:pPr marL="533400" indent="-533400">
              <a:lnSpc>
                <a:spcPct val="80000"/>
              </a:lnSpc>
              <a:buNone/>
            </a:pPr>
            <a:r>
              <a:rPr lang="en-US" dirty="0" smtClean="0">
                <a:solidFill>
                  <a:srgbClr val="FF0000"/>
                </a:solidFill>
                <a:latin typeface="Arial" pitchFamily="34" charset="0"/>
                <a:cs typeface="Arial" pitchFamily="34" charset="0"/>
              </a:rPr>
              <a:t>Addition</a:t>
            </a:r>
            <a:r>
              <a:rPr lang="en-US" dirty="0" smtClean="0">
                <a:solidFill>
                  <a:srgbClr val="008000"/>
                </a:solidFill>
                <a:latin typeface="Arial" pitchFamily="34" charset="0"/>
                <a:cs typeface="Arial" pitchFamily="34" charset="0"/>
              </a:rPr>
              <a:t>: (operations done on magnitudes)</a:t>
            </a:r>
            <a:r>
              <a:rPr lang="en-US" sz="2000" b="1" dirty="0" smtClean="0">
                <a:latin typeface="Arial" pitchFamily="34" charset="0"/>
                <a:cs typeface="Arial" pitchFamily="34" charset="0"/>
              </a:rPr>
              <a:t> </a:t>
            </a:r>
          </a:p>
          <a:p>
            <a:pPr marL="533400" indent="-533400">
              <a:lnSpc>
                <a:spcPct val="80000"/>
              </a:lnSpc>
            </a:pPr>
            <a:r>
              <a:rPr lang="en-US" sz="1900" b="1" dirty="0" smtClean="0">
                <a:solidFill>
                  <a:srgbClr val="6600CC"/>
                </a:solidFill>
                <a:latin typeface="Arial" pitchFamily="34" charset="0"/>
                <a:cs typeface="Arial" pitchFamily="34" charset="0"/>
              </a:rPr>
              <a:t>a. If the two signs are </a:t>
            </a:r>
            <a:r>
              <a:rPr lang="en-US" sz="1900" b="1" u="sng" dirty="0" smtClean="0">
                <a:solidFill>
                  <a:srgbClr val="6600CC"/>
                </a:solidFill>
                <a:latin typeface="Arial" pitchFamily="34" charset="0"/>
                <a:cs typeface="Arial" pitchFamily="34" charset="0"/>
              </a:rPr>
              <a:t>equal</a:t>
            </a:r>
            <a:r>
              <a:rPr lang="en-US" sz="1900" b="1" dirty="0" smtClean="0">
                <a:solidFill>
                  <a:srgbClr val="6600CC"/>
                </a:solidFill>
                <a:latin typeface="Arial" pitchFamily="34" charset="0"/>
                <a:cs typeface="Arial" pitchFamily="34" charset="0"/>
              </a:rPr>
              <a:t>:  (+A) </a:t>
            </a:r>
            <a:r>
              <a:rPr lang="en-US" sz="1900" b="1" dirty="0" smtClean="0">
                <a:solidFill>
                  <a:srgbClr val="FF0000"/>
                </a:solidFill>
                <a:latin typeface="Arial" pitchFamily="34" charset="0"/>
                <a:cs typeface="Arial" pitchFamily="34" charset="0"/>
              </a:rPr>
              <a:t>+</a:t>
            </a:r>
            <a:r>
              <a:rPr lang="en-US" sz="1900" b="1" dirty="0" smtClean="0">
                <a:solidFill>
                  <a:srgbClr val="6600CC"/>
                </a:solidFill>
                <a:latin typeface="Arial" pitchFamily="34" charset="0"/>
                <a:cs typeface="Arial" pitchFamily="34" charset="0"/>
              </a:rPr>
              <a:t> (+B) = +(A</a:t>
            </a:r>
            <a:r>
              <a:rPr lang="en-US" sz="1900" b="1" dirty="0" smtClean="0">
                <a:solidFill>
                  <a:srgbClr val="FF0000"/>
                </a:solidFill>
                <a:latin typeface="Arial" pitchFamily="34" charset="0"/>
                <a:cs typeface="Arial" pitchFamily="34" charset="0"/>
              </a:rPr>
              <a:t>+</a:t>
            </a:r>
            <a:r>
              <a:rPr lang="en-US" sz="1900" b="1" dirty="0" smtClean="0">
                <a:solidFill>
                  <a:srgbClr val="6600CC"/>
                </a:solidFill>
                <a:latin typeface="Arial" pitchFamily="34" charset="0"/>
                <a:cs typeface="Arial" pitchFamily="34" charset="0"/>
              </a:rPr>
              <a:t>B) </a:t>
            </a:r>
            <a:r>
              <a:rPr lang="en-US" sz="1900" b="1" dirty="0" smtClean="0">
                <a:solidFill>
                  <a:srgbClr val="660066"/>
                </a:solidFill>
                <a:latin typeface="Arial" pitchFamily="34" charset="0"/>
                <a:cs typeface="Arial" pitchFamily="34" charset="0"/>
              </a:rPr>
              <a:t>or</a:t>
            </a:r>
            <a:r>
              <a:rPr lang="en-US" sz="1900" b="1" dirty="0" smtClean="0">
                <a:solidFill>
                  <a:srgbClr val="6600CC"/>
                </a:solidFill>
                <a:latin typeface="Arial" pitchFamily="34" charset="0"/>
                <a:cs typeface="Arial" pitchFamily="34" charset="0"/>
              </a:rPr>
              <a:t> (-A) </a:t>
            </a:r>
            <a:r>
              <a:rPr lang="en-US" sz="1900" b="1" dirty="0" smtClean="0">
                <a:solidFill>
                  <a:srgbClr val="FF0000"/>
                </a:solidFill>
                <a:latin typeface="Arial" pitchFamily="34" charset="0"/>
                <a:cs typeface="Arial" pitchFamily="34" charset="0"/>
              </a:rPr>
              <a:t>+</a:t>
            </a:r>
            <a:r>
              <a:rPr lang="en-US" sz="1900" b="1" dirty="0" smtClean="0">
                <a:solidFill>
                  <a:srgbClr val="6600CC"/>
                </a:solidFill>
                <a:latin typeface="Arial" pitchFamily="34" charset="0"/>
                <a:cs typeface="Arial" pitchFamily="34" charset="0"/>
              </a:rPr>
              <a:t> (-B) = -(A</a:t>
            </a:r>
            <a:r>
              <a:rPr lang="en-US" sz="1900" b="1" dirty="0" smtClean="0">
                <a:solidFill>
                  <a:srgbClr val="FF0000"/>
                </a:solidFill>
                <a:latin typeface="Arial" pitchFamily="34" charset="0"/>
                <a:cs typeface="Arial" pitchFamily="34" charset="0"/>
              </a:rPr>
              <a:t>+</a:t>
            </a:r>
            <a:r>
              <a:rPr lang="en-US" sz="1900" b="1" dirty="0" smtClean="0">
                <a:solidFill>
                  <a:srgbClr val="6600CC"/>
                </a:solidFill>
                <a:latin typeface="Arial" pitchFamily="34" charset="0"/>
                <a:cs typeface="Arial" pitchFamily="34" charset="0"/>
              </a:rPr>
              <a:t>B)</a:t>
            </a:r>
          </a:p>
          <a:p>
            <a:pPr marL="1352550" lvl="2" indent="-381000">
              <a:lnSpc>
                <a:spcPct val="80000"/>
              </a:lnSpc>
              <a:buNone/>
            </a:pPr>
            <a:r>
              <a:rPr lang="en-US" sz="2000" b="1" dirty="0" smtClean="0">
                <a:latin typeface="Arial" pitchFamily="34" charset="0"/>
                <a:cs typeface="Arial" pitchFamily="34" charset="0"/>
              </a:rPr>
              <a:t>1. </a:t>
            </a:r>
            <a:r>
              <a:rPr lang="en-US" sz="2000" dirty="0" smtClean="0">
                <a:solidFill>
                  <a:srgbClr val="6600CC"/>
                </a:solidFill>
                <a:latin typeface="Arial" pitchFamily="34" charset="0"/>
                <a:cs typeface="Arial" pitchFamily="34" charset="0"/>
              </a:rPr>
              <a:t>Add</a:t>
            </a:r>
            <a:r>
              <a:rPr lang="en-US" sz="2000" b="1" dirty="0" smtClean="0">
                <a:latin typeface="Arial" pitchFamily="34" charset="0"/>
                <a:cs typeface="Arial" pitchFamily="34" charset="0"/>
              </a:rPr>
              <a:t> the two (unsigned) magnitudes, </a:t>
            </a:r>
            <a:r>
              <a:rPr lang="en-US" sz="2000" b="1" dirty="0" smtClean="0">
                <a:solidFill>
                  <a:srgbClr val="FF0000"/>
                </a:solidFill>
                <a:latin typeface="Arial" pitchFamily="34" charset="0"/>
                <a:cs typeface="Arial" pitchFamily="34" charset="0"/>
              </a:rPr>
              <a:t>overflow can occur</a:t>
            </a:r>
          </a:p>
          <a:p>
            <a:pPr marL="1352550" lvl="2" indent="-381000">
              <a:lnSpc>
                <a:spcPct val="80000"/>
              </a:lnSpc>
              <a:buNone/>
            </a:pPr>
            <a:r>
              <a:rPr lang="en-US" sz="2000" b="1" dirty="0" smtClean="0">
                <a:latin typeface="Arial" pitchFamily="34" charset="0"/>
                <a:cs typeface="Arial" pitchFamily="34" charset="0"/>
              </a:rPr>
              <a:t>2. Check that there is no </a:t>
            </a:r>
            <a:r>
              <a:rPr lang="en-US" sz="2000" b="1" dirty="0" smtClean="0">
                <a:solidFill>
                  <a:srgbClr val="FF0000"/>
                </a:solidFill>
                <a:latin typeface="Arial" pitchFamily="34" charset="0"/>
                <a:cs typeface="Arial" pitchFamily="34" charset="0"/>
              </a:rPr>
              <a:t>overflow</a:t>
            </a:r>
            <a:r>
              <a:rPr lang="en-US" sz="2000" b="1" dirty="0" smtClean="0">
                <a:latin typeface="Arial" pitchFamily="34" charset="0"/>
                <a:cs typeface="Arial" pitchFamily="34" charset="0"/>
              </a:rPr>
              <a:t> (an end carry out of the mag.) </a:t>
            </a:r>
            <a:endParaRPr lang="en-US" b="1" dirty="0" smtClean="0">
              <a:latin typeface="Arial" pitchFamily="34" charset="0"/>
              <a:cs typeface="Arial" pitchFamily="34" charset="0"/>
            </a:endParaRPr>
          </a:p>
          <a:p>
            <a:pPr marL="1352550" lvl="2" indent="-381000">
              <a:lnSpc>
                <a:spcPct val="80000"/>
              </a:lnSpc>
              <a:buNone/>
            </a:pPr>
            <a:r>
              <a:rPr lang="en-US" sz="2000" b="1" dirty="0" smtClean="0">
                <a:latin typeface="Arial" pitchFamily="34" charset="0"/>
                <a:cs typeface="Arial" pitchFamily="34" charset="0"/>
              </a:rPr>
              <a:t>3. The sign of the result is the same as the </a:t>
            </a:r>
            <a:r>
              <a:rPr lang="en-US" sz="2000" b="1" u="sng" dirty="0" smtClean="0">
                <a:latin typeface="Arial" pitchFamily="34" charset="0"/>
                <a:cs typeface="Arial" pitchFamily="34" charset="0"/>
              </a:rPr>
              <a:t>common</a:t>
            </a:r>
            <a:r>
              <a:rPr lang="en-US" sz="2000" b="1" dirty="0" smtClean="0">
                <a:latin typeface="Arial" pitchFamily="34" charset="0"/>
                <a:cs typeface="Arial" pitchFamily="34" charset="0"/>
              </a:rPr>
              <a:t> sign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Signed-Magnitude Addition/Subtraction</a:t>
            </a:r>
            <a:endParaRPr lang="en-US" sz="3200" b="1" dirty="0"/>
          </a:p>
        </p:txBody>
      </p:sp>
      <p:sp>
        <p:nvSpPr>
          <p:cNvPr id="3" name="Content Placeholder 2"/>
          <p:cNvSpPr>
            <a:spLocks noGrp="1"/>
          </p:cNvSpPr>
          <p:nvPr>
            <p:ph idx="1"/>
          </p:nvPr>
        </p:nvSpPr>
        <p:spPr/>
        <p:txBody>
          <a:bodyPr/>
          <a:lstStyle/>
          <a:p>
            <a:pPr marL="533400" indent="-533400">
              <a:lnSpc>
                <a:spcPct val="80000"/>
              </a:lnSpc>
            </a:pPr>
            <a:r>
              <a:rPr lang="en-US" sz="1900" b="1" dirty="0" smtClean="0">
                <a:solidFill>
                  <a:srgbClr val="CC0000"/>
                </a:solidFill>
                <a:latin typeface="Arial" pitchFamily="34" charset="0"/>
                <a:cs typeface="Arial" pitchFamily="34" charset="0"/>
              </a:rPr>
              <a:t>b. If the two signs are </a:t>
            </a:r>
            <a:r>
              <a:rPr lang="en-US" sz="1900" b="1" u="sng" dirty="0" smtClean="0">
                <a:solidFill>
                  <a:srgbClr val="CC0000"/>
                </a:solidFill>
                <a:latin typeface="Arial" pitchFamily="34" charset="0"/>
                <a:cs typeface="Arial" pitchFamily="34" charset="0"/>
              </a:rPr>
              <a:t>different</a:t>
            </a:r>
            <a:r>
              <a:rPr lang="en-US" sz="1900" b="1" dirty="0" smtClean="0">
                <a:solidFill>
                  <a:srgbClr val="CC0000"/>
                </a:solidFill>
                <a:latin typeface="Arial" pitchFamily="34" charset="0"/>
                <a:cs typeface="Arial" pitchFamily="34" charset="0"/>
              </a:rPr>
              <a:t>: (+A) </a:t>
            </a:r>
            <a:r>
              <a:rPr lang="en-US" sz="1900" b="1" dirty="0" smtClean="0">
                <a:solidFill>
                  <a:srgbClr val="FF0000"/>
                </a:solidFill>
                <a:latin typeface="Arial" pitchFamily="34" charset="0"/>
                <a:cs typeface="Arial" pitchFamily="34" charset="0"/>
              </a:rPr>
              <a:t>+</a:t>
            </a:r>
            <a:r>
              <a:rPr lang="en-US" sz="1900" b="1" dirty="0" smtClean="0">
                <a:solidFill>
                  <a:srgbClr val="CC0000"/>
                </a:solidFill>
                <a:latin typeface="Arial" pitchFamily="34" charset="0"/>
                <a:cs typeface="Arial" pitchFamily="34" charset="0"/>
              </a:rPr>
              <a:t> (-B) = +(A-B) </a:t>
            </a:r>
            <a:r>
              <a:rPr lang="en-US" sz="1900" b="1" dirty="0" smtClean="0">
                <a:solidFill>
                  <a:srgbClr val="660066"/>
                </a:solidFill>
                <a:latin typeface="Arial" pitchFamily="34" charset="0"/>
                <a:cs typeface="Arial" pitchFamily="34" charset="0"/>
              </a:rPr>
              <a:t>or</a:t>
            </a:r>
            <a:r>
              <a:rPr lang="en-US" sz="1900" b="1" dirty="0" smtClean="0">
                <a:solidFill>
                  <a:srgbClr val="CC0000"/>
                </a:solidFill>
                <a:latin typeface="Arial" pitchFamily="34" charset="0"/>
                <a:cs typeface="Arial" pitchFamily="34" charset="0"/>
              </a:rPr>
              <a:t> (-A) + (+B) = -(A-B)</a:t>
            </a:r>
          </a:p>
          <a:p>
            <a:pPr marL="1352550" lvl="2" indent="-381000">
              <a:lnSpc>
                <a:spcPct val="80000"/>
              </a:lnSpc>
              <a:buFont typeface="Wingdings" pitchFamily="2" charset="2"/>
              <a:buAutoNum type="arabicPeriod"/>
            </a:pPr>
            <a:r>
              <a:rPr lang="en-US" sz="2000" dirty="0" smtClean="0">
                <a:solidFill>
                  <a:srgbClr val="CC0000"/>
                </a:solidFill>
                <a:latin typeface="Arial" pitchFamily="34" charset="0"/>
                <a:cs typeface="Arial" pitchFamily="34" charset="0"/>
              </a:rPr>
              <a:t>Subtract</a:t>
            </a:r>
            <a:r>
              <a:rPr lang="en-US" sz="2000" b="1" dirty="0" smtClean="0">
                <a:latin typeface="Arial" pitchFamily="34" charset="0"/>
                <a:cs typeface="Arial" pitchFamily="34" charset="0"/>
              </a:rPr>
              <a:t> the smallest magnitude from the largest</a:t>
            </a:r>
          </a:p>
          <a:p>
            <a:pPr marL="1352550" lvl="2" indent="-381000">
              <a:lnSpc>
                <a:spcPct val="80000"/>
              </a:lnSpc>
              <a:buNone/>
            </a:pPr>
            <a:r>
              <a:rPr lang="en-US" sz="2000" b="1" dirty="0" smtClean="0">
                <a:latin typeface="Arial" pitchFamily="34" charset="0"/>
                <a:cs typeface="Arial" pitchFamily="34" charset="0"/>
              </a:rPr>
              <a:t>	(Since we subtract 2 unsigned #s, </a:t>
            </a:r>
            <a:r>
              <a:rPr lang="en-US" sz="2000" b="1" dirty="0" smtClean="0">
                <a:solidFill>
                  <a:srgbClr val="FF0000"/>
                </a:solidFill>
                <a:latin typeface="Arial" pitchFamily="34" charset="0"/>
                <a:cs typeface="Arial" pitchFamily="34" charset="0"/>
              </a:rPr>
              <a:t>Overflow can not occur</a:t>
            </a:r>
            <a:r>
              <a:rPr lang="en-US" sz="2000" b="1" dirty="0" smtClean="0">
                <a:latin typeface="Arial" pitchFamily="34" charset="0"/>
                <a:cs typeface="Arial" pitchFamily="34" charset="0"/>
              </a:rPr>
              <a:t>)</a:t>
            </a:r>
          </a:p>
          <a:p>
            <a:pPr marL="1428750" lvl="2" indent="-457200">
              <a:lnSpc>
                <a:spcPct val="80000"/>
              </a:lnSpc>
              <a:buAutoNum type="arabicPeriod" startAt="2"/>
            </a:pPr>
            <a:r>
              <a:rPr lang="en-US" sz="2000" b="1" dirty="0" smtClean="0">
                <a:latin typeface="Arial" pitchFamily="34" charset="0"/>
                <a:cs typeface="Arial" pitchFamily="34" charset="0"/>
              </a:rPr>
              <a:t>The sign of the result is based on initial sign and the sign of the operand with larger magnitude</a:t>
            </a:r>
          </a:p>
          <a:p>
            <a:pPr marL="1765300" lvl="3" indent="-457200">
              <a:lnSpc>
                <a:spcPct val="80000"/>
              </a:lnSpc>
              <a:buFont typeface="Wingdings" pitchFamily="2" charset="2"/>
              <a:buChar char="§"/>
            </a:pPr>
            <a:r>
              <a:rPr lang="en-US" b="1" dirty="0" smtClean="0">
                <a:solidFill>
                  <a:srgbClr val="CC0000"/>
                </a:solidFill>
                <a:latin typeface="Arial" pitchFamily="34" charset="0"/>
                <a:cs typeface="Arial" pitchFamily="34" charset="0"/>
              </a:rPr>
              <a:t>For +(A-B), if A&gt;B, the result is positive otherwise negative</a:t>
            </a:r>
          </a:p>
          <a:p>
            <a:pPr marL="1765300" lvl="3" indent="-457200">
              <a:lnSpc>
                <a:spcPct val="80000"/>
              </a:lnSpc>
              <a:buFont typeface="Wingdings" pitchFamily="2" charset="2"/>
              <a:buChar char="§"/>
            </a:pPr>
            <a:r>
              <a:rPr lang="en-US" b="1" dirty="0" smtClean="0">
                <a:solidFill>
                  <a:srgbClr val="CC0000"/>
                </a:solidFill>
                <a:latin typeface="Arial" pitchFamily="34" charset="0"/>
                <a:cs typeface="Arial" pitchFamily="34" charset="0"/>
              </a:rPr>
              <a:t>For -(A-B), if A&gt;B, the result is negative otherwise positive</a:t>
            </a:r>
          </a:p>
          <a:p>
            <a:pPr marL="631825" indent="-457200">
              <a:lnSpc>
                <a:spcPct val="80000"/>
              </a:lnSpc>
              <a:buNone/>
            </a:pPr>
            <a:r>
              <a:rPr lang="en-US" sz="2800" dirty="0" smtClean="0">
                <a:solidFill>
                  <a:srgbClr val="660066"/>
                </a:solidFill>
                <a:latin typeface="Arial" pitchFamily="34" charset="0"/>
                <a:cs typeface="Arial" pitchFamily="34" charset="0"/>
              </a:rPr>
              <a:t>Subtraction: (operations done on magnitudes)</a:t>
            </a:r>
          </a:p>
          <a:p>
            <a:pPr marL="631825" indent="-457200">
              <a:lnSpc>
                <a:spcPct val="80000"/>
              </a:lnSpc>
              <a:buNone/>
            </a:pPr>
            <a:r>
              <a:rPr lang="en-US" sz="2000" b="1" dirty="0" smtClean="0">
                <a:solidFill>
                  <a:srgbClr val="6600CC"/>
                </a:solidFill>
                <a:latin typeface="Arial" pitchFamily="34" charset="0"/>
                <a:cs typeface="Arial" pitchFamily="34" charset="0"/>
              </a:rPr>
              <a:t>a. If the two signs are </a:t>
            </a:r>
            <a:r>
              <a:rPr lang="en-US" sz="2000" b="1" u="sng" dirty="0" smtClean="0">
                <a:solidFill>
                  <a:srgbClr val="6600CC"/>
                </a:solidFill>
                <a:latin typeface="Arial" pitchFamily="34" charset="0"/>
                <a:cs typeface="Arial" pitchFamily="34" charset="0"/>
              </a:rPr>
              <a:t>different</a:t>
            </a:r>
            <a:r>
              <a:rPr lang="en-US" sz="2000" b="1" dirty="0" smtClean="0">
                <a:solidFill>
                  <a:srgbClr val="6600CC"/>
                </a:solidFill>
                <a:latin typeface="Arial" pitchFamily="34" charset="0"/>
                <a:cs typeface="Arial" pitchFamily="34" charset="0"/>
              </a:rPr>
              <a:t>: (+A) </a:t>
            </a:r>
            <a:r>
              <a:rPr lang="en-US" sz="2000" b="1" dirty="0" smtClean="0">
                <a:solidFill>
                  <a:srgbClr val="FF0000"/>
                </a:solidFill>
                <a:latin typeface="Arial" pitchFamily="34" charset="0"/>
                <a:cs typeface="Arial" pitchFamily="34" charset="0"/>
              </a:rPr>
              <a:t>-</a:t>
            </a:r>
            <a:r>
              <a:rPr lang="en-US" sz="2000" b="1" dirty="0" smtClean="0">
                <a:solidFill>
                  <a:srgbClr val="6600CC"/>
                </a:solidFill>
                <a:latin typeface="Arial" pitchFamily="34" charset="0"/>
                <a:cs typeface="Arial" pitchFamily="34" charset="0"/>
              </a:rPr>
              <a:t> (-B) = +(A+B)  or  (-A) </a:t>
            </a:r>
            <a:r>
              <a:rPr lang="en-US" sz="2000" b="1" dirty="0" smtClean="0">
                <a:solidFill>
                  <a:srgbClr val="FF0000"/>
                </a:solidFill>
                <a:latin typeface="Arial" pitchFamily="34" charset="0"/>
                <a:cs typeface="Arial" pitchFamily="34" charset="0"/>
              </a:rPr>
              <a:t>-</a:t>
            </a:r>
            <a:r>
              <a:rPr lang="en-US" sz="2000" b="1" dirty="0" smtClean="0">
                <a:solidFill>
                  <a:srgbClr val="6600CC"/>
                </a:solidFill>
                <a:latin typeface="Arial" pitchFamily="34" charset="0"/>
                <a:cs typeface="Arial" pitchFamily="34" charset="0"/>
              </a:rPr>
              <a:t> (+B) = -(A+B)</a:t>
            </a:r>
          </a:p>
          <a:p>
            <a:pPr marL="631825" indent="-457200">
              <a:lnSpc>
                <a:spcPct val="80000"/>
              </a:lnSpc>
              <a:buNone/>
            </a:pPr>
            <a:r>
              <a:rPr lang="en-US" sz="2000" b="1" dirty="0" smtClean="0">
                <a:solidFill>
                  <a:srgbClr val="CC0000"/>
                </a:solidFill>
                <a:latin typeface="Arial" pitchFamily="34" charset="0"/>
                <a:cs typeface="Arial" pitchFamily="34" charset="0"/>
              </a:rPr>
              <a:t>b. If the two signs are </a:t>
            </a:r>
            <a:r>
              <a:rPr lang="en-US" sz="2000" b="1" u="sng" dirty="0" smtClean="0">
                <a:solidFill>
                  <a:srgbClr val="CC0000"/>
                </a:solidFill>
                <a:latin typeface="Arial" pitchFamily="34" charset="0"/>
                <a:cs typeface="Arial" pitchFamily="34" charset="0"/>
              </a:rPr>
              <a:t>equal</a:t>
            </a:r>
            <a:r>
              <a:rPr lang="en-US" sz="2000" b="1" dirty="0" smtClean="0">
                <a:solidFill>
                  <a:srgbClr val="CC0000"/>
                </a:solidFill>
                <a:latin typeface="Arial" pitchFamily="34" charset="0"/>
                <a:cs typeface="Arial" pitchFamily="34" charset="0"/>
              </a:rPr>
              <a:t>: (+A) - (+B) = +(A-B)  or (-A) - (-B) = -(A-B)</a:t>
            </a:r>
          </a:p>
          <a:p>
            <a:pPr marL="631825" indent="-457200">
              <a:lnSpc>
                <a:spcPct val="80000"/>
              </a:lnSpc>
              <a:buNone/>
            </a:pPr>
            <a:endParaRPr lang="en-US" sz="2600" b="1"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 Complement Representation</a:t>
            </a:r>
            <a:endParaRPr lang="en-US" dirty="0"/>
          </a:p>
        </p:txBody>
      </p:sp>
      <p:sp>
        <p:nvSpPr>
          <p:cNvPr id="3" name="Content Placeholder 2"/>
          <p:cNvSpPr>
            <a:spLocks noGrp="1"/>
          </p:cNvSpPr>
          <p:nvPr>
            <p:ph idx="1"/>
          </p:nvPr>
        </p:nvSpPr>
        <p:spPr>
          <a:xfrm>
            <a:off x="457200" y="1143000"/>
            <a:ext cx="5439761" cy="5143500"/>
          </a:xfrm>
        </p:spPr>
        <p:txBody>
          <a:bodyPr/>
          <a:lstStyle/>
          <a:p>
            <a:r>
              <a:rPr lang="en-US" dirty="0" smtClean="0"/>
              <a:t>Positive numbers are represented using normal binary equivalent .</a:t>
            </a:r>
          </a:p>
          <a:p>
            <a:r>
              <a:rPr lang="en-US" dirty="0" smtClean="0"/>
              <a:t>Negative numbers are represented by the </a:t>
            </a:r>
            <a:r>
              <a:rPr lang="en-US" dirty="0" smtClean="0">
                <a:solidFill>
                  <a:srgbClr val="FF0000"/>
                </a:solidFill>
              </a:rPr>
              <a:t>1's complement </a:t>
            </a:r>
            <a:r>
              <a:rPr lang="en-US" dirty="0" smtClean="0"/>
              <a:t>(complement) of the normal binary representation of the magnitude. </a:t>
            </a:r>
          </a:p>
          <a:p>
            <a:r>
              <a:rPr lang="en-US" dirty="0" smtClean="0">
                <a:solidFill>
                  <a:srgbClr val="000099"/>
                </a:solidFill>
              </a:rPr>
              <a:t>Example</a:t>
            </a:r>
            <a:r>
              <a:rPr lang="en-US" dirty="0" smtClean="0"/>
              <a:t>:</a:t>
            </a:r>
          </a:p>
          <a:p>
            <a:pPr lvl="1"/>
            <a:r>
              <a:rPr lang="en-US" dirty="0" smtClean="0"/>
              <a:t>+9 is represented as 01001 </a:t>
            </a:r>
          </a:p>
          <a:p>
            <a:pPr lvl="1"/>
            <a:r>
              <a:rPr lang="en-US" dirty="0" smtClean="0"/>
              <a:t>-9 is represented as 10110 (obtained by complementing the binary representation of 9). </a:t>
            </a:r>
            <a:br>
              <a:rPr lang="en-US" dirty="0" smtClean="0"/>
            </a:b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5839354" y="1239933"/>
            <a:ext cx="2995564" cy="48965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Hierarchical Design</a:t>
            </a:r>
          </a:p>
        </p:txBody>
      </p:sp>
      <p:sp>
        <p:nvSpPr>
          <p:cNvPr id="3" name="Content Placeholder 2"/>
          <p:cNvSpPr>
            <a:spLocks noGrp="1"/>
          </p:cNvSpPr>
          <p:nvPr>
            <p:ph idx="1"/>
          </p:nvPr>
        </p:nvSpPr>
        <p:spPr/>
        <p:txBody>
          <a:bodyPr/>
          <a:lstStyle/>
          <a:p>
            <a:r>
              <a:rPr lang="en-US" dirty="0" smtClean="0"/>
              <a:t>Let us consider the design of a 4-bit Equal Comparator</a:t>
            </a:r>
          </a:p>
          <a:p>
            <a:r>
              <a:rPr lang="en-US" dirty="0" smtClean="0"/>
              <a:t>Direct implementation</a:t>
            </a:r>
          </a:p>
          <a:p>
            <a:pPr lvl="1"/>
            <a:r>
              <a:rPr lang="en-US" dirty="0" smtClean="0"/>
              <a:t>8 input variables</a:t>
            </a:r>
          </a:p>
          <a:p>
            <a:pPr lvl="1"/>
            <a:r>
              <a:rPr lang="en-US" dirty="0" smtClean="0"/>
              <a:t>Truth table: 256 rows</a:t>
            </a:r>
          </a:p>
          <a:p>
            <a:pPr lvl="1"/>
            <a:r>
              <a:rPr lang="en-US" dirty="0" smtClean="0"/>
              <a:t>8-variable K-map!!</a:t>
            </a:r>
          </a:p>
          <a:p>
            <a:r>
              <a:rPr lang="en-US" dirty="0" smtClean="0">
                <a:solidFill>
                  <a:srgbClr val="FF0000"/>
                </a:solidFill>
              </a:rPr>
              <a:t>Go hierarchical</a:t>
            </a:r>
            <a:r>
              <a:rPr lang="en-US" dirty="0" smtClean="0"/>
              <a:t>: Solve a large problem as  a set of smaller problems</a:t>
            </a:r>
          </a:p>
          <a:p>
            <a:pPr lvl="1"/>
            <a:r>
              <a:rPr lang="en-US" dirty="0" smtClean="0">
                <a:sym typeface="Wingdings" pitchFamily="2" charset="2"/>
              </a:rPr>
              <a:t> 4 X 2-bit comparators</a:t>
            </a:r>
          </a:p>
          <a:p>
            <a:pPr lvl="1"/>
            <a:r>
              <a:rPr lang="en-US" dirty="0" smtClean="0"/>
              <a:t> + 1 Final comparator</a:t>
            </a:r>
          </a:p>
          <a:p>
            <a:r>
              <a:rPr lang="en-US" dirty="0" smtClean="0"/>
              <a:t>Advantages:</a:t>
            </a:r>
          </a:p>
          <a:p>
            <a:pPr lvl="1"/>
            <a:r>
              <a:rPr lang="en-US" dirty="0" smtClean="0"/>
              <a:t>Handle simpler problem, Use fewer symbols, Repeated use</a:t>
            </a:r>
          </a:p>
          <a:p>
            <a:endParaRPr lang="en-US" dirty="0" smtClean="0"/>
          </a:p>
        </p:txBody>
      </p:sp>
      <p:sp>
        <p:nvSpPr>
          <p:cNvPr id="14" name="Rectangle 7"/>
          <p:cNvSpPr>
            <a:spLocks noChangeArrowheads="1"/>
          </p:cNvSpPr>
          <p:nvPr/>
        </p:nvSpPr>
        <p:spPr bwMode="auto">
          <a:xfrm>
            <a:off x="5875626" y="2253457"/>
            <a:ext cx="1857375" cy="422275"/>
          </a:xfrm>
          <a:prstGeom prst="rect">
            <a:avLst/>
          </a:prstGeom>
          <a:solidFill>
            <a:srgbClr val="FF00FF"/>
          </a:solidFill>
          <a:ln w="9525">
            <a:solidFill>
              <a:schemeClr val="tx1"/>
            </a:solidFill>
            <a:miter lim="800000"/>
            <a:headEnd/>
            <a:tailEnd/>
          </a:ln>
        </p:spPr>
        <p:txBody>
          <a:bodyPr wrap="none" anchor="ctr"/>
          <a:lstStyle/>
          <a:p>
            <a:endParaRPr lang="en-US"/>
          </a:p>
        </p:txBody>
      </p:sp>
      <p:sp>
        <p:nvSpPr>
          <p:cNvPr id="15" name="Line 8"/>
          <p:cNvSpPr>
            <a:spLocks noChangeShapeType="1"/>
          </p:cNvSpPr>
          <p:nvPr/>
        </p:nvSpPr>
        <p:spPr bwMode="auto">
          <a:xfrm>
            <a:off x="7269451" y="1716882"/>
            <a:ext cx="0" cy="522287"/>
          </a:xfrm>
          <a:prstGeom prst="line">
            <a:avLst/>
          </a:prstGeom>
          <a:noFill/>
          <a:ln w="76200">
            <a:solidFill>
              <a:schemeClr val="tx1"/>
            </a:solidFill>
            <a:round/>
            <a:headEnd/>
            <a:tailEnd type="triangle" w="med" len="med"/>
          </a:ln>
        </p:spPr>
        <p:txBody>
          <a:bodyPr/>
          <a:lstStyle/>
          <a:p>
            <a:endParaRPr lang="en-US"/>
          </a:p>
        </p:txBody>
      </p:sp>
      <p:sp>
        <p:nvSpPr>
          <p:cNvPr id="16" name="Line 9"/>
          <p:cNvSpPr>
            <a:spLocks noChangeShapeType="1"/>
          </p:cNvSpPr>
          <p:nvPr/>
        </p:nvSpPr>
        <p:spPr bwMode="auto">
          <a:xfrm>
            <a:off x="6377276" y="1708944"/>
            <a:ext cx="0" cy="522288"/>
          </a:xfrm>
          <a:prstGeom prst="line">
            <a:avLst/>
          </a:prstGeom>
          <a:noFill/>
          <a:ln w="76200">
            <a:solidFill>
              <a:schemeClr val="tx1"/>
            </a:solidFill>
            <a:round/>
            <a:headEnd/>
            <a:tailEnd type="triangle" w="med" len="med"/>
          </a:ln>
        </p:spPr>
        <p:txBody>
          <a:bodyPr/>
          <a:lstStyle/>
          <a:p>
            <a:endParaRPr lang="en-US"/>
          </a:p>
        </p:txBody>
      </p:sp>
      <p:sp>
        <p:nvSpPr>
          <p:cNvPr id="17" name="Line 10"/>
          <p:cNvSpPr>
            <a:spLocks noChangeShapeType="1"/>
          </p:cNvSpPr>
          <p:nvPr/>
        </p:nvSpPr>
        <p:spPr bwMode="auto">
          <a:xfrm>
            <a:off x="6790026" y="2688432"/>
            <a:ext cx="0" cy="538162"/>
          </a:xfrm>
          <a:prstGeom prst="line">
            <a:avLst/>
          </a:prstGeom>
          <a:noFill/>
          <a:ln w="19050">
            <a:solidFill>
              <a:schemeClr val="tx1"/>
            </a:solidFill>
            <a:round/>
            <a:headEnd/>
            <a:tailEnd type="triangle" w="med" len="med"/>
          </a:ln>
        </p:spPr>
        <p:txBody>
          <a:bodyPr/>
          <a:lstStyle/>
          <a:p>
            <a:endParaRPr lang="en-US"/>
          </a:p>
        </p:txBody>
      </p:sp>
      <p:sp>
        <p:nvSpPr>
          <p:cNvPr id="18" name="Text Box 11"/>
          <p:cNvSpPr txBox="1">
            <a:spLocks noChangeArrowheads="1"/>
          </p:cNvSpPr>
          <p:nvPr/>
        </p:nvSpPr>
        <p:spPr bwMode="auto">
          <a:xfrm>
            <a:off x="5608926" y="1769269"/>
            <a:ext cx="685800" cy="366713"/>
          </a:xfrm>
          <a:prstGeom prst="rect">
            <a:avLst/>
          </a:prstGeom>
          <a:noFill/>
          <a:ln w="9525">
            <a:noFill/>
            <a:miter lim="800000"/>
            <a:headEnd/>
            <a:tailEnd/>
          </a:ln>
        </p:spPr>
        <p:txBody>
          <a:bodyPr wrap="none">
            <a:spAutoFit/>
          </a:bodyPr>
          <a:lstStyle/>
          <a:p>
            <a:r>
              <a:rPr lang="en-US"/>
              <a:t>4 bits</a:t>
            </a:r>
          </a:p>
        </p:txBody>
      </p:sp>
      <p:sp>
        <p:nvSpPr>
          <p:cNvPr id="19" name="Text Box 12"/>
          <p:cNvSpPr txBox="1">
            <a:spLocks noChangeArrowheads="1"/>
          </p:cNvSpPr>
          <p:nvPr/>
        </p:nvSpPr>
        <p:spPr bwMode="auto">
          <a:xfrm>
            <a:off x="7344064" y="1821657"/>
            <a:ext cx="685800" cy="366712"/>
          </a:xfrm>
          <a:prstGeom prst="rect">
            <a:avLst/>
          </a:prstGeom>
          <a:noFill/>
          <a:ln w="9525">
            <a:noFill/>
            <a:miter lim="800000"/>
            <a:headEnd/>
            <a:tailEnd/>
          </a:ln>
        </p:spPr>
        <p:txBody>
          <a:bodyPr wrap="none">
            <a:spAutoFit/>
          </a:bodyPr>
          <a:lstStyle/>
          <a:p>
            <a:r>
              <a:rPr lang="en-US"/>
              <a:t>4 bits</a:t>
            </a:r>
          </a:p>
        </p:txBody>
      </p:sp>
      <p:sp>
        <p:nvSpPr>
          <p:cNvPr id="20" name="Text Box 13"/>
          <p:cNvSpPr txBox="1">
            <a:spLocks noChangeArrowheads="1"/>
          </p:cNvSpPr>
          <p:nvPr/>
        </p:nvSpPr>
        <p:spPr bwMode="auto">
          <a:xfrm>
            <a:off x="6886864" y="2737716"/>
            <a:ext cx="977900" cy="641350"/>
          </a:xfrm>
          <a:prstGeom prst="rect">
            <a:avLst/>
          </a:prstGeom>
          <a:noFill/>
          <a:ln w="9525">
            <a:noFill/>
            <a:miter lim="800000"/>
            <a:headEnd/>
            <a:tailEnd/>
          </a:ln>
        </p:spPr>
        <p:txBody>
          <a:bodyPr wrap="none">
            <a:spAutoFit/>
          </a:bodyPr>
          <a:lstStyle/>
          <a:p>
            <a:r>
              <a:rPr lang="en-US" b="1" dirty="0">
                <a:latin typeface="Arial" pitchFamily="34" charset="0"/>
              </a:rPr>
              <a:t>E = 1</a:t>
            </a:r>
          </a:p>
          <a:p>
            <a:r>
              <a:rPr lang="en-US" b="1" dirty="0">
                <a:latin typeface="Arial" pitchFamily="34" charset="0"/>
              </a:rPr>
              <a:t>If A = B</a:t>
            </a:r>
          </a:p>
        </p:txBody>
      </p:sp>
      <p:sp>
        <p:nvSpPr>
          <p:cNvPr id="21" name="Text Box 14"/>
          <p:cNvSpPr txBox="1">
            <a:spLocks noChangeArrowheads="1"/>
          </p:cNvSpPr>
          <p:nvPr/>
        </p:nvSpPr>
        <p:spPr bwMode="auto">
          <a:xfrm>
            <a:off x="5958176" y="1527969"/>
            <a:ext cx="368300" cy="396875"/>
          </a:xfrm>
          <a:prstGeom prst="rect">
            <a:avLst/>
          </a:prstGeom>
          <a:noFill/>
          <a:ln w="9525">
            <a:noFill/>
            <a:miter lim="800000"/>
            <a:headEnd/>
            <a:tailEnd/>
          </a:ln>
        </p:spPr>
        <p:txBody>
          <a:bodyPr wrap="none">
            <a:spAutoFit/>
          </a:bodyPr>
          <a:lstStyle/>
          <a:p>
            <a:r>
              <a:rPr lang="en-US" sz="2000" b="1">
                <a:latin typeface="Arial" pitchFamily="34" charset="0"/>
              </a:rPr>
              <a:t>A</a:t>
            </a:r>
          </a:p>
        </p:txBody>
      </p:sp>
      <p:sp>
        <p:nvSpPr>
          <p:cNvPr id="22" name="Text Box 15"/>
          <p:cNvSpPr txBox="1">
            <a:spLocks noChangeArrowheads="1"/>
          </p:cNvSpPr>
          <p:nvPr/>
        </p:nvSpPr>
        <p:spPr bwMode="auto">
          <a:xfrm>
            <a:off x="7359939" y="1527969"/>
            <a:ext cx="368300" cy="396875"/>
          </a:xfrm>
          <a:prstGeom prst="rect">
            <a:avLst/>
          </a:prstGeom>
          <a:noFill/>
          <a:ln w="9525">
            <a:noFill/>
            <a:miter lim="800000"/>
            <a:headEnd/>
            <a:tailEnd/>
          </a:ln>
        </p:spPr>
        <p:txBody>
          <a:bodyPr wrap="none">
            <a:spAutoFit/>
          </a:bodyPr>
          <a:lstStyle/>
          <a:p>
            <a:r>
              <a:rPr lang="en-US" sz="2000" b="1" dirty="0" smtClean="0">
                <a:latin typeface="Arial" pitchFamily="34" charset="0"/>
              </a:rPr>
              <a:t>B</a:t>
            </a:r>
            <a:endParaRPr lang="en-US" sz="2000" b="1" dirty="0">
              <a:latin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called “one’s complement?”</a:t>
            </a:r>
            <a:endParaRPr lang="en-US" dirty="0"/>
          </a:p>
        </p:txBody>
      </p:sp>
      <p:sp>
        <p:nvSpPr>
          <p:cNvPr id="3" name="Content Placeholder 2"/>
          <p:cNvSpPr>
            <a:spLocks noGrp="1"/>
          </p:cNvSpPr>
          <p:nvPr>
            <p:ph idx="1"/>
          </p:nvPr>
        </p:nvSpPr>
        <p:spPr/>
        <p:txBody>
          <a:bodyPr/>
          <a:lstStyle/>
          <a:p>
            <a:pPr>
              <a:tabLst>
                <a:tab pos="1546225" algn="l"/>
                <a:tab pos="4403725" algn="l"/>
              </a:tabLst>
            </a:pPr>
            <a:r>
              <a:rPr lang="en-US" dirty="0" smtClean="0"/>
              <a:t>Complementing a single bit is equivalent to subtracting it from 1.</a:t>
            </a:r>
          </a:p>
          <a:p>
            <a:pPr>
              <a:spcBef>
                <a:spcPct val="80000"/>
              </a:spcBef>
              <a:spcAft>
                <a:spcPct val="60000"/>
              </a:spcAft>
              <a:buFontTx/>
              <a:buNone/>
              <a:tabLst>
                <a:tab pos="1546225" algn="l"/>
                <a:tab pos="4403725" algn="l"/>
              </a:tabLst>
            </a:pPr>
            <a:r>
              <a:rPr lang="en-US" dirty="0" smtClean="0"/>
              <a:t>		</a:t>
            </a:r>
            <a:r>
              <a:rPr lang="en-US" dirty="0" smtClean="0">
                <a:solidFill>
                  <a:srgbClr val="3333FF"/>
                </a:solidFill>
              </a:rPr>
              <a:t>0</a:t>
            </a:r>
            <a:r>
              <a:rPr lang="en-US" dirty="0" smtClean="0"/>
              <a:t>’ = </a:t>
            </a:r>
            <a:r>
              <a:rPr lang="en-US" dirty="0" smtClean="0">
                <a:solidFill>
                  <a:srgbClr val="FF33CC"/>
                </a:solidFill>
              </a:rPr>
              <a:t>1</a:t>
            </a:r>
            <a:r>
              <a:rPr lang="en-US" dirty="0" smtClean="0"/>
              <a:t>, and 1 - </a:t>
            </a:r>
            <a:r>
              <a:rPr lang="en-US" dirty="0" smtClean="0">
                <a:solidFill>
                  <a:srgbClr val="3333FF"/>
                </a:solidFill>
              </a:rPr>
              <a:t>0</a:t>
            </a:r>
            <a:r>
              <a:rPr lang="en-US" dirty="0" smtClean="0"/>
              <a:t> = </a:t>
            </a:r>
            <a:r>
              <a:rPr lang="en-US" dirty="0" smtClean="0">
                <a:solidFill>
                  <a:srgbClr val="FF33CC"/>
                </a:solidFill>
              </a:rPr>
              <a:t>1</a:t>
            </a:r>
            <a:r>
              <a:rPr lang="en-US" dirty="0" smtClean="0"/>
              <a:t>	</a:t>
            </a:r>
            <a:r>
              <a:rPr lang="en-US" dirty="0" smtClean="0">
                <a:solidFill>
                  <a:srgbClr val="3333FF"/>
                </a:solidFill>
              </a:rPr>
              <a:t>1</a:t>
            </a:r>
            <a:r>
              <a:rPr lang="en-US" dirty="0" smtClean="0"/>
              <a:t>’ = </a:t>
            </a:r>
            <a:r>
              <a:rPr lang="en-US" dirty="0" smtClean="0">
                <a:solidFill>
                  <a:srgbClr val="FF33CC"/>
                </a:solidFill>
              </a:rPr>
              <a:t>0</a:t>
            </a:r>
            <a:r>
              <a:rPr lang="en-US" dirty="0" smtClean="0"/>
              <a:t>, and 1 - </a:t>
            </a:r>
            <a:r>
              <a:rPr lang="en-US" dirty="0" smtClean="0">
                <a:solidFill>
                  <a:srgbClr val="3333FF"/>
                </a:solidFill>
              </a:rPr>
              <a:t>1</a:t>
            </a:r>
            <a:r>
              <a:rPr lang="en-US" dirty="0" smtClean="0"/>
              <a:t> = </a:t>
            </a:r>
            <a:r>
              <a:rPr lang="en-US" dirty="0" smtClean="0">
                <a:solidFill>
                  <a:srgbClr val="FF33CC"/>
                </a:solidFill>
              </a:rPr>
              <a:t>0</a:t>
            </a:r>
            <a:endParaRPr lang="en-US" dirty="0" smtClean="0"/>
          </a:p>
          <a:p>
            <a:pPr>
              <a:tabLst>
                <a:tab pos="1546225" algn="l"/>
                <a:tab pos="4403725" algn="l"/>
              </a:tabLst>
            </a:pPr>
            <a:r>
              <a:rPr lang="en-US" dirty="0" smtClean="0"/>
              <a:t>Similarly, complementing each bit of an n-bit number is equivalent to subtracting that number from 2</a:t>
            </a:r>
            <a:r>
              <a:rPr lang="en-US" baseline="40000" dirty="0" smtClean="0"/>
              <a:t>n</a:t>
            </a:r>
            <a:r>
              <a:rPr lang="en-US" dirty="0" smtClean="0"/>
              <a:t>-1.</a:t>
            </a:r>
          </a:p>
          <a:p>
            <a:pPr>
              <a:tabLst>
                <a:tab pos="1546225" algn="l"/>
                <a:tab pos="4403725" algn="l"/>
              </a:tabLst>
            </a:pPr>
            <a:r>
              <a:rPr lang="en-US" dirty="0" smtClean="0"/>
              <a:t>For example, we can negate the 5-bit number </a:t>
            </a:r>
            <a:r>
              <a:rPr lang="en-US" dirty="0" smtClean="0">
                <a:solidFill>
                  <a:srgbClr val="3333FF"/>
                </a:solidFill>
              </a:rPr>
              <a:t>01101</a:t>
            </a:r>
            <a:r>
              <a:rPr lang="en-US" dirty="0" smtClean="0"/>
              <a:t>.</a:t>
            </a:r>
          </a:p>
          <a:p>
            <a:pPr lvl="1">
              <a:tabLst>
                <a:tab pos="1546225" algn="l"/>
                <a:tab pos="4403725" algn="l"/>
              </a:tabLst>
            </a:pPr>
            <a:r>
              <a:rPr lang="en-US" dirty="0" smtClean="0"/>
              <a:t>Here n=5, and 2</a:t>
            </a:r>
            <a:r>
              <a:rPr lang="en-US" baseline="40000" dirty="0" smtClean="0"/>
              <a:t>n</a:t>
            </a:r>
            <a:r>
              <a:rPr lang="en-US" dirty="0" smtClean="0"/>
              <a:t>-1 = 31</a:t>
            </a:r>
            <a:r>
              <a:rPr lang="en-US" baseline="-25000" dirty="0" smtClean="0"/>
              <a:t>10</a:t>
            </a:r>
            <a:r>
              <a:rPr lang="en-US" dirty="0" smtClean="0"/>
              <a:t> = 11111</a:t>
            </a:r>
            <a:r>
              <a:rPr lang="en-US" baseline="-25000" dirty="0" smtClean="0"/>
              <a:t>2</a:t>
            </a:r>
            <a:r>
              <a:rPr lang="en-US" dirty="0" smtClean="0"/>
              <a:t>.</a:t>
            </a:r>
          </a:p>
          <a:p>
            <a:pPr lvl="1">
              <a:tabLst>
                <a:tab pos="1546225" algn="l"/>
                <a:tab pos="4403725" algn="l"/>
              </a:tabLst>
            </a:pPr>
            <a:r>
              <a:rPr lang="en-US" dirty="0" smtClean="0"/>
              <a:t>Subtracting </a:t>
            </a:r>
            <a:r>
              <a:rPr lang="en-US" dirty="0" smtClean="0">
                <a:solidFill>
                  <a:srgbClr val="3333FF"/>
                </a:solidFill>
              </a:rPr>
              <a:t>01101</a:t>
            </a:r>
            <a:r>
              <a:rPr lang="en-US" dirty="0" smtClean="0"/>
              <a:t> from 11111 yields </a:t>
            </a:r>
            <a:r>
              <a:rPr lang="en-US" dirty="0" smtClean="0">
                <a:solidFill>
                  <a:srgbClr val="FF33CC"/>
                </a:solidFill>
              </a:rPr>
              <a:t>10010</a:t>
            </a:r>
            <a:r>
              <a:rPr lang="en-US" dirty="0" smtClean="0"/>
              <a:t>:</a:t>
            </a:r>
          </a:p>
          <a:p>
            <a:pPr>
              <a:tabLst>
                <a:tab pos="1546225" algn="l"/>
                <a:tab pos="4403725" algn="l"/>
              </a:tabLst>
            </a:pPr>
            <a:endParaRPr lang="en-US" dirty="0" smtClean="0"/>
          </a:p>
          <a:p>
            <a:pPr>
              <a:tabLst>
                <a:tab pos="1546225" algn="l"/>
                <a:tab pos="4403725" algn="l"/>
              </a:tabLst>
            </a:pPr>
            <a:endParaRPr lang="en-US" dirty="0" smtClean="0"/>
          </a:p>
          <a:p>
            <a:endParaRPr lang="en-US" dirty="0"/>
          </a:p>
        </p:txBody>
      </p:sp>
      <p:grpSp>
        <p:nvGrpSpPr>
          <p:cNvPr id="6" name="Group 4"/>
          <p:cNvGrpSpPr>
            <a:grpSpLocks/>
          </p:cNvGrpSpPr>
          <p:nvPr/>
        </p:nvGrpSpPr>
        <p:grpSpPr bwMode="auto">
          <a:xfrm>
            <a:off x="1576436" y="5272424"/>
            <a:ext cx="1468438" cy="942975"/>
            <a:chOff x="1968" y="1968"/>
            <a:chExt cx="925" cy="594"/>
          </a:xfrm>
        </p:grpSpPr>
        <p:sp>
          <p:nvSpPr>
            <p:cNvPr id="7" name="Text Box 5"/>
            <p:cNvSpPr txBox="1">
              <a:spLocks noChangeArrowheads="1"/>
            </p:cNvSpPr>
            <p:nvPr/>
          </p:nvSpPr>
          <p:spPr bwMode="auto">
            <a:xfrm>
              <a:off x="1968" y="1968"/>
              <a:ext cx="925" cy="594"/>
            </a:xfrm>
            <a:prstGeom prst="rect">
              <a:avLst/>
            </a:prstGeom>
            <a:noFill/>
            <a:ln w="25400">
              <a:noFill/>
              <a:miter lim="800000"/>
              <a:headEnd type="none" w="sm" len="sm"/>
              <a:tailEnd type="none" w="sm" len="sm"/>
            </a:ln>
            <a:effectLst/>
          </p:spPr>
          <p:txBody>
            <a:bodyPr wrap="none">
              <a:spAutoFit/>
            </a:bodyPr>
            <a:lstStyle/>
            <a:p>
              <a:pPr algn="l">
                <a:tabLst>
                  <a:tab pos="227013" algn="l"/>
                  <a:tab pos="454025" algn="l"/>
                  <a:tab pos="681038" algn="l"/>
                  <a:tab pos="917575" algn="l"/>
                  <a:tab pos="1144588" algn="l"/>
                </a:tabLst>
              </a:pPr>
              <a:r>
                <a:rPr lang="en-US" dirty="0"/>
                <a:t>	1	1	1	1	1</a:t>
              </a:r>
            </a:p>
            <a:p>
              <a:pPr algn="l">
                <a:tabLst>
                  <a:tab pos="227013" algn="l"/>
                  <a:tab pos="454025" algn="l"/>
                  <a:tab pos="681038" algn="l"/>
                  <a:tab pos="917575" algn="l"/>
                  <a:tab pos="1144588" algn="l"/>
                </a:tabLst>
              </a:pPr>
              <a:r>
                <a:rPr lang="en-US" dirty="0"/>
                <a:t>-	</a:t>
              </a:r>
              <a:r>
                <a:rPr lang="en-US" dirty="0">
                  <a:solidFill>
                    <a:srgbClr val="3333FF"/>
                  </a:solidFill>
                </a:rPr>
                <a:t>0	1	1	0	1</a:t>
              </a:r>
              <a:endParaRPr lang="en-US" dirty="0"/>
            </a:p>
            <a:p>
              <a:pPr algn="l">
                <a:spcBef>
                  <a:spcPct val="10000"/>
                </a:spcBef>
                <a:tabLst>
                  <a:tab pos="227013" algn="l"/>
                  <a:tab pos="454025" algn="l"/>
                  <a:tab pos="681038" algn="l"/>
                  <a:tab pos="917575" algn="l"/>
                  <a:tab pos="1144588" algn="l"/>
                </a:tabLst>
              </a:pPr>
              <a:r>
                <a:rPr lang="en-US" dirty="0"/>
                <a:t>	</a:t>
              </a:r>
              <a:r>
                <a:rPr lang="en-US" dirty="0">
                  <a:solidFill>
                    <a:srgbClr val="FF33CC"/>
                  </a:solidFill>
                </a:rPr>
                <a:t>1	0	0	1	0</a:t>
              </a:r>
              <a:endParaRPr lang="en-US" dirty="0"/>
            </a:p>
          </p:txBody>
        </p:sp>
        <p:sp>
          <p:nvSpPr>
            <p:cNvPr id="8" name="Line 6"/>
            <p:cNvSpPr>
              <a:spLocks noChangeShapeType="1"/>
            </p:cNvSpPr>
            <p:nvPr/>
          </p:nvSpPr>
          <p:spPr bwMode="auto">
            <a:xfrm>
              <a:off x="2016" y="2352"/>
              <a:ext cx="864" cy="0"/>
            </a:xfrm>
            <a:prstGeom prst="line">
              <a:avLst/>
            </a:prstGeom>
            <a:noFill/>
            <a:ln w="25400">
              <a:solidFill>
                <a:schemeClr val="tx1"/>
              </a:solidFill>
              <a:round/>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 Complement Representation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Range</a:t>
            </a:r>
            <a:r>
              <a:rPr lang="en-US" dirty="0" smtClean="0"/>
              <a:t>: Using n bits, the range of numbers that can be represented is from -(2</a:t>
            </a:r>
            <a:r>
              <a:rPr lang="en-US" baseline="30000" dirty="0" smtClean="0"/>
              <a:t>n-1</a:t>
            </a:r>
            <a:r>
              <a:rPr lang="en-US" dirty="0" smtClean="0"/>
              <a:t> - 1) to +2</a:t>
            </a:r>
            <a:r>
              <a:rPr lang="en-US" baseline="30000" dirty="0" smtClean="0"/>
              <a:t>n-1</a:t>
            </a:r>
            <a:r>
              <a:rPr lang="en-US" dirty="0" smtClean="0"/>
              <a:t> - 1 . </a:t>
            </a:r>
          </a:p>
          <a:p>
            <a:r>
              <a:rPr lang="en-US" dirty="0" smtClean="0">
                <a:solidFill>
                  <a:srgbClr val="FF0000"/>
                </a:solidFill>
              </a:rPr>
              <a:t>Advantages</a:t>
            </a:r>
            <a:r>
              <a:rPr lang="en-US" dirty="0" smtClean="0"/>
              <a:t>: </a:t>
            </a:r>
          </a:p>
          <a:p>
            <a:pPr lvl="1"/>
            <a:r>
              <a:rPr lang="en-US" dirty="0" smtClean="0"/>
              <a:t>Still relatively simple to represent the numbers, </a:t>
            </a:r>
          </a:p>
          <a:p>
            <a:pPr lvl="1"/>
            <a:r>
              <a:rPr lang="en-US" dirty="0" smtClean="0"/>
              <a:t>Simpler Add/Subtract circuit design (subtracting a number from another involves complementing the subtracted and then adding it to the other number). </a:t>
            </a:r>
          </a:p>
          <a:p>
            <a:r>
              <a:rPr lang="en-US" dirty="0" smtClean="0">
                <a:solidFill>
                  <a:srgbClr val="FF0000"/>
                </a:solidFill>
              </a:rPr>
              <a:t>Disadvantages</a:t>
            </a:r>
            <a:r>
              <a:rPr lang="en-US" dirty="0" smtClean="0"/>
              <a:t>: </a:t>
            </a:r>
          </a:p>
          <a:p>
            <a:pPr lvl="1"/>
            <a:r>
              <a:rPr lang="en-US" dirty="0" smtClean="0"/>
              <a:t>Has the problem of double representing the 0 (-0 and +0), </a:t>
            </a:r>
          </a:p>
          <a:p>
            <a:pPr lvl="1"/>
            <a:r>
              <a:rPr lang="en-US" dirty="0" smtClean="0"/>
              <a:t>It may require two addition operations as if there is a carry out it has to be added to get the correct result</a:t>
            </a:r>
          </a:p>
          <a:p>
            <a:r>
              <a:rPr lang="en-US" dirty="0" smtClean="0">
                <a:solidFill>
                  <a:srgbClr val="FF0000"/>
                </a:solidFill>
              </a:rPr>
              <a:t>Overflow</a:t>
            </a:r>
            <a:r>
              <a:rPr lang="en-US" dirty="0" smtClean="0"/>
              <a:t>: occurs when the result is out of range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 Complement Addition</a:t>
            </a:r>
            <a:endParaRPr lang="en-US" dirty="0"/>
          </a:p>
        </p:txBody>
      </p:sp>
      <p:sp>
        <p:nvSpPr>
          <p:cNvPr id="3" name="Content Placeholder 2"/>
          <p:cNvSpPr>
            <a:spLocks noGrp="1"/>
          </p:cNvSpPr>
          <p:nvPr>
            <p:ph idx="1"/>
          </p:nvPr>
        </p:nvSpPr>
        <p:spPr/>
        <p:txBody>
          <a:bodyPr/>
          <a:lstStyle/>
          <a:p>
            <a:r>
              <a:rPr lang="en-US" dirty="0" smtClean="0">
                <a:solidFill>
                  <a:srgbClr val="000099"/>
                </a:solidFill>
              </a:rPr>
              <a:t>Example 1: Adding 0111 + 0111 </a:t>
            </a:r>
          </a:p>
          <a:p>
            <a:pPr lvl="1"/>
            <a:r>
              <a:rPr lang="en-US" dirty="0" smtClean="0"/>
              <a:t>The result is 1110 and the carry out is 0, hence an overflow has occurred (adding two positive numbers resulted in a negative number, -1 in this case). </a:t>
            </a:r>
          </a:p>
          <a:p>
            <a:r>
              <a:rPr lang="en-US" dirty="0" smtClean="0">
                <a:solidFill>
                  <a:srgbClr val="000099"/>
                </a:solidFill>
              </a:rPr>
              <a:t>Example 2: Subtracting 0001 - 0111 </a:t>
            </a:r>
          </a:p>
          <a:p>
            <a:pPr lvl="1"/>
            <a:r>
              <a:rPr lang="en-US" dirty="0" smtClean="0"/>
              <a:t>First the subtrahend is complemented and becomes 1000. Then it is added to the minuend and the result is 1001 with no end carry. The result </a:t>
            </a:r>
            <a:r>
              <a:rPr lang="en-US" dirty="0" smtClean="0"/>
              <a:t>represents </a:t>
            </a:r>
            <a:r>
              <a:rPr lang="en-US" dirty="0" smtClean="0"/>
              <a:t>-6 (the correct result) and no further addition is required. </a:t>
            </a:r>
          </a:p>
          <a:p>
            <a:r>
              <a:rPr lang="en-US" dirty="0" smtClean="0">
                <a:solidFill>
                  <a:srgbClr val="000099"/>
                </a:solidFill>
              </a:rPr>
              <a:t>Example 3: Subtracting 0111 - 0001 </a:t>
            </a:r>
          </a:p>
          <a:p>
            <a:pPr lvl="1"/>
            <a:r>
              <a:rPr lang="en-US" dirty="0" smtClean="0"/>
              <a:t>Again, the subtrahend is complemented and becomes 1110. Then it is added to the minuend and the result is 0101 with an end carry of 1. This carry has to be added to the previous result and yields 0110 (+6, the correct answer).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 Representation</a:t>
            </a:r>
            <a:endParaRPr lang="en-US" dirty="0"/>
          </a:p>
        </p:txBody>
      </p:sp>
      <p:sp>
        <p:nvSpPr>
          <p:cNvPr id="3" name="Content Placeholder 2"/>
          <p:cNvSpPr>
            <a:spLocks noGrp="1"/>
          </p:cNvSpPr>
          <p:nvPr>
            <p:ph idx="1"/>
          </p:nvPr>
        </p:nvSpPr>
        <p:spPr>
          <a:xfrm>
            <a:off x="457199" y="1143000"/>
            <a:ext cx="6073439" cy="5143500"/>
          </a:xfrm>
        </p:spPr>
        <p:txBody>
          <a:bodyPr/>
          <a:lstStyle/>
          <a:p>
            <a:r>
              <a:rPr lang="en-US" dirty="0" smtClean="0"/>
              <a:t>Positive numbers are represented using normal binary equivalent.</a:t>
            </a:r>
          </a:p>
          <a:p>
            <a:r>
              <a:rPr lang="en-US" dirty="0" smtClean="0"/>
              <a:t>Negative numbers are represented by the </a:t>
            </a:r>
            <a:r>
              <a:rPr lang="en-US" dirty="0" smtClean="0">
                <a:solidFill>
                  <a:srgbClr val="FF0000"/>
                </a:solidFill>
              </a:rPr>
              <a:t>2's complement </a:t>
            </a:r>
            <a:r>
              <a:rPr lang="en-US" dirty="0" smtClean="0"/>
              <a:t>of the normal binary representation of the magnitude. </a:t>
            </a:r>
          </a:p>
          <a:p>
            <a:r>
              <a:rPr lang="en-US" dirty="0" smtClean="0"/>
              <a:t>The 2's complement of a binary number equals its 1's complement + 1. </a:t>
            </a:r>
          </a:p>
          <a:p>
            <a:r>
              <a:rPr lang="en-US" dirty="0" smtClean="0"/>
              <a:t>Another easy way to obtain the 2's complement of a binary number:</a:t>
            </a:r>
          </a:p>
          <a:p>
            <a:pPr lvl="1"/>
            <a:r>
              <a:rPr lang="en-US" dirty="0" smtClean="0"/>
              <a:t> start at the LSB, leaving all the 0s unchanged, look for the first occurrence of a 1. Leave this 1 unchanged and complement all the bits after it.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6426464" y="1470362"/>
            <a:ext cx="2581275" cy="43781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 Representation</a:t>
            </a:r>
            <a:endParaRPr lang="en-US" dirty="0"/>
          </a:p>
        </p:txBody>
      </p:sp>
      <p:sp>
        <p:nvSpPr>
          <p:cNvPr id="3" name="Content Placeholder 2"/>
          <p:cNvSpPr>
            <a:spLocks noGrp="1"/>
          </p:cNvSpPr>
          <p:nvPr>
            <p:ph idx="1"/>
          </p:nvPr>
        </p:nvSpPr>
        <p:spPr/>
        <p:txBody>
          <a:bodyPr/>
          <a:lstStyle/>
          <a:p>
            <a:r>
              <a:rPr lang="en-US" dirty="0" smtClean="0">
                <a:solidFill>
                  <a:srgbClr val="000099"/>
                </a:solidFill>
              </a:rPr>
              <a:t>Example</a:t>
            </a:r>
            <a:r>
              <a:rPr lang="en-US" dirty="0" smtClean="0"/>
              <a:t>:</a:t>
            </a:r>
          </a:p>
          <a:p>
            <a:pPr lvl="1"/>
            <a:r>
              <a:rPr lang="en-US" dirty="0" smtClean="0"/>
              <a:t>+9 is represented as 01001 </a:t>
            </a:r>
          </a:p>
          <a:p>
            <a:pPr lvl="1"/>
            <a:r>
              <a:rPr lang="en-US" dirty="0" smtClean="0"/>
              <a:t>To represent -9, first obtain the binary equivalent of +9: 01001. Now leave the LSB 1 unchanged and complement all the remaining bits to get 10111, which </a:t>
            </a:r>
            <a:r>
              <a:rPr lang="en-US" dirty="0" smtClean="0"/>
              <a:t>represents </a:t>
            </a:r>
            <a:r>
              <a:rPr lang="en-US" dirty="0" smtClean="0"/>
              <a:t>-9 in 2's complement. </a:t>
            </a:r>
          </a:p>
          <a:p>
            <a:r>
              <a:rPr lang="en-US" dirty="0" smtClean="0">
                <a:solidFill>
                  <a:srgbClr val="FF0000"/>
                </a:solidFill>
              </a:rPr>
              <a:t>Range</a:t>
            </a:r>
            <a:r>
              <a:rPr lang="en-US" dirty="0" smtClean="0"/>
              <a:t>: </a:t>
            </a:r>
          </a:p>
          <a:p>
            <a:pPr lvl="1"/>
            <a:r>
              <a:rPr lang="en-US" dirty="0" smtClean="0"/>
              <a:t>Using </a:t>
            </a:r>
            <a:r>
              <a:rPr lang="en-US" b="1" dirty="0" smtClean="0"/>
              <a:t>n</a:t>
            </a:r>
            <a:r>
              <a:rPr lang="en-US" dirty="0" smtClean="0"/>
              <a:t> bits, the range of numbers that can be represented is from -2</a:t>
            </a:r>
            <a:r>
              <a:rPr lang="en-US" baseline="30000" dirty="0" smtClean="0"/>
              <a:t>n-1</a:t>
            </a:r>
            <a:r>
              <a:rPr lang="en-US" dirty="0" smtClean="0"/>
              <a:t> to +2</a:t>
            </a:r>
            <a:r>
              <a:rPr lang="en-US" baseline="30000" dirty="0" smtClean="0"/>
              <a:t>n-1</a:t>
            </a:r>
            <a:r>
              <a:rPr lang="en-US" dirty="0" smtClean="0"/>
              <a:t> - 1. </a:t>
            </a:r>
          </a:p>
          <a:p>
            <a:pPr lvl="1"/>
            <a:r>
              <a:rPr lang="en-US" dirty="0" smtClean="0"/>
              <a:t>The -2</a:t>
            </a:r>
            <a:r>
              <a:rPr lang="en-US" baseline="30000" dirty="0" smtClean="0"/>
              <a:t>n-1</a:t>
            </a:r>
            <a:r>
              <a:rPr lang="en-US" dirty="0" smtClean="0"/>
              <a:t> is represented by the 1000..000 code, which has no 2's complement, hence the unsymmetrical range. E.g. if 8 bits are used, the range of numbers that can be represented is from -128 to +127. </a:t>
            </a:r>
            <a:br>
              <a:rPr lang="en-US" dirty="0" smtClean="0"/>
            </a:b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 Representation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Advantages</a:t>
            </a:r>
            <a:r>
              <a:rPr lang="en-US" dirty="0" smtClean="0"/>
              <a:t>: </a:t>
            </a:r>
          </a:p>
          <a:p>
            <a:pPr lvl="1"/>
            <a:r>
              <a:rPr lang="en-US" dirty="0" smtClean="0"/>
              <a:t>No double representation of 0 (the 2's complement of 0 is still 0), </a:t>
            </a:r>
          </a:p>
          <a:p>
            <a:pPr lvl="1"/>
            <a:r>
              <a:rPr lang="en-US" dirty="0" smtClean="0"/>
              <a:t>Simplest Add/Subtract circuit design (subtracting a number from another involves 2's complementing the subtracted and then adding it to the other number), </a:t>
            </a:r>
          </a:p>
          <a:p>
            <a:pPr lvl="1"/>
            <a:r>
              <a:rPr lang="en-US" dirty="0" smtClean="0"/>
              <a:t>Add/Subtract operations is done in one-step, the end carry is only examined to determine if an overflow has occurred otherwise it is discarded. </a:t>
            </a:r>
          </a:p>
          <a:p>
            <a:pPr lvl="1"/>
            <a:r>
              <a:rPr lang="en-US" dirty="0" smtClean="0"/>
              <a:t>The end result is already represented in 2's complement (only if there is no overflow). </a:t>
            </a:r>
          </a:p>
          <a:p>
            <a:r>
              <a:rPr lang="en-US" dirty="0" smtClean="0"/>
              <a:t>That is why this is the most preferred method for signed-number representations in computers.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 Representation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Disadvantages</a:t>
            </a:r>
            <a:r>
              <a:rPr lang="en-US" dirty="0" smtClean="0"/>
              <a:t>: </a:t>
            </a:r>
          </a:p>
          <a:p>
            <a:pPr lvl="1"/>
            <a:r>
              <a:rPr lang="en-US" dirty="0" smtClean="0"/>
              <a:t>The unsymmetrical range, which is not a serious problem, </a:t>
            </a:r>
          </a:p>
          <a:p>
            <a:pPr lvl="1"/>
            <a:r>
              <a:rPr lang="en-US" dirty="0" smtClean="0"/>
              <a:t>It is slightly more complex to obtain the 2's complement (it involves complementing and adding 1). However this can be accomplished very easily during the Add/Subtract operations (by making the first carry in 1 and complementing the subtrahend). </a:t>
            </a:r>
          </a:p>
          <a:p>
            <a:r>
              <a:rPr lang="en-US" dirty="0" smtClean="0">
                <a:solidFill>
                  <a:srgbClr val="FF0000"/>
                </a:solidFill>
              </a:rPr>
              <a:t>Overflow</a:t>
            </a:r>
            <a:r>
              <a:rPr lang="en-US" dirty="0" smtClean="0"/>
              <a:t>: occurs if the result is out of range</a:t>
            </a:r>
          </a:p>
          <a:p>
            <a:pPr lvl="1"/>
            <a:r>
              <a:rPr lang="en-US" dirty="0" smtClean="0"/>
              <a:t>Adding two positive numbers and getting a negative number</a:t>
            </a:r>
          </a:p>
          <a:p>
            <a:pPr lvl="1"/>
            <a:r>
              <a:rPr lang="en-US" dirty="0" smtClean="0"/>
              <a:t>Adding two negative numbers and getting a positive number </a:t>
            </a:r>
          </a:p>
          <a:p>
            <a:pPr lvl="1"/>
            <a:r>
              <a:rPr lang="en-US" dirty="0" smtClean="0"/>
              <a:t>If the last two carries are </a:t>
            </a:r>
            <a:r>
              <a:rPr lang="en-US" dirty="0" smtClean="0">
                <a:solidFill>
                  <a:srgbClr val="FF0000"/>
                </a:solidFill>
              </a:rPr>
              <a:t>not equal</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 Addition</a:t>
            </a:r>
            <a:endParaRPr lang="en-US" dirty="0"/>
          </a:p>
        </p:txBody>
      </p:sp>
      <p:sp>
        <p:nvSpPr>
          <p:cNvPr id="3" name="Content Placeholder 2"/>
          <p:cNvSpPr>
            <a:spLocks noGrp="1"/>
          </p:cNvSpPr>
          <p:nvPr>
            <p:ph idx="1"/>
          </p:nvPr>
        </p:nvSpPr>
        <p:spPr/>
        <p:txBody>
          <a:bodyPr/>
          <a:lstStyle/>
          <a:p>
            <a:r>
              <a:rPr lang="en-US" dirty="0" smtClean="0">
                <a:solidFill>
                  <a:srgbClr val="000099"/>
                </a:solidFill>
              </a:rPr>
              <a:t>Example 1: Adding 0111 + 0111 </a:t>
            </a:r>
          </a:p>
          <a:p>
            <a:pPr lvl="1"/>
            <a:r>
              <a:rPr lang="en-US" dirty="0" smtClean="0"/>
              <a:t>The result is 1110 (-2), hence an overflow has occurred (adding two positive numbers resulted in a negative number). </a:t>
            </a:r>
          </a:p>
          <a:p>
            <a:r>
              <a:rPr lang="en-US" dirty="0" smtClean="0">
                <a:solidFill>
                  <a:srgbClr val="000099"/>
                </a:solidFill>
              </a:rPr>
              <a:t>Example 2: Subtracting 0001 - 0111 </a:t>
            </a:r>
          </a:p>
          <a:p>
            <a:pPr lvl="1"/>
            <a:r>
              <a:rPr lang="en-US" dirty="0" smtClean="0"/>
              <a:t>First the subtrahend is 2's complemented and becomes 1001. Then it is added to the minuend and the result is 1010 with the last two carries being 0 (no overflow). The result represents -6 in 2's complement (the correct result) and no further operation is required. </a:t>
            </a:r>
          </a:p>
          <a:p>
            <a:r>
              <a:rPr lang="en-US" dirty="0" smtClean="0">
                <a:solidFill>
                  <a:srgbClr val="000099"/>
                </a:solidFill>
              </a:rPr>
              <a:t>Example 3: Subtracting 0111 - 0001 </a:t>
            </a:r>
            <a:endParaRPr lang="en-US" dirty="0" smtClean="0"/>
          </a:p>
          <a:p>
            <a:pPr lvl="1"/>
            <a:r>
              <a:rPr lang="en-US" dirty="0" smtClean="0"/>
              <a:t>Again, the subtrahend is complemented and becomes 1111. Then it is added to the minuend and the result is 0110 (+6, the correct result). Since the last two carries being 1 no overflow has occurred and no further operations are required.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Signed Number Representation (n=4)</a:t>
            </a:r>
            <a:endParaRPr lang="en-US" dirty="0"/>
          </a:p>
        </p:txBody>
      </p:sp>
      <p:pic>
        <p:nvPicPr>
          <p:cNvPr id="12290" name="Picture 2"/>
          <p:cNvPicPr>
            <a:picLocks noChangeAspect="1" noChangeArrowheads="1"/>
          </p:cNvPicPr>
          <p:nvPr/>
        </p:nvPicPr>
        <p:blipFill>
          <a:blip r:embed="rId2" cstate="print"/>
          <a:srcRect/>
          <a:stretch>
            <a:fillRect/>
          </a:stretch>
        </p:blipFill>
        <p:spPr bwMode="auto">
          <a:xfrm>
            <a:off x="557576" y="1257299"/>
            <a:ext cx="8046913" cy="49653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Adder/</a:t>
            </a:r>
            <a:r>
              <a:rPr lang="en-US" dirty="0" err="1" smtClean="0"/>
              <a:t>Subtractor</a:t>
            </a:r>
            <a:r>
              <a:rPr lang="en-US" dirty="0" smtClean="0"/>
              <a:t> </a:t>
            </a:r>
            <a:br>
              <a:rPr lang="en-US" dirty="0" smtClean="0"/>
            </a:br>
            <a:r>
              <a:rPr lang="en-US" dirty="0" smtClean="0"/>
              <a:t>for Signed 2’s Complement</a:t>
            </a:r>
          </a:p>
        </p:txBody>
      </p:sp>
      <p:sp>
        <p:nvSpPr>
          <p:cNvPr id="3" name="Content Placeholder 2"/>
          <p:cNvSpPr>
            <a:spLocks noGrp="1"/>
          </p:cNvSpPr>
          <p:nvPr>
            <p:ph idx="1"/>
          </p:nvPr>
        </p:nvSpPr>
        <p:spPr/>
        <p:txBody>
          <a:bodyPr/>
          <a:lstStyle/>
          <a:p>
            <a:pPr>
              <a:lnSpc>
                <a:spcPct val="90000"/>
              </a:lnSpc>
            </a:pPr>
            <a:r>
              <a:rPr lang="en-US" dirty="0" smtClean="0">
                <a:cs typeface="Times New Roman" pitchFamily="18" charset="0"/>
              </a:rPr>
              <a:t>One circuit computes A + B or A </a:t>
            </a:r>
            <a:r>
              <a:rPr lang="en-US" dirty="0" smtClean="0"/>
              <a:t> –</a:t>
            </a:r>
            <a:r>
              <a:rPr lang="en-US" dirty="0" smtClean="0">
                <a:cs typeface="Times New Roman" pitchFamily="18" charset="0"/>
              </a:rPr>
              <a:t> B:</a:t>
            </a:r>
          </a:p>
          <a:p>
            <a:pPr>
              <a:lnSpc>
                <a:spcPct val="90000"/>
              </a:lnSpc>
            </a:pPr>
            <a:r>
              <a:rPr lang="en-US" dirty="0" smtClean="0">
                <a:cs typeface="Times New Roman" pitchFamily="18" charset="0"/>
              </a:rPr>
              <a:t>Subtraction is done by the addition of the 2's Complement  </a:t>
            </a:r>
          </a:p>
          <a:p>
            <a:pPr>
              <a:lnSpc>
                <a:spcPct val="90000"/>
              </a:lnSpc>
            </a:pPr>
            <a:r>
              <a:rPr lang="en-US" dirty="0" smtClean="0">
                <a:cs typeface="Times New Roman" pitchFamily="18" charset="0"/>
              </a:rPr>
              <a:t>For Control = </a:t>
            </a:r>
            <a:r>
              <a:rPr lang="en-US" dirty="0" smtClean="0">
                <a:solidFill>
                  <a:srgbClr val="CC0000"/>
                </a:solidFill>
                <a:cs typeface="Times New Roman" pitchFamily="18" charset="0"/>
              </a:rPr>
              <a:t>0 (add):</a:t>
            </a:r>
            <a:r>
              <a:rPr lang="en-US" dirty="0" smtClean="0">
                <a:cs typeface="Times New Roman" pitchFamily="18" charset="0"/>
              </a:rPr>
              <a:t> </a:t>
            </a:r>
          </a:p>
          <a:p>
            <a:pPr>
              <a:lnSpc>
                <a:spcPct val="90000"/>
              </a:lnSpc>
              <a:buNone/>
            </a:pPr>
            <a:r>
              <a:rPr lang="en-US" dirty="0" smtClean="0">
                <a:cs typeface="Times New Roman" pitchFamily="18" charset="0"/>
              </a:rPr>
              <a:t>	B is passed through</a:t>
            </a:r>
            <a:br>
              <a:rPr lang="en-US" dirty="0" smtClean="0">
                <a:cs typeface="Times New Roman" pitchFamily="18" charset="0"/>
              </a:rPr>
            </a:br>
            <a:r>
              <a:rPr lang="en-US" dirty="0" smtClean="0">
                <a:cs typeface="Times New Roman" pitchFamily="18" charset="0"/>
              </a:rPr>
              <a:t>to the adder </a:t>
            </a:r>
            <a:r>
              <a:rPr lang="en-US" dirty="0" smtClean="0">
                <a:solidFill>
                  <a:srgbClr val="FF0000"/>
                </a:solidFill>
                <a:cs typeface="Times New Roman" pitchFamily="18" charset="0"/>
              </a:rPr>
              <a:t>unchanged</a:t>
            </a:r>
          </a:p>
          <a:p>
            <a:pPr>
              <a:lnSpc>
                <a:spcPct val="90000"/>
              </a:lnSpc>
            </a:pPr>
            <a:r>
              <a:rPr lang="en-US" dirty="0" smtClean="0">
                <a:cs typeface="Times New Roman" pitchFamily="18" charset="0"/>
              </a:rPr>
              <a:t>For Control </a:t>
            </a:r>
            <a:r>
              <a:rPr lang="en-US" dirty="0" smtClean="0">
                <a:solidFill>
                  <a:srgbClr val="6600CC"/>
                </a:solidFill>
                <a:cs typeface="Times New Roman" pitchFamily="18" charset="0"/>
              </a:rPr>
              <a:t>= 1 (subtract):</a:t>
            </a:r>
            <a:r>
              <a:rPr lang="en-US" dirty="0" smtClean="0">
                <a:cs typeface="Times New Roman" pitchFamily="18" charset="0"/>
              </a:rPr>
              <a:t/>
            </a:r>
            <a:br>
              <a:rPr lang="en-US" dirty="0" smtClean="0">
                <a:cs typeface="Times New Roman" pitchFamily="18" charset="0"/>
              </a:rPr>
            </a:br>
            <a:r>
              <a:rPr lang="en-US" dirty="0" smtClean="0">
                <a:cs typeface="Times New Roman" pitchFamily="18" charset="0"/>
                <a:sym typeface="Wingdings" pitchFamily="2" charset="2"/>
              </a:rPr>
              <a:t> </a:t>
            </a:r>
            <a:r>
              <a:rPr lang="en-US" dirty="0" smtClean="0">
                <a:cs typeface="Times New Roman" pitchFamily="18" charset="0"/>
              </a:rPr>
              <a:t>2’s complement</a:t>
            </a:r>
            <a:br>
              <a:rPr lang="en-US" dirty="0" smtClean="0">
                <a:cs typeface="Times New Roman" pitchFamily="18" charset="0"/>
              </a:rPr>
            </a:br>
            <a:r>
              <a:rPr lang="en-US" dirty="0" smtClean="0">
                <a:cs typeface="Times New Roman" pitchFamily="18" charset="0"/>
              </a:rPr>
              <a:t>of B is obtained using</a:t>
            </a:r>
            <a:br>
              <a:rPr lang="en-US" dirty="0" smtClean="0">
                <a:cs typeface="Times New Roman" pitchFamily="18" charset="0"/>
              </a:rPr>
            </a:br>
            <a:r>
              <a:rPr lang="en-US" dirty="0" smtClean="0">
                <a:cs typeface="Times New Roman" pitchFamily="18" charset="0"/>
              </a:rPr>
              <a:t>XORs to form </a:t>
            </a:r>
            <a:br>
              <a:rPr lang="en-US" dirty="0" smtClean="0">
                <a:cs typeface="Times New Roman" pitchFamily="18" charset="0"/>
              </a:rPr>
            </a:br>
            <a:r>
              <a:rPr lang="en-US" dirty="0" smtClean="0">
                <a:cs typeface="Times New Roman" pitchFamily="18" charset="0"/>
              </a:rPr>
              <a:t> the 1’s comp + 1</a:t>
            </a:r>
            <a:br>
              <a:rPr lang="en-US" dirty="0" smtClean="0">
                <a:cs typeface="Times New Roman" pitchFamily="18" charset="0"/>
              </a:rPr>
            </a:br>
            <a:r>
              <a:rPr lang="en-US" dirty="0" smtClean="0">
                <a:cs typeface="Times New Roman" pitchFamily="18" charset="0"/>
              </a:rPr>
              <a:t>applied to C</a:t>
            </a:r>
            <a:r>
              <a:rPr lang="en-US" baseline="-25000" dirty="0" smtClean="0">
                <a:cs typeface="Times New Roman" pitchFamily="18" charset="0"/>
              </a:rPr>
              <a:t>0 </a:t>
            </a:r>
            <a:r>
              <a:rPr lang="en-US" dirty="0" smtClean="0">
                <a:cs typeface="Times New Roman" pitchFamily="18" charset="0"/>
              </a:rPr>
              <a:t>of </a:t>
            </a:r>
          </a:p>
          <a:p>
            <a:pPr>
              <a:lnSpc>
                <a:spcPct val="90000"/>
              </a:lnSpc>
              <a:buNone/>
            </a:pPr>
            <a:r>
              <a:rPr lang="en-US" dirty="0" smtClean="0">
                <a:cs typeface="Times New Roman" pitchFamily="18" charset="0"/>
              </a:rPr>
              <a:t>	1</a:t>
            </a:r>
            <a:r>
              <a:rPr lang="en-US" baseline="30000" dirty="0" smtClean="0">
                <a:cs typeface="Times New Roman" pitchFamily="18" charset="0"/>
              </a:rPr>
              <a:t>st</a:t>
            </a:r>
            <a:r>
              <a:rPr lang="en-US" dirty="0" smtClean="0">
                <a:cs typeface="Times New Roman" pitchFamily="18" charset="0"/>
              </a:rPr>
              <a:t> stage</a:t>
            </a:r>
            <a:r>
              <a:rPr lang="en-US" dirty="0" smtClean="0">
                <a:cs typeface="Times New Roman" pitchFamily="18" charset="0"/>
                <a:sym typeface="Wingdings" pitchFamily="2" charset="2"/>
              </a:rPr>
              <a:t> 2’s comp. added to A</a:t>
            </a:r>
            <a:endParaRPr lang="en-US" sz="2800" dirty="0" smtClean="0">
              <a:cs typeface="Times New Roman" pitchFamily="18" charset="0"/>
            </a:endParaRPr>
          </a:p>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4456786" y="2334467"/>
            <a:ext cx="4493346" cy="3186112"/>
          </a:xfrm>
          <a:prstGeom prst="rect">
            <a:avLst/>
          </a:prstGeom>
          <a:noFill/>
          <a:ln w="9525">
            <a:noFill/>
            <a:miter lim="800000"/>
            <a:headEnd/>
            <a:tailEnd/>
          </a:ln>
        </p:spPr>
      </p:pic>
      <p:sp>
        <p:nvSpPr>
          <p:cNvPr id="6" name="Text Box 5"/>
          <p:cNvSpPr txBox="1">
            <a:spLocks noChangeArrowheads="1"/>
          </p:cNvSpPr>
          <p:nvPr/>
        </p:nvSpPr>
        <p:spPr bwMode="auto">
          <a:xfrm>
            <a:off x="8143634" y="2449681"/>
            <a:ext cx="1172922" cy="584775"/>
          </a:xfrm>
          <a:prstGeom prst="rect">
            <a:avLst/>
          </a:prstGeom>
          <a:noFill/>
          <a:ln w="9525">
            <a:noFill/>
            <a:miter lim="800000"/>
            <a:headEnd/>
            <a:tailEnd/>
          </a:ln>
        </p:spPr>
        <p:txBody>
          <a:bodyPr wrap="square">
            <a:spAutoFit/>
          </a:bodyPr>
          <a:lstStyle/>
          <a:p>
            <a:r>
              <a:rPr lang="en-US" sz="1600" dirty="0"/>
              <a:t>Subtract</a:t>
            </a:r>
            <a:r>
              <a:rPr lang="en-US" sz="1600" dirty="0" smtClean="0"/>
              <a:t>/</a:t>
            </a:r>
          </a:p>
          <a:p>
            <a:r>
              <a:rPr lang="en-US" sz="1600" dirty="0" smtClean="0"/>
              <a:t>Add</a:t>
            </a:r>
            <a:endParaRPr lang="en-US" sz="1600" dirty="0"/>
          </a:p>
        </p:txBody>
      </p:sp>
      <p:sp>
        <p:nvSpPr>
          <p:cNvPr id="7" name="Line 6"/>
          <p:cNvSpPr>
            <a:spLocks noChangeShapeType="1"/>
          </p:cNvSpPr>
          <p:nvPr/>
        </p:nvSpPr>
        <p:spPr bwMode="auto">
          <a:xfrm>
            <a:off x="8228253" y="2737716"/>
            <a:ext cx="376237" cy="0"/>
          </a:xfrm>
          <a:prstGeom prst="line">
            <a:avLst/>
          </a:prstGeom>
          <a:noFill/>
          <a:ln w="9525">
            <a:solidFill>
              <a:schemeClr val="tx1"/>
            </a:solidFill>
            <a:round/>
            <a:headEnd/>
            <a:tailEnd/>
          </a:ln>
        </p:spPr>
        <p:txBody>
          <a:bodyPr/>
          <a:lstStyle/>
          <a:p>
            <a:endParaRPr lang="en-US"/>
          </a:p>
        </p:txBody>
      </p:sp>
      <p:sp>
        <p:nvSpPr>
          <p:cNvPr id="8" name="Text Box 7"/>
          <p:cNvSpPr txBox="1">
            <a:spLocks noChangeArrowheads="1"/>
          </p:cNvSpPr>
          <p:nvPr/>
        </p:nvSpPr>
        <p:spPr bwMode="auto">
          <a:xfrm>
            <a:off x="7394743" y="5618066"/>
            <a:ext cx="1556836" cy="646331"/>
          </a:xfrm>
          <a:prstGeom prst="rect">
            <a:avLst/>
          </a:prstGeom>
          <a:solidFill>
            <a:srgbClr val="FFFFFF"/>
          </a:solidFill>
          <a:ln w="9525">
            <a:noFill/>
            <a:miter lim="800000"/>
            <a:headEnd/>
            <a:tailEnd/>
          </a:ln>
        </p:spPr>
        <p:txBody>
          <a:bodyPr wrap="none">
            <a:spAutoFit/>
          </a:bodyPr>
          <a:lstStyle/>
          <a:p>
            <a:r>
              <a:rPr lang="en-US" dirty="0">
                <a:solidFill>
                  <a:srgbClr val="FF0000"/>
                </a:solidFill>
              </a:rPr>
              <a:t>No correction</a:t>
            </a:r>
          </a:p>
          <a:p>
            <a:r>
              <a:rPr lang="en-US" dirty="0">
                <a:solidFill>
                  <a:srgbClr val="FF0000"/>
                </a:solidFill>
              </a:rPr>
              <a:t>Needed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Hierarchical Design</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00366" y="1585576"/>
            <a:ext cx="3619500" cy="420531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917642" y="1470362"/>
            <a:ext cx="2914650" cy="172402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5032856" y="3947463"/>
            <a:ext cx="2381250" cy="1400175"/>
          </a:xfrm>
          <a:prstGeom prst="rect">
            <a:avLst/>
          </a:prstGeom>
          <a:noFill/>
          <a:ln w="9525">
            <a:noFill/>
            <a:miter lim="800000"/>
            <a:headEnd/>
            <a:tailEnd/>
          </a:ln>
        </p:spPr>
      </p:pic>
      <p:cxnSp>
        <p:nvCxnSpPr>
          <p:cNvPr id="29" name="Straight Arrow Connector 28"/>
          <p:cNvCxnSpPr>
            <a:endCxn id="1027" idx="1"/>
          </p:cNvCxnSpPr>
          <p:nvPr/>
        </p:nvCxnSpPr>
        <p:spPr>
          <a:xfrm>
            <a:off x="2037292" y="2161646"/>
            <a:ext cx="2880350" cy="17072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707895" y="3774642"/>
            <a:ext cx="1440175" cy="57607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BCD Adder</a:t>
            </a:r>
            <a:endParaRPr lang="en-US" dirty="0"/>
          </a:p>
        </p:txBody>
      </p:sp>
      <p:sp>
        <p:nvSpPr>
          <p:cNvPr id="3" name="Content Placeholder 2"/>
          <p:cNvSpPr>
            <a:spLocks noGrp="1"/>
          </p:cNvSpPr>
          <p:nvPr>
            <p:ph idx="1"/>
          </p:nvPr>
        </p:nvSpPr>
        <p:spPr/>
        <p:txBody>
          <a:bodyPr/>
          <a:lstStyle/>
          <a:p>
            <a:r>
              <a:rPr lang="en-US" dirty="0" smtClean="0"/>
              <a:t>If two BCD digits are added then their sum result will not always be in BCD. </a:t>
            </a:r>
          </a:p>
          <a:p>
            <a:r>
              <a:rPr lang="en-US" dirty="0" smtClean="0"/>
              <a:t>Consider the two given examples:</a:t>
            </a:r>
          </a:p>
          <a:p>
            <a:endParaRPr lang="en-US" dirty="0" smtClean="0"/>
          </a:p>
          <a:p>
            <a:endParaRPr lang="en-US" dirty="0" smtClean="0"/>
          </a:p>
          <a:p>
            <a:endParaRPr lang="en-US" dirty="0" smtClean="0"/>
          </a:p>
          <a:p>
            <a:pPr>
              <a:buNone/>
            </a:pPr>
            <a:endParaRPr lang="en-US" dirty="0" smtClean="0"/>
          </a:p>
          <a:p>
            <a:r>
              <a:rPr lang="en-US" dirty="0" smtClean="0"/>
              <a:t>Whenever the sum result is &gt; 9, it will not be in BCD and will require correction to get a valid BCD result. </a:t>
            </a:r>
          </a:p>
          <a:p>
            <a:r>
              <a:rPr lang="en-US" dirty="0" smtClean="0"/>
              <a:t>Correction is done through the </a:t>
            </a:r>
            <a:r>
              <a:rPr lang="en-US" dirty="0" smtClean="0">
                <a:solidFill>
                  <a:srgbClr val="FF0000"/>
                </a:solidFill>
              </a:rPr>
              <a:t>addition of 6 </a:t>
            </a:r>
            <a:r>
              <a:rPr lang="en-US" dirty="0" smtClean="0"/>
              <a:t>to the result to skip the six invalid values. </a:t>
            </a:r>
            <a:endParaRPr lang="en-US" dirty="0"/>
          </a:p>
        </p:txBody>
      </p:sp>
      <p:pic>
        <p:nvPicPr>
          <p:cNvPr id="14339" name="Picture 3"/>
          <p:cNvPicPr>
            <a:picLocks noChangeAspect="1" noChangeArrowheads="1"/>
          </p:cNvPicPr>
          <p:nvPr/>
        </p:nvPicPr>
        <p:blipFill>
          <a:blip r:embed="rId2" cstate="print"/>
          <a:srcRect/>
          <a:stretch>
            <a:fillRect/>
          </a:stretch>
        </p:blipFill>
        <p:spPr bwMode="auto">
          <a:xfrm>
            <a:off x="942759" y="2449681"/>
            <a:ext cx="4105275" cy="1133475"/>
          </a:xfrm>
          <a:prstGeom prst="rect">
            <a:avLst/>
          </a:prstGeom>
          <a:noFill/>
          <a:ln w="9525">
            <a:noFill/>
            <a:miter lim="800000"/>
            <a:headEnd/>
            <a:tailEnd/>
          </a:ln>
        </p:spPr>
      </p:pic>
      <p:pic>
        <p:nvPicPr>
          <p:cNvPr id="14340" name="Picture 4"/>
          <p:cNvPicPr>
            <a:picLocks noChangeAspect="1" noChangeArrowheads="1"/>
          </p:cNvPicPr>
          <p:nvPr/>
        </p:nvPicPr>
        <p:blipFill>
          <a:blip r:embed="rId3" cstate="print"/>
          <a:srcRect/>
          <a:stretch>
            <a:fillRect/>
          </a:stretch>
        </p:blipFill>
        <p:spPr bwMode="auto">
          <a:xfrm>
            <a:off x="975663" y="3486607"/>
            <a:ext cx="4114800"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BCD Adder</a:t>
            </a:r>
            <a:endParaRPr lang="en-US" dirty="0"/>
          </a:p>
        </p:txBody>
      </p:sp>
      <p:sp>
        <p:nvSpPr>
          <p:cNvPr id="3" name="Content Placeholder 2"/>
          <p:cNvSpPr>
            <a:spLocks noGrp="1"/>
          </p:cNvSpPr>
          <p:nvPr>
            <p:ph idx="1"/>
          </p:nvPr>
        </p:nvSpPr>
        <p:spPr/>
        <p:txBody>
          <a:bodyPr/>
          <a:lstStyle/>
          <a:p>
            <a:r>
              <a:rPr lang="en-US" dirty="0" smtClean="0"/>
              <a:t>Consider the given examples of non-BCD sum result and its correction:</a:t>
            </a:r>
            <a:endParaRPr lang="en-US" dirty="0"/>
          </a:p>
        </p:txBody>
      </p:sp>
      <p:pic>
        <p:nvPicPr>
          <p:cNvPr id="15362" name="Picture 2"/>
          <p:cNvPicPr>
            <a:picLocks noChangeAspect="1" noChangeArrowheads="1"/>
          </p:cNvPicPr>
          <p:nvPr/>
        </p:nvPicPr>
        <p:blipFill>
          <a:blip r:embed="rId2" cstate="print"/>
          <a:srcRect/>
          <a:stretch>
            <a:fillRect/>
          </a:stretch>
        </p:blipFill>
        <p:spPr bwMode="auto">
          <a:xfrm>
            <a:off x="827545" y="1988825"/>
            <a:ext cx="3895725" cy="1781175"/>
          </a:xfrm>
          <a:prstGeom prst="rect">
            <a:avLst/>
          </a:prstGeom>
          <a:noFill/>
          <a:ln w="9525">
            <a:noFill/>
            <a:miter lim="800000"/>
            <a:headEnd/>
            <a:tailEnd/>
          </a:ln>
        </p:spPr>
      </p:pic>
      <p:pic>
        <p:nvPicPr>
          <p:cNvPr id="15363" name="Picture 3"/>
          <p:cNvPicPr>
            <a:picLocks noChangeAspect="1" noChangeArrowheads="1"/>
          </p:cNvPicPr>
          <p:nvPr/>
        </p:nvPicPr>
        <p:blipFill>
          <a:blip r:embed="rId3" cstate="print"/>
          <a:srcRect/>
          <a:stretch>
            <a:fillRect/>
          </a:stretch>
        </p:blipFill>
        <p:spPr bwMode="auto">
          <a:xfrm>
            <a:off x="4917642" y="2021585"/>
            <a:ext cx="3914775" cy="1695450"/>
          </a:xfrm>
          <a:prstGeom prst="rect">
            <a:avLst/>
          </a:prstGeom>
          <a:noFill/>
          <a:ln w="9525">
            <a:noFill/>
            <a:miter lim="800000"/>
            <a:headEnd/>
            <a:tailEnd/>
          </a:ln>
        </p:spPr>
      </p:pic>
      <p:pic>
        <p:nvPicPr>
          <p:cNvPr id="15364" name="Picture 4"/>
          <p:cNvPicPr>
            <a:picLocks noChangeAspect="1" noChangeArrowheads="1"/>
          </p:cNvPicPr>
          <p:nvPr/>
        </p:nvPicPr>
        <p:blipFill>
          <a:blip r:embed="rId4" cstate="print"/>
          <a:srcRect/>
          <a:stretch>
            <a:fillRect/>
          </a:stretch>
        </p:blipFill>
        <p:spPr bwMode="auto">
          <a:xfrm>
            <a:off x="885152" y="3947463"/>
            <a:ext cx="3876675" cy="1685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BCD Adder</a:t>
            </a:r>
            <a:endParaRPr lang="en-US" dirty="0"/>
          </a:p>
        </p:txBody>
      </p:sp>
      <p:sp>
        <p:nvSpPr>
          <p:cNvPr id="3" name="Content Placeholder 2"/>
          <p:cNvSpPr>
            <a:spLocks noGrp="1"/>
          </p:cNvSpPr>
          <p:nvPr>
            <p:ph idx="1"/>
          </p:nvPr>
        </p:nvSpPr>
        <p:spPr>
          <a:xfrm>
            <a:off x="457200" y="1143000"/>
            <a:ext cx="5266940" cy="5143500"/>
          </a:xfrm>
        </p:spPr>
        <p:txBody>
          <a:bodyPr/>
          <a:lstStyle/>
          <a:p>
            <a:r>
              <a:rPr lang="en-US" dirty="0" smtClean="0"/>
              <a:t>The maximum sum result of a BCD input adder can be 19. As maximum number in BCD is 9 and may be there will be a carry from previous stage also, so 9 + 9 + 1 = 19 .</a:t>
            </a:r>
          </a:p>
          <a:p>
            <a:r>
              <a:rPr lang="en-US" dirty="0" smtClean="0"/>
              <a:t>The logic circuit that checks the necessary BCD correction can be derived by detecting the condition where the resulting binary sum is 01010 through 10011 (decimal 10 through 19). </a:t>
            </a:r>
            <a:endParaRPr lang="en-US" dirty="0"/>
          </a:p>
        </p:txBody>
      </p:sp>
      <p:pic>
        <p:nvPicPr>
          <p:cNvPr id="16386" name="Picture 2"/>
          <p:cNvPicPr>
            <a:picLocks noChangeAspect="1" noChangeArrowheads="1"/>
          </p:cNvPicPr>
          <p:nvPr/>
        </p:nvPicPr>
        <p:blipFill>
          <a:blip r:embed="rId2" cstate="print"/>
          <a:srcRect/>
          <a:stretch>
            <a:fillRect/>
          </a:stretch>
        </p:blipFill>
        <p:spPr bwMode="auto">
          <a:xfrm>
            <a:off x="5839354" y="1124720"/>
            <a:ext cx="2822743" cy="51521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BCD Adder</a:t>
            </a:r>
            <a:endParaRPr lang="en-US" dirty="0"/>
          </a:p>
        </p:txBody>
      </p:sp>
      <p:sp>
        <p:nvSpPr>
          <p:cNvPr id="3" name="Content Placeholder 2"/>
          <p:cNvSpPr>
            <a:spLocks noGrp="1"/>
          </p:cNvSpPr>
          <p:nvPr>
            <p:ph idx="1"/>
          </p:nvPr>
        </p:nvSpPr>
        <p:spPr/>
        <p:txBody>
          <a:bodyPr/>
          <a:lstStyle/>
          <a:p>
            <a:r>
              <a:rPr lang="en-US" dirty="0" smtClean="0"/>
              <a:t>F is true when CO is true OR when (Z</a:t>
            </a:r>
            <a:r>
              <a:rPr lang="en-US" baseline="-25000" dirty="0" smtClean="0"/>
              <a:t>3</a:t>
            </a:r>
            <a:r>
              <a:rPr lang="en-US" baseline="30000" dirty="0" smtClean="0"/>
              <a:t> </a:t>
            </a:r>
            <a:r>
              <a:rPr lang="en-US" dirty="0" smtClean="0"/>
              <a:t>Z</a:t>
            </a:r>
            <a:r>
              <a:rPr lang="en-US" baseline="-25000" dirty="0" smtClean="0"/>
              <a:t>2</a:t>
            </a:r>
            <a:r>
              <a:rPr lang="en-US" baseline="30000" dirty="0" smtClean="0"/>
              <a:t> </a:t>
            </a:r>
            <a:r>
              <a:rPr lang="en-US" dirty="0" smtClean="0"/>
              <a:t>+ Z</a:t>
            </a:r>
            <a:r>
              <a:rPr lang="en-US" baseline="-25000" dirty="0" smtClean="0"/>
              <a:t>3</a:t>
            </a:r>
            <a:r>
              <a:rPr lang="en-US" baseline="30000" dirty="0" smtClean="0"/>
              <a:t> </a:t>
            </a:r>
            <a:r>
              <a:rPr lang="en-US" dirty="0" smtClean="0"/>
              <a:t>Z</a:t>
            </a:r>
            <a:r>
              <a:rPr lang="en-US" baseline="-25000" dirty="0" smtClean="0"/>
              <a:t>1</a:t>
            </a:r>
            <a:r>
              <a:rPr lang="en-US" dirty="0" smtClean="0"/>
              <a:t>) is true. </a:t>
            </a:r>
          </a:p>
          <a:p>
            <a:r>
              <a:rPr lang="en-US" dirty="0" smtClean="0"/>
              <a:t>Thus, the correction step (adding 0110) is performed if the following function equals 1: </a:t>
            </a:r>
            <a:endParaRPr lang="en-US" dirty="0"/>
          </a:p>
        </p:txBody>
      </p:sp>
      <p:pic>
        <p:nvPicPr>
          <p:cNvPr id="17410" name="Picture 2"/>
          <p:cNvPicPr>
            <a:picLocks noChangeAspect="1" noChangeArrowheads="1"/>
          </p:cNvPicPr>
          <p:nvPr/>
        </p:nvPicPr>
        <p:blipFill>
          <a:blip r:embed="rId2" cstate="print"/>
          <a:srcRect/>
          <a:stretch>
            <a:fillRect/>
          </a:stretch>
        </p:blipFill>
        <p:spPr bwMode="auto">
          <a:xfrm>
            <a:off x="5954568" y="2795323"/>
            <a:ext cx="2714625" cy="2790825"/>
          </a:xfrm>
          <a:prstGeom prst="rect">
            <a:avLst/>
          </a:prstGeom>
          <a:noFill/>
          <a:ln w="9525">
            <a:noFill/>
            <a:miter lim="800000"/>
            <a:headEnd/>
            <a:tailEnd/>
          </a:ln>
        </p:spPr>
      </p:pic>
      <p:pic>
        <p:nvPicPr>
          <p:cNvPr id="17411" name="Picture 3"/>
          <p:cNvPicPr>
            <a:picLocks noChangeAspect="1" noChangeArrowheads="1"/>
          </p:cNvPicPr>
          <p:nvPr/>
        </p:nvPicPr>
        <p:blipFill>
          <a:blip r:embed="rId3" cstate="print"/>
          <a:srcRect/>
          <a:stretch>
            <a:fillRect/>
          </a:stretch>
        </p:blipFill>
        <p:spPr bwMode="auto">
          <a:xfrm>
            <a:off x="5205677" y="2104039"/>
            <a:ext cx="2632320" cy="403249"/>
          </a:xfrm>
          <a:prstGeom prst="rect">
            <a:avLst/>
          </a:prstGeom>
          <a:noFill/>
          <a:ln w="9525">
            <a:noFill/>
            <a:miter lim="800000"/>
            <a:headEnd/>
            <a:tailEnd/>
          </a:ln>
        </p:spPr>
      </p:pic>
      <p:pic>
        <p:nvPicPr>
          <p:cNvPr id="17412" name="Picture 4"/>
          <p:cNvPicPr>
            <a:picLocks noChangeAspect="1" noChangeArrowheads="1"/>
          </p:cNvPicPr>
          <p:nvPr/>
        </p:nvPicPr>
        <p:blipFill>
          <a:blip r:embed="rId4" cstate="print"/>
          <a:srcRect/>
          <a:stretch>
            <a:fillRect/>
          </a:stretch>
        </p:blipFill>
        <p:spPr bwMode="auto">
          <a:xfrm>
            <a:off x="1173187" y="2507288"/>
            <a:ext cx="4200525" cy="38589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Multiplier</a:t>
            </a:r>
            <a:endParaRPr lang="en-US" dirty="0"/>
          </a:p>
        </p:txBody>
      </p:sp>
      <p:sp>
        <p:nvSpPr>
          <p:cNvPr id="3" name="Content Placeholder 2"/>
          <p:cNvSpPr>
            <a:spLocks noGrp="1"/>
          </p:cNvSpPr>
          <p:nvPr>
            <p:ph idx="1"/>
          </p:nvPr>
        </p:nvSpPr>
        <p:spPr/>
        <p:txBody>
          <a:bodyPr/>
          <a:lstStyle/>
          <a:p>
            <a:r>
              <a:rPr lang="en-US" dirty="0" smtClean="0"/>
              <a:t>Multiplication of binary numbers is performed in the same way as with decimal numbers. </a:t>
            </a:r>
          </a:p>
          <a:p>
            <a:r>
              <a:rPr lang="en-US" dirty="0" smtClean="0"/>
              <a:t>The multiplicand is multiplied by each bit of the multiplier, starting from the least significant bit. </a:t>
            </a:r>
          </a:p>
          <a:p>
            <a:r>
              <a:rPr lang="en-US" dirty="0" smtClean="0"/>
              <a:t>The result of each such multiplication forms a partial product. Successive partial products are shifted one bit to the left. </a:t>
            </a:r>
          </a:p>
          <a:p>
            <a:r>
              <a:rPr lang="en-US" dirty="0" smtClean="0"/>
              <a:t>The product is obtained by adding these shifted partial products.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Multiplier</a:t>
            </a:r>
            <a:endParaRPr lang="en-US" dirty="0"/>
          </a:p>
        </p:txBody>
      </p:sp>
      <p:sp>
        <p:nvSpPr>
          <p:cNvPr id="3" name="Content Placeholder 2"/>
          <p:cNvSpPr>
            <a:spLocks noGrp="1"/>
          </p:cNvSpPr>
          <p:nvPr>
            <p:ph idx="1"/>
          </p:nvPr>
        </p:nvSpPr>
        <p:spPr>
          <a:xfrm>
            <a:off x="457202" y="1143000"/>
            <a:ext cx="5727794" cy="5143500"/>
          </a:xfrm>
        </p:spPr>
        <p:txBody>
          <a:bodyPr/>
          <a:lstStyle/>
          <a:p>
            <a:r>
              <a:rPr lang="en-US" dirty="0" smtClean="0">
                <a:solidFill>
                  <a:srgbClr val="000099"/>
                </a:solidFill>
              </a:rPr>
              <a:t>Example 1</a:t>
            </a:r>
            <a:r>
              <a:rPr lang="en-US" dirty="0" smtClean="0"/>
              <a:t>: Consider an example of multiplication of two numbers, say A and B (2 bits each), C = A x B. </a:t>
            </a:r>
          </a:p>
          <a:p>
            <a:r>
              <a:rPr lang="en-US" dirty="0" smtClean="0"/>
              <a:t>The first partial product is formed by multiplying the B</a:t>
            </a:r>
            <a:r>
              <a:rPr lang="en-US" baseline="-25000" dirty="0" smtClean="0"/>
              <a:t>1</a:t>
            </a:r>
            <a:r>
              <a:rPr lang="en-US" dirty="0" smtClean="0"/>
              <a:t>B</a:t>
            </a:r>
            <a:r>
              <a:rPr lang="en-US" baseline="-25000" dirty="0" smtClean="0"/>
              <a:t>0</a:t>
            </a:r>
            <a:r>
              <a:rPr lang="en-US" baseline="30000" dirty="0" smtClean="0"/>
              <a:t> </a:t>
            </a:r>
            <a:r>
              <a:rPr lang="en-US" dirty="0" smtClean="0"/>
              <a:t>by A</a:t>
            </a:r>
            <a:r>
              <a:rPr lang="en-US" baseline="-25000" dirty="0" smtClean="0"/>
              <a:t>0</a:t>
            </a:r>
            <a:r>
              <a:rPr lang="en-US" dirty="0" smtClean="0"/>
              <a:t>. The multiplication of two bits such as A</a:t>
            </a:r>
            <a:r>
              <a:rPr lang="en-US" baseline="-25000" dirty="0" smtClean="0"/>
              <a:t>0</a:t>
            </a:r>
            <a:r>
              <a:rPr lang="en-US" baseline="30000" dirty="0" smtClean="0"/>
              <a:t> </a:t>
            </a:r>
            <a:r>
              <a:rPr lang="en-US" dirty="0" smtClean="0"/>
              <a:t>and B</a:t>
            </a:r>
            <a:r>
              <a:rPr lang="en-US" baseline="-25000" dirty="0" smtClean="0"/>
              <a:t>0</a:t>
            </a:r>
            <a:r>
              <a:rPr lang="en-US" baseline="30000" dirty="0" smtClean="0"/>
              <a:t> </a:t>
            </a:r>
            <a:r>
              <a:rPr lang="en-US" dirty="0" smtClean="0"/>
              <a:t>produces a 1 if both bits are 1; otherwise it produces a 0 like an AND operation. So the partial products can be implemented with AND gates. </a:t>
            </a:r>
          </a:p>
          <a:p>
            <a:r>
              <a:rPr lang="en-US" dirty="0" smtClean="0"/>
              <a:t>The second partial product is formed by multiplying the B</a:t>
            </a:r>
            <a:r>
              <a:rPr lang="en-US" baseline="-25000" dirty="0" smtClean="0"/>
              <a:t>1</a:t>
            </a:r>
            <a:r>
              <a:rPr lang="en-US" dirty="0" smtClean="0"/>
              <a:t>B</a:t>
            </a:r>
            <a:r>
              <a:rPr lang="en-US" baseline="-25000" dirty="0" smtClean="0"/>
              <a:t>0</a:t>
            </a:r>
            <a:r>
              <a:rPr lang="en-US" baseline="30000" dirty="0" smtClean="0"/>
              <a:t> </a:t>
            </a:r>
            <a:r>
              <a:rPr lang="en-US" dirty="0" smtClean="0"/>
              <a:t>by A</a:t>
            </a:r>
            <a:r>
              <a:rPr lang="en-US" baseline="-25000" dirty="0" smtClean="0"/>
              <a:t>1</a:t>
            </a:r>
            <a:r>
              <a:rPr lang="en-US" baseline="30000" dirty="0" smtClean="0"/>
              <a:t> </a:t>
            </a:r>
            <a:r>
              <a:rPr lang="en-US" dirty="0" smtClean="0"/>
              <a:t>and is shifted one position to the left. </a:t>
            </a:r>
            <a:endParaRPr lang="en-US" dirty="0"/>
          </a:p>
        </p:txBody>
      </p:sp>
      <p:pic>
        <p:nvPicPr>
          <p:cNvPr id="18434" name="Picture 2"/>
          <p:cNvPicPr>
            <a:picLocks noChangeAspect="1" noChangeArrowheads="1"/>
          </p:cNvPicPr>
          <p:nvPr/>
        </p:nvPicPr>
        <p:blipFill>
          <a:blip r:embed="rId2" cstate="print"/>
          <a:srcRect/>
          <a:stretch>
            <a:fillRect/>
          </a:stretch>
        </p:blipFill>
        <p:spPr bwMode="auto">
          <a:xfrm>
            <a:off x="6127389" y="1124720"/>
            <a:ext cx="2419494" cy="1785817"/>
          </a:xfrm>
          <a:prstGeom prst="rect">
            <a:avLst/>
          </a:prstGeom>
          <a:noFill/>
          <a:ln w="9525">
            <a:noFill/>
            <a:miter lim="800000"/>
            <a:headEnd/>
            <a:tailEnd/>
          </a:ln>
        </p:spPr>
      </p:pic>
      <p:pic>
        <p:nvPicPr>
          <p:cNvPr id="18435" name="Picture 3"/>
          <p:cNvPicPr>
            <a:picLocks noChangeAspect="1" noChangeArrowheads="1"/>
          </p:cNvPicPr>
          <p:nvPr/>
        </p:nvPicPr>
        <p:blipFill>
          <a:blip r:embed="rId3" cstate="print"/>
          <a:srcRect/>
          <a:stretch>
            <a:fillRect/>
          </a:stretch>
        </p:blipFill>
        <p:spPr bwMode="auto">
          <a:xfrm>
            <a:off x="6069782" y="3140965"/>
            <a:ext cx="2752725" cy="303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Multiplier</a:t>
            </a:r>
            <a:endParaRPr lang="en-US" dirty="0"/>
          </a:p>
        </p:txBody>
      </p:sp>
      <p:sp>
        <p:nvSpPr>
          <p:cNvPr id="3" name="Content Placeholder 2"/>
          <p:cNvSpPr>
            <a:spLocks noGrp="1"/>
          </p:cNvSpPr>
          <p:nvPr>
            <p:ph idx="1"/>
          </p:nvPr>
        </p:nvSpPr>
        <p:spPr/>
        <p:txBody>
          <a:bodyPr/>
          <a:lstStyle/>
          <a:p>
            <a:r>
              <a:rPr lang="en-US" dirty="0" smtClean="0">
                <a:solidFill>
                  <a:srgbClr val="000099"/>
                </a:solidFill>
              </a:rPr>
              <a:t>Example 2</a:t>
            </a:r>
            <a:r>
              <a:rPr lang="en-US" dirty="0" smtClean="0"/>
              <a:t>: Consider the example of multiplying two numbers, say A (3-bit number) and B (4-bit number). </a:t>
            </a:r>
            <a:endParaRPr lang="en-US" dirty="0"/>
          </a:p>
        </p:txBody>
      </p:sp>
      <p:pic>
        <p:nvPicPr>
          <p:cNvPr id="19458" name="Picture 2"/>
          <p:cNvPicPr>
            <a:picLocks noChangeAspect="1" noChangeArrowheads="1"/>
          </p:cNvPicPr>
          <p:nvPr/>
        </p:nvPicPr>
        <p:blipFill>
          <a:blip r:embed="rId2" cstate="print"/>
          <a:srcRect/>
          <a:stretch>
            <a:fillRect/>
          </a:stretch>
        </p:blipFill>
        <p:spPr bwMode="auto">
          <a:xfrm>
            <a:off x="712331" y="1988825"/>
            <a:ext cx="3086100" cy="2361887"/>
          </a:xfrm>
          <a:prstGeom prst="rect">
            <a:avLst/>
          </a:prstGeom>
          <a:noFill/>
          <a:ln w="9525">
            <a:noFill/>
            <a:miter lim="800000"/>
            <a:headEnd/>
            <a:tailEnd/>
          </a:ln>
        </p:spPr>
      </p:pic>
      <p:pic>
        <p:nvPicPr>
          <p:cNvPr id="19459" name="Picture 3"/>
          <p:cNvPicPr>
            <a:picLocks noChangeAspect="1" noChangeArrowheads="1"/>
          </p:cNvPicPr>
          <p:nvPr/>
        </p:nvPicPr>
        <p:blipFill>
          <a:blip r:embed="rId3" cstate="print"/>
          <a:srcRect/>
          <a:stretch>
            <a:fillRect/>
          </a:stretch>
        </p:blipFill>
        <p:spPr bwMode="auto">
          <a:xfrm>
            <a:off x="4687214" y="2046432"/>
            <a:ext cx="3876675" cy="4205311"/>
          </a:xfrm>
          <a:prstGeom prst="rect">
            <a:avLst/>
          </a:prstGeom>
          <a:noFill/>
          <a:ln w="9525">
            <a:noFill/>
            <a:miter lim="800000"/>
            <a:headEnd/>
            <a:tailEnd/>
          </a:ln>
        </p:spPr>
      </p:pic>
      <p:sp>
        <p:nvSpPr>
          <p:cNvPr id="6" name="TextBox 5"/>
          <p:cNvSpPr txBox="1"/>
          <p:nvPr/>
        </p:nvSpPr>
        <p:spPr>
          <a:xfrm>
            <a:off x="654723" y="4705772"/>
            <a:ext cx="3974884" cy="1200329"/>
          </a:xfrm>
          <a:prstGeom prst="rect">
            <a:avLst/>
          </a:prstGeom>
          <a:noFill/>
        </p:spPr>
        <p:txBody>
          <a:bodyPr wrap="square" rtlCol="0">
            <a:spAutoFit/>
          </a:bodyPr>
          <a:lstStyle/>
          <a:p>
            <a:r>
              <a:rPr lang="en-US" dirty="0" smtClean="0">
                <a:solidFill>
                  <a:srgbClr val="FF0000"/>
                </a:solidFill>
              </a:rPr>
              <a:t>Since J = 3 and K = 4, 12 (J x K) AND gates and two 4-bit ((J - 1) K-bit) adders are needed to produce a product of seven (J + K) bits.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Advantages of the Hierarchical Approach to Design</a:t>
            </a:r>
            <a:endParaRPr lang="en-US" dirty="0"/>
          </a:p>
        </p:txBody>
      </p:sp>
      <p:sp>
        <p:nvSpPr>
          <p:cNvPr id="5" name="Content Placeholder 4"/>
          <p:cNvSpPr>
            <a:spLocks noGrp="1"/>
          </p:cNvSpPr>
          <p:nvPr>
            <p:ph idx="1"/>
          </p:nvPr>
        </p:nvSpPr>
        <p:spPr/>
        <p:txBody>
          <a:bodyPr/>
          <a:lstStyle/>
          <a:p>
            <a:r>
              <a:rPr lang="en-US" dirty="0" smtClean="0"/>
              <a:t>Simpler representation of complex systems:</a:t>
            </a:r>
          </a:p>
          <a:p>
            <a:pPr lvl="1"/>
            <a:r>
              <a:rPr lang="en-US" dirty="0" smtClean="0"/>
              <a:t>5 interconnected blocks in the hierarchical design</a:t>
            </a:r>
          </a:p>
          <a:p>
            <a:pPr lvl="1"/>
            <a:r>
              <a:rPr lang="en-US" dirty="0" smtClean="0"/>
              <a:t>Versus 21 interconnected gates in a flat approach </a:t>
            </a:r>
          </a:p>
          <a:p>
            <a:r>
              <a:rPr lang="en-US" dirty="0" smtClean="0"/>
              <a:t>Shielding of complexity: Details of further complexity stop at the symbol of a predefined block (leaf)</a:t>
            </a:r>
          </a:p>
          <a:p>
            <a:r>
              <a:rPr lang="en-US" dirty="0" smtClean="0"/>
              <a:t>Reusability reduces the design effort required (fewer different  functional blocks to be designed):</a:t>
            </a:r>
          </a:p>
          <a:p>
            <a:pPr lvl="1"/>
            <a:r>
              <a:rPr lang="en-US" dirty="0" smtClean="0"/>
              <a:t>(Only 1 MX and 1 ME)</a:t>
            </a:r>
          </a:p>
          <a:p>
            <a:r>
              <a:rPr lang="en-US" dirty="0" smtClean="0"/>
              <a:t>Easy to upgrade design later by using improved predefined blocks</a:t>
            </a:r>
          </a:p>
          <a:p>
            <a:r>
              <a:rPr lang="en-US" dirty="0" smtClean="0"/>
              <a:t>Different teams can work simultaneously and independently on different parts</a:t>
            </a:r>
            <a:r>
              <a:rPr lang="en-US" dirty="0" smtClean="0">
                <a:sym typeface="Wingdings" pitchFamily="2" charset="2"/>
              </a:rPr>
              <a:t> Speed up the design </a:t>
            </a:r>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Iterative (Repetitive) </a:t>
            </a:r>
            <a:br>
              <a:rPr lang="en-US" dirty="0" smtClean="0"/>
            </a:br>
            <a:r>
              <a:rPr lang="en-US" dirty="0" smtClean="0"/>
              <a:t>Arithmetic Combinational Circuits</a:t>
            </a:r>
            <a:endParaRPr lang="en-US" dirty="0"/>
          </a:p>
        </p:txBody>
      </p:sp>
      <p:sp>
        <p:nvSpPr>
          <p:cNvPr id="5" name="Content Placeholder 4"/>
          <p:cNvSpPr>
            <a:spLocks noGrp="1"/>
          </p:cNvSpPr>
          <p:nvPr>
            <p:ph idx="1"/>
          </p:nvPr>
        </p:nvSpPr>
        <p:spPr/>
        <p:txBody>
          <a:bodyPr/>
          <a:lstStyle/>
          <a:p>
            <a:r>
              <a:rPr lang="en-US" dirty="0" smtClean="0"/>
              <a:t>Practical Arithmetic Functions:</a:t>
            </a:r>
          </a:p>
          <a:p>
            <a:pPr lvl="1"/>
            <a:r>
              <a:rPr lang="en-US" dirty="0" smtClean="0"/>
              <a:t>Operate on binary bit vectors (e.g. a 32-bit adder adds two 32-bit numbers and produces a 32-bit number)</a:t>
            </a:r>
          </a:p>
          <a:p>
            <a:pPr lvl="1"/>
            <a:r>
              <a:rPr lang="en-US" dirty="0" smtClean="0"/>
              <a:t>Same basic </a:t>
            </a:r>
            <a:r>
              <a:rPr lang="en-US" dirty="0" err="1" smtClean="0"/>
              <a:t>subfunction</a:t>
            </a:r>
            <a:r>
              <a:rPr lang="en-US" dirty="0" smtClean="0"/>
              <a:t> is used in each bit position</a:t>
            </a:r>
          </a:p>
          <a:p>
            <a:r>
              <a:rPr lang="en-US" dirty="0" smtClean="0"/>
              <a:t>Designing for the input vectors directly can be very difficult (huge # of inputs &amp; outputs!) (Huge truth tables/Maps!) </a:t>
            </a:r>
          </a:p>
          <a:p>
            <a:r>
              <a:rPr lang="en-US" dirty="0" smtClean="0"/>
              <a:t>Solution: Design functional block for </a:t>
            </a:r>
            <a:r>
              <a:rPr lang="en-US" dirty="0" err="1" smtClean="0"/>
              <a:t>subfunction</a:t>
            </a:r>
            <a:r>
              <a:rPr lang="en-US" dirty="0" smtClean="0"/>
              <a:t>  (e.g. for a bit) and repeat it (iterate it) to obtain a functional block for the overall operation</a:t>
            </a:r>
          </a:p>
          <a:p>
            <a:r>
              <a:rPr lang="en-US" dirty="0" smtClean="0"/>
              <a:t>Cell = </a:t>
            </a:r>
            <a:r>
              <a:rPr lang="en-US" dirty="0" err="1" smtClean="0"/>
              <a:t>subfunction</a:t>
            </a:r>
            <a:r>
              <a:rPr lang="en-US" dirty="0" smtClean="0"/>
              <a:t> block</a:t>
            </a:r>
          </a:p>
          <a:p>
            <a:r>
              <a:rPr lang="en-US" dirty="0" smtClean="0"/>
              <a:t>Iterative array = An array of interconnected cells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Iterative (Repetitive) </a:t>
            </a:r>
            <a:br>
              <a:rPr lang="en-US" smtClean="0"/>
            </a:br>
            <a:r>
              <a:rPr lang="en-US" smtClean="0"/>
              <a:t>Arithmetic Combinational Circuits</a:t>
            </a:r>
            <a:endParaRPr lang="en-US" dirty="0"/>
          </a:p>
        </p:txBody>
      </p:sp>
      <p:sp>
        <p:nvSpPr>
          <p:cNvPr id="3" name="Content Placeholder 2"/>
          <p:cNvSpPr>
            <a:spLocks noGrp="1"/>
          </p:cNvSpPr>
          <p:nvPr>
            <p:ph idx="1"/>
          </p:nvPr>
        </p:nvSpPr>
        <p:spPr/>
        <p:txBody>
          <a:bodyPr/>
          <a:lstStyle/>
          <a:p>
            <a:r>
              <a:rPr lang="en-US" dirty="0" smtClean="0"/>
              <a:t>An iterative array can be in a single dimension (1D) or multiple dimensions (spatially)</a:t>
            </a:r>
          </a:p>
          <a:p>
            <a:r>
              <a:rPr lang="en-US" dirty="0" smtClean="0"/>
              <a:t>Iterative array takes advantage of the regularity to make design feasible</a:t>
            </a:r>
          </a:p>
          <a:p>
            <a:r>
              <a:rPr lang="en-US" dirty="0" smtClean="0">
                <a:solidFill>
                  <a:srgbClr val="FF0000"/>
                </a:solidFill>
              </a:rPr>
              <a:t>Block Diagram of a 1D Iterative Array</a:t>
            </a:r>
            <a:endParaRPr lang="en-US" dirty="0">
              <a:solidFill>
                <a:srgbClr val="FF0000"/>
              </a:solidFill>
            </a:endParaRPr>
          </a:p>
        </p:txBody>
      </p:sp>
      <p:pic>
        <p:nvPicPr>
          <p:cNvPr id="8" name="Picture 2" descr="Fig_5-1"/>
          <p:cNvPicPr>
            <a:picLocks noChangeAspect="1" noChangeArrowheads="1"/>
          </p:cNvPicPr>
          <p:nvPr/>
        </p:nvPicPr>
        <p:blipFill>
          <a:blip r:embed="rId2" cstate="print"/>
          <a:srcRect/>
          <a:stretch>
            <a:fillRect/>
          </a:stretch>
        </p:blipFill>
        <p:spPr bwMode="auto">
          <a:xfrm>
            <a:off x="366689" y="3610576"/>
            <a:ext cx="8429625" cy="22955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Blocks: Addition</a:t>
            </a:r>
            <a:endParaRPr lang="en-US" dirty="0"/>
          </a:p>
        </p:txBody>
      </p:sp>
      <p:sp>
        <p:nvSpPr>
          <p:cNvPr id="5" name="Content Placeholder 4"/>
          <p:cNvSpPr>
            <a:spLocks noGrp="1"/>
          </p:cNvSpPr>
          <p:nvPr>
            <p:ph idx="1"/>
          </p:nvPr>
        </p:nvSpPr>
        <p:spPr/>
        <p:txBody>
          <a:bodyPr/>
          <a:lstStyle/>
          <a:p>
            <a:r>
              <a:rPr lang="en-US" dirty="0" smtClean="0"/>
              <a:t>Binary addition is used frequently</a:t>
            </a:r>
          </a:p>
          <a:p>
            <a:r>
              <a:rPr lang="en-US" dirty="0" smtClean="0"/>
              <a:t>“Addition” Development:</a:t>
            </a:r>
          </a:p>
          <a:p>
            <a:pPr lvl="1"/>
            <a:r>
              <a:rPr lang="en-US" dirty="0" smtClean="0">
                <a:solidFill>
                  <a:srgbClr val="FF0000"/>
                </a:solidFill>
              </a:rPr>
              <a:t>Half-Adder (HA), </a:t>
            </a:r>
            <a:r>
              <a:rPr lang="en-US" dirty="0" smtClean="0"/>
              <a:t>a 2-input bit-wise addition functional block</a:t>
            </a:r>
          </a:p>
          <a:p>
            <a:pPr lvl="1"/>
            <a:r>
              <a:rPr lang="en-US" dirty="0" smtClean="0">
                <a:solidFill>
                  <a:srgbClr val="FF0000"/>
                </a:solidFill>
              </a:rPr>
              <a:t>Full-Adder (FA), </a:t>
            </a:r>
            <a:r>
              <a:rPr lang="en-US" dirty="0" smtClean="0"/>
              <a:t>a 3-input bit-wise addition functional block</a:t>
            </a:r>
          </a:p>
          <a:p>
            <a:pPr lvl="1"/>
            <a:r>
              <a:rPr lang="en-US" dirty="0" smtClean="0">
                <a:solidFill>
                  <a:srgbClr val="FF0000"/>
                </a:solidFill>
              </a:rPr>
              <a:t>Ripple Carry Adder</a:t>
            </a:r>
            <a:r>
              <a:rPr lang="en-US" dirty="0" smtClean="0"/>
              <a:t>, an iterative array to perform binary addition</a:t>
            </a:r>
          </a:p>
          <a:p>
            <a:pPr lvl="1"/>
            <a:r>
              <a:rPr lang="en-US" dirty="0" smtClean="0">
                <a:solidFill>
                  <a:srgbClr val="FF0000"/>
                </a:solidFill>
              </a:rPr>
              <a:t>Carry-Look-Ahead Adder (CLA), </a:t>
            </a:r>
            <a:r>
              <a:rPr lang="en-US" dirty="0" smtClean="0"/>
              <a:t>Speeds up performance by generating carries from the input numbers directly to avoid carry ripple delay. </a:t>
            </a:r>
          </a:p>
          <a:p>
            <a:r>
              <a:rPr lang="en-US" dirty="0" smtClean="0"/>
              <a:t>A half adder (HA) is an arithmetic circuit that is used to add two bits. The block diagram of HA is shown. It has two inputs and two outputs.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Block: Half-Adder</a:t>
            </a:r>
            <a:endParaRPr lang="en-US" dirty="0"/>
          </a:p>
        </p:txBody>
      </p:sp>
      <p:sp>
        <p:nvSpPr>
          <p:cNvPr id="5" name="Content Placeholder 4"/>
          <p:cNvSpPr>
            <a:spLocks noGrp="1"/>
          </p:cNvSpPr>
          <p:nvPr>
            <p:ph idx="1"/>
          </p:nvPr>
        </p:nvSpPr>
        <p:spPr/>
        <p:txBody>
          <a:bodyPr/>
          <a:lstStyle/>
          <a:p>
            <a:r>
              <a:rPr lang="en-US" smtClean="0">
                <a:cs typeface="Times New Roman" pitchFamily="18" charset="0"/>
              </a:rPr>
              <a:t>A </a:t>
            </a:r>
            <a:r>
              <a:rPr lang="en-US" smtClean="0">
                <a:solidFill>
                  <a:srgbClr val="6600CC"/>
                </a:solidFill>
                <a:cs typeface="Times New Roman" pitchFamily="18" charset="0"/>
              </a:rPr>
              <a:t>2-input (no carry input),</a:t>
            </a:r>
            <a:r>
              <a:rPr lang="en-US" smtClean="0">
                <a:cs typeface="Times New Roman" pitchFamily="18" charset="0"/>
              </a:rPr>
              <a:t> 1-bit width binary adder that performs the following computations:</a:t>
            </a:r>
          </a:p>
          <a:p>
            <a:endParaRPr lang="en-US" smtClean="0"/>
          </a:p>
          <a:p>
            <a:pPr>
              <a:buNone/>
            </a:pPr>
            <a:r>
              <a:rPr lang="en-US" smtClean="0"/>
              <a:t>  </a:t>
            </a:r>
          </a:p>
          <a:p>
            <a:pPr>
              <a:buNone/>
            </a:pPr>
            <a:r>
              <a:rPr lang="en-US" smtClean="0"/>
              <a:t> </a:t>
            </a:r>
          </a:p>
          <a:p>
            <a:r>
              <a:rPr lang="en-US" smtClean="0"/>
              <a:t> </a:t>
            </a:r>
            <a:r>
              <a:rPr lang="en-US" smtClean="0">
                <a:cs typeface="Times New Roman" pitchFamily="18" charset="0"/>
              </a:rPr>
              <a:t>A half adder adds two bits to produce two bits: S &amp; C</a:t>
            </a:r>
          </a:p>
          <a:p>
            <a:r>
              <a:rPr lang="en-US" smtClean="0">
                <a:cs typeface="Times New Roman" pitchFamily="18" charset="0"/>
              </a:rPr>
              <a:t>The output is expressed as a                                                    </a:t>
            </a:r>
            <a:r>
              <a:rPr lang="en-US" u="sng" smtClean="0">
                <a:cs typeface="Times New Roman" pitchFamily="18" charset="0"/>
              </a:rPr>
              <a:t>sum bit</a:t>
            </a:r>
            <a:r>
              <a:rPr lang="en-US" smtClean="0">
                <a:cs typeface="Times New Roman" pitchFamily="18" charset="0"/>
              </a:rPr>
              <a:t> , S and a </a:t>
            </a:r>
            <a:r>
              <a:rPr lang="en-US" u="sng" smtClean="0">
                <a:cs typeface="Times New Roman" pitchFamily="18" charset="0"/>
              </a:rPr>
              <a:t>carry bit</a:t>
            </a:r>
            <a:r>
              <a:rPr lang="en-US" smtClean="0">
                <a:cs typeface="Times New Roman" pitchFamily="18" charset="0"/>
              </a:rPr>
              <a:t>, C</a:t>
            </a:r>
          </a:p>
          <a:p>
            <a:r>
              <a:rPr lang="en-US" smtClean="0">
                <a:cs typeface="Times New Roman" pitchFamily="18" charset="0"/>
              </a:rPr>
              <a:t>The half adder can be specified                                        as a truth table for S and C</a:t>
            </a:r>
          </a:p>
          <a:p>
            <a:endParaRPr lang="en-US" smtClean="0"/>
          </a:p>
          <a:p>
            <a:endParaRPr lang="en-US" smtClean="0"/>
          </a:p>
          <a:p>
            <a:endParaRPr lang="en-US" dirty="0"/>
          </a:p>
        </p:txBody>
      </p:sp>
      <p:grpSp>
        <p:nvGrpSpPr>
          <p:cNvPr id="6" name="Group 4"/>
          <p:cNvGrpSpPr>
            <a:grpSpLocks/>
          </p:cNvGrpSpPr>
          <p:nvPr/>
        </p:nvGrpSpPr>
        <p:grpSpPr bwMode="auto">
          <a:xfrm>
            <a:off x="885152" y="2219253"/>
            <a:ext cx="4851400" cy="1141172"/>
            <a:chOff x="1044" y="1111"/>
            <a:chExt cx="3056" cy="917"/>
          </a:xfrm>
        </p:grpSpPr>
        <p:sp>
          <p:nvSpPr>
            <p:cNvPr id="7" name="Rectangle 5"/>
            <p:cNvSpPr>
              <a:spLocks noChangeArrowheads="1"/>
            </p:cNvSpPr>
            <p:nvPr/>
          </p:nvSpPr>
          <p:spPr bwMode="auto">
            <a:xfrm>
              <a:off x="1311" y="1111"/>
              <a:ext cx="133" cy="221"/>
            </a:xfrm>
            <a:prstGeom prst="rect">
              <a:avLst/>
            </a:prstGeom>
            <a:noFill/>
            <a:ln w="9525">
              <a:noFill/>
              <a:miter lim="800000"/>
              <a:headEnd/>
              <a:tailEnd/>
            </a:ln>
          </p:spPr>
          <p:txBody>
            <a:bodyPr wrap="none" lIns="0" tIns="0" rIns="0" bIns="0">
              <a:spAutoFit/>
            </a:bodyPr>
            <a:lstStyle/>
            <a:p>
              <a:r>
                <a:rPr lang="en-US" sz="2300" b="1">
                  <a:solidFill>
                    <a:srgbClr val="000000"/>
                  </a:solidFill>
                </a:rPr>
                <a:t>X</a:t>
              </a:r>
              <a:endParaRPr lang="en-US" sz="2400"/>
            </a:p>
          </p:txBody>
        </p:sp>
        <p:sp>
          <p:nvSpPr>
            <p:cNvPr id="8" name="Rectangle 6"/>
            <p:cNvSpPr>
              <a:spLocks noChangeArrowheads="1"/>
            </p:cNvSpPr>
            <p:nvPr/>
          </p:nvSpPr>
          <p:spPr bwMode="auto">
            <a:xfrm>
              <a:off x="1450"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9" name="Rectangle 7"/>
            <p:cNvSpPr>
              <a:spLocks noChangeArrowheads="1"/>
            </p:cNvSpPr>
            <p:nvPr/>
          </p:nvSpPr>
          <p:spPr bwMode="auto">
            <a:xfrm>
              <a:off x="1738"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0" name="Rectangle 8"/>
            <p:cNvSpPr>
              <a:spLocks noChangeArrowheads="1"/>
            </p:cNvSpPr>
            <p:nvPr/>
          </p:nvSpPr>
          <p:spPr bwMode="auto">
            <a:xfrm>
              <a:off x="2014" y="1111"/>
              <a:ext cx="92" cy="221"/>
            </a:xfrm>
            <a:prstGeom prst="rect">
              <a:avLst/>
            </a:prstGeom>
            <a:noFill/>
            <a:ln w="9525">
              <a:noFill/>
              <a:miter lim="800000"/>
              <a:headEnd/>
              <a:tailEnd/>
            </a:ln>
          </p:spPr>
          <p:txBody>
            <a:bodyPr wrap="none" lIns="0" tIns="0" rIns="0" bIns="0">
              <a:spAutoFit/>
            </a:bodyPr>
            <a:lstStyle/>
            <a:p>
              <a:r>
                <a:rPr lang="en-US" sz="2300" b="1">
                  <a:solidFill>
                    <a:srgbClr val="000000"/>
                  </a:solidFill>
                </a:rPr>
                <a:t>0</a:t>
              </a:r>
              <a:endParaRPr lang="en-US" sz="2400"/>
            </a:p>
          </p:txBody>
        </p:sp>
        <p:sp>
          <p:nvSpPr>
            <p:cNvPr id="11" name="Rectangle 9"/>
            <p:cNvSpPr>
              <a:spLocks noChangeArrowheads="1"/>
            </p:cNvSpPr>
            <p:nvPr/>
          </p:nvSpPr>
          <p:spPr bwMode="auto">
            <a:xfrm>
              <a:off x="2110"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2" name="Rectangle 10"/>
            <p:cNvSpPr>
              <a:spLocks noChangeArrowheads="1"/>
            </p:cNvSpPr>
            <p:nvPr/>
          </p:nvSpPr>
          <p:spPr bwMode="auto">
            <a:xfrm>
              <a:off x="2339"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3" name="Rectangle 11"/>
            <p:cNvSpPr>
              <a:spLocks noChangeArrowheads="1"/>
            </p:cNvSpPr>
            <p:nvPr/>
          </p:nvSpPr>
          <p:spPr bwMode="auto">
            <a:xfrm>
              <a:off x="2615" y="1111"/>
              <a:ext cx="92" cy="221"/>
            </a:xfrm>
            <a:prstGeom prst="rect">
              <a:avLst/>
            </a:prstGeom>
            <a:noFill/>
            <a:ln w="9525">
              <a:noFill/>
              <a:miter lim="800000"/>
              <a:headEnd/>
              <a:tailEnd/>
            </a:ln>
          </p:spPr>
          <p:txBody>
            <a:bodyPr wrap="none" lIns="0" tIns="0" rIns="0" bIns="0">
              <a:spAutoFit/>
            </a:bodyPr>
            <a:lstStyle/>
            <a:p>
              <a:r>
                <a:rPr lang="en-US" sz="2300" b="1">
                  <a:solidFill>
                    <a:srgbClr val="000000"/>
                  </a:solidFill>
                </a:rPr>
                <a:t>0</a:t>
              </a:r>
              <a:endParaRPr lang="en-US" sz="2400"/>
            </a:p>
          </p:txBody>
        </p:sp>
        <p:sp>
          <p:nvSpPr>
            <p:cNvPr id="14" name="Rectangle 12"/>
            <p:cNvSpPr>
              <a:spLocks noChangeArrowheads="1"/>
            </p:cNvSpPr>
            <p:nvPr/>
          </p:nvSpPr>
          <p:spPr bwMode="auto">
            <a:xfrm>
              <a:off x="2711"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5" name="Rectangle 13"/>
            <p:cNvSpPr>
              <a:spLocks noChangeArrowheads="1"/>
            </p:cNvSpPr>
            <p:nvPr/>
          </p:nvSpPr>
          <p:spPr bwMode="auto">
            <a:xfrm>
              <a:off x="2986"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6" name="Rectangle 14"/>
            <p:cNvSpPr>
              <a:spLocks noChangeArrowheads="1"/>
            </p:cNvSpPr>
            <p:nvPr/>
          </p:nvSpPr>
          <p:spPr bwMode="auto">
            <a:xfrm>
              <a:off x="3263" y="1111"/>
              <a:ext cx="92" cy="221"/>
            </a:xfrm>
            <a:prstGeom prst="rect">
              <a:avLst/>
            </a:prstGeom>
            <a:noFill/>
            <a:ln w="9525">
              <a:noFill/>
              <a:miter lim="800000"/>
              <a:headEnd/>
              <a:tailEnd/>
            </a:ln>
          </p:spPr>
          <p:txBody>
            <a:bodyPr wrap="none" lIns="0" tIns="0" rIns="0" bIns="0">
              <a:spAutoFit/>
            </a:bodyPr>
            <a:lstStyle/>
            <a:p>
              <a:r>
                <a:rPr lang="en-US" sz="2300" b="1">
                  <a:solidFill>
                    <a:srgbClr val="000000"/>
                  </a:solidFill>
                </a:rPr>
                <a:t>1</a:t>
              </a:r>
              <a:endParaRPr lang="en-US" sz="2400"/>
            </a:p>
          </p:txBody>
        </p:sp>
        <p:sp>
          <p:nvSpPr>
            <p:cNvPr id="17" name="Rectangle 15"/>
            <p:cNvSpPr>
              <a:spLocks noChangeArrowheads="1"/>
            </p:cNvSpPr>
            <p:nvPr/>
          </p:nvSpPr>
          <p:spPr bwMode="auto">
            <a:xfrm>
              <a:off x="3359"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8" name="Rectangle 16"/>
            <p:cNvSpPr>
              <a:spLocks noChangeArrowheads="1"/>
            </p:cNvSpPr>
            <p:nvPr/>
          </p:nvSpPr>
          <p:spPr bwMode="auto">
            <a:xfrm>
              <a:off x="3672"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9" name="Rectangle 17"/>
            <p:cNvSpPr>
              <a:spLocks noChangeArrowheads="1"/>
            </p:cNvSpPr>
            <p:nvPr/>
          </p:nvSpPr>
          <p:spPr bwMode="auto">
            <a:xfrm>
              <a:off x="3958" y="1111"/>
              <a:ext cx="92" cy="221"/>
            </a:xfrm>
            <a:prstGeom prst="rect">
              <a:avLst/>
            </a:prstGeom>
            <a:noFill/>
            <a:ln w="9525">
              <a:noFill/>
              <a:miter lim="800000"/>
              <a:headEnd/>
              <a:tailEnd/>
            </a:ln>
          </p:spPr>
          <p:txBody>
            <a:bodyPr wrap="none" lIns="0" tIns="0" rIns="0" bIns="0">
              <a:spAutoFit/>
            </a:bodyPr>
            <a:lstStyle/>
            <a:p>
              <a:r>
                <a:rPr lang="en-US" sz="2300" b="1">
                  <a:solidFill>
                    <a:srgbClr val="000000"/>
                  </a:solidFill>
                </a:rPr>
                <a:t>1</a:t>
              </a:r>
              <a:endParaRPr lang="en-US" sz="2400"/>
            </a:p>
          </p:txBody>
        </p:sp>
        <p:sp>
          <p:nvSpPr>
            <p:cNvPr id="20" name="Rectangle 18"/>
            <p:cNvSpPr>
              <a:spLocks noChangeArrowheads="1"/>
            </p:cNvSpPr>
            <p:nvPr/>
          </p:nvSpPr>
          <p:spPr bwMode="auto">
            <a:xfrm>
              <a:off x="4054"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21" name="Rectangle 19"/>
            <p:cNvSpPr>
              <a:spLocks noChangeArrowheads="1"/>
            </p:cNvSpPr>
            <p:nvPr/>
          </p:nvSpPr>
          <p:spPr bwMode="auto">
            <a:xfrm>
              <a:off x="1154" y="1378"/>
              <a:ext cx="284" cy="221"/>
            </a:xfrm>
            <a:prstGeom prst="rect">
              <a:avLst/>
            </a:prstGeom>
            <a:noFill/>
            <a:ln w="9525">
              <a:noFill/>
              <a:miter lim="800000"/>
              <a:headEnd/>
              <a:tailEnd/>
            </a:ln>
          </p:spPr>
          <p:txBody>
            <a:bodyPr wrap="none" lIns="0" tIns="0" rIns="0" bIns="0">
              <a:spAutoFit/>
            </a:bodyPr>
            <a:lstStyle/>
            <a:p>
              <a:r>
                <a:rPr lang="en-US" sz="2300" b="1">
                  <a:solidFill>
                    <a:srgbClr val="000000"/>
                  </a:solidFill>
                </a:rPr>
                <a:t>+ Y</a:t>
              </a:r>
              <a:endParaRPr lang="en-US" sz="2400"/>
            </a:p>
          </p:txBody>
        </p:sp>
        <p:sp>
          <p:nvSpPr>
            <p:cNvPr id="22" name="Rectangle 20"/>
            <p:cNvSpPr>
              <a:spLocks noChangeArrowheads="1"/>
            </p:cNvSpPr>
            <p:nvPr/>
          </p:nvSpPr>
          <p:spPr bwMode="auto">
            <a:xfrm>
              <a:off x="1450"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23" name="Rectangle 21"/>
            <p:cNvSpPr>
              <a:spLocks noChangeArrowheads="1"/>
            </p:cNvSpPr>
            <p:nvPr/>
          </p:nvSpPr>
          <p:spPr bwMode="auto">
            <a:xfrm>
              <a:off x="1044" y="1598"/>
              <a:ext cx="417" cy="17"/>
            </a:xfrm>
            <a:prstGeom prst="rect">
              <a:avLst/>
            </a:prstGeom>
            <a:solidFill>
              <a:srgbClr val="000000"/>
            </a:solidFill>
            <a:ln w="9525">
              <a:noFill/>
              <a:miter lim="800000"/>
              <a:headEnd/>
              <a:tailEnd/>
            </a:ln>
          </p:spPr>
          <p:txBody>
            <a:bodyPr/>
            <a:lstStyle/>
            <a:p>
              <a:endParaRPr lang="en-US"/>
            </a:p>
          </p:txBody>
        </p:sp>
        <p:sp>
          <p:nvSpPr>
            <p:cNvPr id="24" name="Line 22"/>
            <p:cNvSpPr>
              <a:spLocks noChangeShapeType="1"/>
            </p:cNvSpPr>
            <p:nvPr/>
          </p:nvSpPr>
          <p:spPr bwMode="auto">
            <a:xfrm>
              <a:off x="1044" y="1598"/>
              <a:ext cx="417" cy="1"/>
            </a:xfrm>
            <a:prstGeom prst="line">
              <a:avLst/>
            </a:prstGeom>
            <a:noFill/>
            <a:ln w="0">
              <a:solidFill>
                <a:srgbClr val="000000"/>
              </a:solidFill>
              <a:round/>
              <a:headEnd/>
              <a:tailEnd/>
            </a:ln>
          </p:spPr>
          <p:txBody>
            <a:bodyPr/>
            <a:lstStyle/>
            <a:p>
              <a:endParaRPr lang="en-US"/>
            </a:p>
          </p:txBody>
        </p:sp>
        <p:sp>
          <p:nvSpPr>
            <p:cNvPr id="25" name="Rectangle 23"/>
            <p:cNvSpPr>
              <a:spLocks noChangeArrowheads="1"/>
            </p:cNvSpPr>
            <p:nvPr/>
          </p:nvSpPr>
          <p:spPr bwMode="auto">
            <a:xfrm>
              <a:off x="1738"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26" name="Rectangle 24"/>
            <p:cNvSpPr>
              <a:spLocks noChangeArrowheads="1"/>
            </p:cNvSpPr>
            <p:nvPr/>
          </p:nvSpPr>
          <p:spPr bwMode="auto">
            <a:xfrm>
              <a:off x="1857" y="1378"/>
              <a:ext cx="243" cy="221"/>
            </a:xfrm>
            <a:prstGeom prst="rect">
              <a:avLst/>
            </a:prstGeom>
            <a:noFill/>
            <a:ln w="9525">
              <a:noFill/>
              <a:miter lim="800000"/>
              <a:headEnd/>
              <a:tailEnd/>
            </a:ln>
          </p:spPr>
          <p:txBody>
            <a:bodyPr wrap="none" lIns="0" tIns="0" rIns="0" bIns="0">
              <a:spAutoFit/>
            </a:bodyPr>
            <a:lstStyle/>
            <a:p>
              <a:r>
                <a:rPr lang="en-US" sz="2300" b="1">
                  <a:solidFill>
                    <a:srgbClr val="000000"/>
                  </a:solidFill>
                </a:rPr>
                <a:t>+ 0</a:t>
              </a:r>
              <a:endParaRPr lang="en-US" sz="2400"/>
            </a:p>
          </p:txBody>
        </p:sp>
        <p:sp>
          <p:nvSpPr>
            <p:cNvPr id="27" name="Rectangle 25"/>
            <p:cNvSpPr>
              <a:spLocks noChangeArrowheads="1"/>
            </p:cNvSpPr>
            <p:nvPr/>
          </p:nvSpPr>
          <p:spPr bwMode="auto">
            <a:xfrm>
              <a:off x="2110"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28" name="Rectangle 26"/>
            <p:cNvSpPr>
              <a:spLocks noChangeArrowheads="1"/>
            </p:cNvSpPr>
            <p:nvPr/>
          </p:nvSpPr>
          <p:spPr bwMode="auto">
            <a:xfrm>
              <a:off x="1813" y="1598"/>
              <a:ext cx="309" cy="17"/>
            </a:xfrm>
            <a:prstGeom prst="rect">
              <a:avLst/>
            </a:prstGeom>
            <a:solidFill>
              <a:srgbClr val="000000"/>
            </a:solidFill>
            <a:ln w="9525">
              <a:noFill/>
              <a:miter lim="800000"/>
              <a:headEnd/>
              <a:tailEnd/>
            </a:ln>
          </p:spPr>
          <p:txBody>
            <a:bodyPr/>
            <a:lstStyle/>
            <a:p>
              <a:endParaRPr lang="en-US"/>
            </a:p>
          </p:txBody>
        </p:sp>
        <p:sp>
          <p:nvSpPr>
            <p:cNvPr id="29" name="Line 27"/>
            <p:cNvSpPr>
              <a:spLocks noChangeShapeType="1"/>
            </p:cNvSpPr>
            <p:nvPr/>
          </p:nvSpPr>
          <p:spPr bwMode="auto">
            <a:xfrm>
              <a:off x="1813" y="1598"/>
              <a:ext cx="309" cy="1"/>
            </a:xfrm>
            <a:prstGeom prst="line">
              <a:avLst/>
            </a:prstGeom>
            <a:noFill/>
            <a:ln w="0">
              <a:solidFill>
                <a:srgbClr val="000000"/>
              </a:solidFill>
              <a:round/>
              <a:headEnd/>
              <a:tailEnd/>
            </a:ln>
          </p:spPr>
          <p:txBody>
            <a:bodyPr/>
            <a:lstStyle/>
            <a:p>
              <a:endParaRPr lang="en-US"/>
            </a:p>
          </p:txBody>
        </p:sp>
        <p:sp>
          <p:nvSpPr>
            <p:cNvPr id="30" name="Rectangle 28"/>
            <p:cNvSpPr>
              <a:spLocks noChangeArrowheads="1"/>
            </p:cNvSpPr>
            <p:nvPr/>
          </p:nvSpPr>
          <p:spPr bwMode="auto">
            <a:xfrm>
              <a:off x="2339"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31" name="Rectangle 29"/>
            <p:cNvSpPr>
              <a:spLocks noChangeArrowheads="1"/>
            </p:cNvSpPr>
            <p:nvPr/>
          </p:nvSpPr>
          <p:spPr bwMode="auto">
            <a:xfrm>
              <a:off x="2458" y="1378"/>
              <a:ext cx="243" cy="221"/>
            </a:xfrm>
            <a:prstGeom prst="rect">
              <a:avLst/>
            </a:prstGeom>
            <a:noFill/>
            <a:ln w="9525">
              <a:noFill/>
              <a:miter lim="800000"/>
              <a:headEnd/>
              <a:tailEnd/>
            </a:ln>
          </p:spPr>
          <p:txBody>
            <a:bodyPr wrap="none" lIns="0" tIns="0" rIns="0" bIns="0">
              <a:spAutoFit/>
            </a:bodyPr>
            <a:lstStyle/>
            <a:p>
              <a:r>
                <a:rPr lang="en-US" sz="2300" b="1">
                  <a:solidFill>
                    <a:srgbClr val="000000"/>
                  </a:solidFill>
                </a:rPr>
                <a:t>+ 1</a:t>
              </a:r>
              <a:endParaRPr lang="en-US" sz="2400"/>
            </a:p>
          </p:txBody>
        </p:sp>
        <p:sp>
          <p:nvSpPr>
            <p:cNvPr id="32" name="Rectangle 30"/>
            <p:cNvSpPr>
              <a:spLocks noChangeArrowheads="1"/>
            </p:cNvSpPr>
            <p:nvPr/>
          </p:nvSpPr>
          <p:spPr bwMode="auto">
            <a:xfrm>
              <a:off x="2711"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33" name="Rectangle 31"/>
            <p:cNvSpPr>
              <a:spLocks noChangeArrowheads="1"/>
            </p:cNvSpPr>
            <p:nvPr/>
          </p:nvSpPr>
          <p:spPr bwMode="auto">
            <a:xfrm>
              <a:off x="2414" y="1598"/>
              <a:ext cx="309" cy="17"/>
            </a:xfrm>
            <a:prstGeom prst="rect">
              <a:avLst/>
            </a:prstGeom>
            <a:solidFill>
              <a:srgbClr val="000000"/>
            </a:solidFill>
            <a:ln w="9525">
              <a:noFill/>
              <a:miter lim="800000"/>
              <a:headEnd/>
              <a:tailEnd/>
            </a:ln>
          </p:spPr>
          <p:txBody>
            <a:bodyPr/>
            <a:lstStyle/>
            <a:p>
              <a:endParaRPr lang="en-US"/>
            </a:p>
          </p:txBody>
        </p:sp>
        <p:sp>
          <p:nvSpPr>
            <p:cNvPr id="34" name="Line 32"/>
            <p:cNvSpPr>
              <a:spLocks noChangeShapeType="1"/>
            </p:cNvSpPr>
            <p:nvPr/>
          </p:nvSpPr>
          <p:spPr bwMode="auto">
            <a:xfrm>
              <a:off x="2414" y="1598"/>
              <a:ext cx="309" cy="1"/>
            </a:xfrm>
            <a:prstGeom prst="line">
              <a:avLst/>
            </a:prstGeom>
            <a:noFill/>
            <a:ln w="0">
              <a:solidFill>
                <a:srgbClr val="000000"/>
              </a:solidFill>
              <a:round/>
              <a:headEnd/>
              <a:tailEnd/>
            </a:ln>
          </p:spPr>
          <p:txBody>
            <a:bodyPr/>
            <a:lstStyle/>
            <a:p>
              <a:endParaRPr lang="en-US"/>
            </a:p>
          </p:txBody>
        </p:sp>
        <p:sp>
          <p:nvSpPr>
            <p:cNvPr id="35" name="Rectangle 33"/>
            <p:cNvSpPr>
              <a:spLocks noChangeArrowheads="1"/>
            </p:cNvSpPr>
            <p:nvPr/>
          </p:nvSpPr>
          <p:spPr bwMode="auto">
            <a:xfrm>
              <a:off x="2986"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36" name="Rectangle 34"/>
            <p:cNvSpPr>
              <a:spLocks noChangeArrowheads="1"/>
            </p:cNvSpPr>
            <p:nvPr/>
          </p:nvSpPr>
          <p:spPr bwMode="auto">
            <a:xfrm>
              <a:off x="3105" y="1378"/>
              <a:ext cx="243" cy="221"/>
            </a:xfrm>
            <a:prstGeom prst="rect">
              <a:avLst/>
            </a:prstGeom>
            <a:noFill/>
            <a:ln w="9525">
              <a:noFill/>
              <a:miter lim="800000"/>
              <a:headEnd/>
              <a:tailEnd/>
            </a:ln>
          </p:spPr>
          <p:txBody>
            <a:bodyPr wrap="none" lIns="0" tIns="0" rIns="0" bIns="0">
              <a:spAutoFit/>
            </a:bodyPr>
            <a:lstStyle/>
            <a:p>
              <a:r>
                <a:rPr lang="en-US" sz="2300" b="1">
                  <a:solidFill>
                    <a:srgbClr val="000000"/>
                  </a:solidFill>
                </a:rPr>
                <a:t>+ 0</a:t>
              </a:r>
              <a:endParaRPr lang="en-US" sz="2400"/>
            </a:p>
          </p:txBody>
        </p:sp>
        <p:sp>
          <p:nvSpPr>
            <p:cNvPr id="37" name="Rectangle 35"/>
            <p:cNvSpPr>
              <a:spLocks noChangeArrowheads="1"/>
            </p:cNvSpPr>
            <p:nvPr/>
          </p:nvSpPr>
          <p:spPr bwMode="auto">
            <a:xfrm>
              <a:off x="3359"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38" name="Rectangle 36"/>
            <p:cNvSpPr>
              <a:spLocks noChangeArrowheads="1"/>
            </p:cNvSpPr>
            <p:nvPr/>
          </p:nvSpPr>
          <p:spPr bwMode="auto">
            <a:xfrm>
              <a:off x="3061" y="1598"/>
              <a:ext cx="309" cy="17"/>
            </a:xfrm>
            <a:prstGeom prst="rect">
              <a:avLst/>
            </a:prstGeom>
            <a:solidFill>
              <a:srgbClr val="000000"/>
            </a:solidFill>
            <a:ln w="9525">
              <a:noFill/>
              <a:miter lim="800000"/>
              <a:headEnd/>
              <a:tailEnd/>
            </a:ln>
          </p:spPr>
          <p:txBody>
            <a:bodyPr/>
            <a:lstStyle/>
            <a:p>
              <a:endParaRPr lang="en-US"/>
            </a:p>
          </p:txBody>
        </p:sp>
        <p:sp>
          <p:nvSpPr>
            <p:cNvPr id="39" name="Line 37"/>
            <p:cNvSpPr>
              <a:spLocks noChangeShapeType="1"/>
            </p:cNvSpPr>
            <p:nvPr/>
          </p:nvSpPr>
          <p:spPr bwMode="auto">
            <a:xfrm>
              <a:off x="3061" y="1598"/>
              <a:ext cx="309" cy="1"/>
            </a:xfrm>
            <a:prstGeom prst="line">
              <a:avLst/>
            </a:prstGeom>
            <a:noFill/>
            <a:ln w="0">
              <a:solidFill>
                <a:srgbClr val="000000"/>
              </a:solidFill>
              <a:round/>
              <a:headEnd/>
              <a:tailEnd/>
            </a:ln>
          </p:spPr>
          <p:txBody>
            <a:bodyPr/>
            <a:lstStyle/>
            <a:p>
              <a:endParaRPr lang="en-US"/>
            </a:p>
          </p:txBody>
        </p:sp>
        <p:sp>
          <p:nvSpPr>
            <p:cNvPr id="40" name="Rectangle 38"/>
            <p:cNvSpPr>
              <a:spLocks noChangeArrowheads="1"/>
            </p:cNvSpPr>
            <p:nvPr/>
          </p:nvSpPr>
          <p:spPr bwMode="auto">
            <a:xfrm>
              <a:off x="3672"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41" name="Rectangle 39"/>
            <p:cNvSpPr>
              <a:spLocks noChangeArrowheads="1"/>
            </p:cNvSpPr>
            <p:nvPr/>
          </p:nvSpPr>
          <p:spPr bwMode="auto">
            <a:xfrm>
              <a:off x="3800" y="1378"/>
              <a:ext cx="243" cy="221"/>
            </a:xfrm>
            <a:prstGeom prst="rect">
              <a:avLst/>
            </a:prstGeom>
            <a:noFill/>
            <a:ln w="9525">
              <a:noFill/>
              <a:miter lim="800000"/>
              <a:headEnd/>
              <a:tailEnd/>
            </a:ln>
          </p:spPr>
          <p:txBody>
            <a:bodyPr wrap="none" lIns="0" tIns="0" rIns="0" bIns="0">
              <a:spAutoFit/>
            </a:bodyPr>
            <a:lstStyle/>
            <a:p>
              <a:r>
                <a:rPr lang="en-US" sz="2300" b="1">
                  <a:solidFill>
                    <a:srgbClr val="000000"/>
                  </a:solidFill>
                </a:rPr>
                <a:t>+ 1</a:t>
              </a:r>
              <a:endParaRPr lang="en-US" sz="2400"/>
            </a:p>
          </p:txBody>
        </p:sp>
        <p:sp>
          <p:nvSpPr>
            <p:cNvPr id="42" name="Rectangle 40"/>
            <p:cNvSpPr>
              <a:spLocks noChangeArrowheads="1"/>
            </p:cNvSpPr>
            <p:nvPr/>
          </p:nvSpPr>
          <p:spPr bwMode="auto">
            <a:xfrm>
              <a:off x="4054"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43" name="Rectangle 41"/>
            <p:cNvSpPr>
              <a:spLocks noChangeArrowheads="1"/>
            </p:cNvSpPr>
            <p:nvPr/>
          </p:nvSpPr>
          <p:spPr bwMode="auto">
            <a:xfrm>
              <a:off x="3745" y="1598"/>
              <a:ext cx="320" cy="17"/>
            </a:xfrm>
            <a:prstGeom prst="rect">
              <a:avLst/>
            </a:prstGeom>
            <a:solidFill>
              <a:srgbClr val="000000"/>
            </a:solidFill>
            <a:ln w="9525">
              <a:noFill/>
              <a:miter lim="800000"/>
              <a:headEnd/>
              <a:tailEnd/>
            </a:ln>
          </p:spPr>
          <p:txBody>
            <a:bodyPr/>
            <a:lstStyle/>
            <a:p>
              <a:endParaRPr lang="en-US"/>
            </a:p>
          </p:txBody>
        </p:sp>
        <p:sp>
          <p:nvSpPr>
            <p:cNvPr id="44" name="Line 42"/>
            <p:cNvSpPr>
              <a:spLocks noChangeShapeType="1"/>
            </p:cNvSpPr>
            <p:nvPr/>
          </p:nvSpPr>
          <p:spPr bwMode="auto">
            <a:xfrm>
              <a:off x="3745" y="1598"/>
              <a:ext cx="320" cy="1"/>
            </a:xfrm>
            <a:prstGeom prst="line">
              <a:avLst/>
            </a:prstGeom>
            <a:noFill/>
            <a:ln w="0">
              <a:solidFill>
                <a:srgbClr val="000000"/>
              </a:solidFill>
              <a:round/>
              <a:headEnd/>
              <a:tailEnd/>
            </a:ln>
          </p:spPr>
          <p:txBody>
            <a:bodyPr/>
            <a:lstStyle/>
            <a:p>
              <a:endParaRPr lang="en-US"/>
            </a:p>
          </p:txBody>
        </p:sp>
        <p:sp>
          <p:nvSpPr>
            <p:cNvPr id="45" name="Rectangle 43"/>
            <p:cNvSpPr>
              <a:spLocks noChangeArrowheads="1"/>
            </p:cNvSpPr>
            <p:nvPr/>
          </p:nvSpPr>
          <p:spPr bwMode="auto">
            <a:xfrm>
              <a:off x="1156" y="1669"/>
              <a:ext cx="281" cy="221"/>
            </a:xfrm>
            <a:prstGeom prst="rect">
              <a:avLst/>
            </a:prstGeom>
            <a:noFill/>
            <a:ln w="9525">
              <a:noFill/>
              <a:miter lim="800000"/>
              <a:headEnd/>
              <a:tailEnd/>
            </a:ln>
          </p:spPr>
          <p:txBody>
            <a:bodyPr wrap="none" lIns="0" tIns="0" rIns="0" bIns="0">
              <a:spAutoFit/>
            </a:bodyPr>
            <a:lstStyle/>
            <a:p>
              <a:r>
                <a:rPr lang="en-US" sz="2300" b="1">
                  <a:solidFill>
                    <a:srgbClr val="000000"/>
                  </a:solidFill>
                </a:rPr>
                <a:t>C S</a:t>
              </a:r>
              <a:endParaRPr lang="en-US" sz="2400"/>
            </a:p>
          </p:txBody>
        </p:sp>
        <p:sp>
          <p:nvSpPr>
            <p:cNvPr id="46" name="Rectangle 44"/>
            <p:cNvSpPr>
              <a:spLocks noChangeArrowheads="1"/>
            </p:cNvSpPr>
            <p:nvPr/>
          </p:nvSpPr>
          <p:spPr bwMode="auto">
            <a:xfrm>
              <a:off x="1450"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47" name="Rectangle 45"/>
            <p:cNvSpPr>
              <a:spLocks noChangeArrowheads="1"/>
            </p:cNvSpPr>
            <p:nvPr/>
          </p:nvSpPr>
          <p:spPr bwMode="auto">
            <a:xfrm>
              <a:off x="1738"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48" name="Rectangle 46"/>
            <p:cNvSpPr>
              <a:spLocks noChangeArrowheads="1"/>
            </p:cNvSpPr>
            <p:nvPr/>
          </p:nvSpPr>
          <p:spPr bwMode="auto">
            <a:xfrm>
              <a:off x="1870" y="1669"/>
              <a:ext cx="230" cy="221"/>
            </a:xfrm>
            <a:prstGeom prst="rect">
              <a:avLst/>
            </a:prstGeom>
            <a:noFill/>
            <a:ln w="9525">
              <a:noFill/>
              <a:miter lim="800000"/>
              <a:headEnd/>
              <a:tailEnd/>
            </a:ln>
          </p:spPr>
          <p:txBody>
            <a:bodyPr wrap="none" lIns="0" tIns="0" rIns="0" bIns="0">
              <a:spAutoFit/>
            </a:bodyPr>
            <a:lstStyle/>
            <a:p>
              <a:r>
                <a:rPr lang="en-US" sz="2300" b="1">
                  <a:solidFill>
                    <a:srgbClr val="000000"/>
                  </a:solidFill>
                </a:rPr>
                <a:t>0 0</a:t>
              </a:r>
              <a:endParaRPr lang="en-US" sz="2400"/>
            </a:p>
          </p:txBody>
        </p:sp>
        <p:sp>
          <p:nvSpPr>
            <p:cNvPr id="49" name="Rectangle 47"/>
            <p:cNvSpPr>
              <a:spLocks noChangeArrowheads="1"/>
            </p:cNvSpPr>
            <p:nvPr/>
          </p:nvSpPr>
          <p:spPr bwMode="auto">
            <a:xfrm>
              <a:off x="2110"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0" name="Rectangle 48"/>
            <p:cNvSpPr>
              <a:spLocks noChangeArrowheads="1"/>
            </p:cNvSpPr>
            <p:nvPr/>
          </p:nvSpPr>
          <p:spPr bwMode="auto">
            <a:xfrm>
              <a:off x="2339"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1" name="Rectangle 49"/>
            <p:cNvSpPr>
              <a:spLocks noChangeArrowheads="1"/>
            </p:cNvSpPr>
            <p:nvPr/>
          </p:nvSpPr>
          <p:spPr bwMode="auto">
            <a:xfrm>
              <a:off x="2471" y="1669"/>
              <a:ext cx="230" cy="221"/>
            </a:xfrm>
            <a:prstGeom prst="rect">
              <a:avLst/>
            </a:prstGeom>
            <a:noFill/>
            <a:ln w="9525">
              <a:noFill/>
              <a:miter lim="800000"/>
              <a:headEnd/>
              <a:tailEnd/>
            </a:ln>
          </p:spPr>
          <p:txBody>
            <a:bodyPr wrap="none" lIns="0" tIns="0" rIns="0" bIns="0">
              <a:spAutoFit/>
            </a:bodyPr>
            <a:lstStyle/>
            <a:p>
              <a:r>
                <a:rPr lang="en-US" sz="2300" b="1" dirty="0">
                  <a:solidFill>
                    <a:srgbClr val="000000"/>
                  </a:solidFill>
                </a:rPr>
                <a:t>0 1</a:t>
              </a:r>
              <a:endParaRPr lang="en-US" sz="2400" dirty="0"/>
            </a:p>
          </p:txBody>
        </p:sp>
        <p:sp>
          <p:nvSpPr>
            <p:cNvPr id="52" name="Rectangle 50"/>
            <p:cNvSpPr>
              <a:spLocks noChangeArrowheads="1"/>
            </p:cNvSpPr>
            <p:nvPr/>
          </p:nvSpPr>
          <p:spPr bwMode="auto">
            <a:xfrm>
              <a:off x="2711"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3" name="Rectangle 51"/>
            <p:cNvSpPr>
              <a:spLocks noChangeArrowheads="1"/>
            </p:cNvSpPr>
            <p:nvPr/>
          </p:nvSpPr>
          <p:spPr bwMode="auto">
            <a:xfrm>
              <a:off x="2986"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4" name="Rectangle 52"/>
            <p:cNvSpPr>
              <a:spLocks noChangeArrowheads="1"/>
            </p:cNvSpPr>
            <p:nvPr/>
          </p:nvSpPr>
          <p:spPr bwMode="auto">
            <a:xfrm>
              <a:off x="3119" y="1669"/>
              <a:ext cx="230" cy="221"/>
            </a:xfrm>
            <a:prstGeom prst="rect">
              <a:avLst/>
            </a:prstGeom>
            <a:noFill/>
            <a:ln w="9525">
              <a:noFill/>
              <a:miter lim="800000"/>
              <a:headEnd/>
              <a:tailEnd/>
            </a:ln>
          </p:spPr>
          <p:txBody>
            <a:bodyPr wrap="none" lIns="0" tIns="0" rIns="0" bIns="0">
              <a:spAutoFit/>
            </a:bodyPr>
            <a:lstStyle/>
            <a:p>
              <a:r>
                <a:rPr lang="en-US" sz="2300" b="1">
                  <a:solidFill>
                    <a:srgbClr val="000000"/>
                  </a:solidFill>
                </a:rPr>
                <a:t>0 1</a:t>
              </a:r>
              <a:endParaRPr lang="en-US" sz="2400"/>
            </a:p>
          </p:txBody>
        </p:sp>
        <p:sp>
          <p:nvSpPr>
            <p:cNvPr id="55" name="Rectangle 53"/>
            <p:cNvSpPr>
              <a:spLocks noChangeArrowheads="1"/>
            </p:cNvSpPr>
            <p:nvPr/>
          </p:nvSpPr>
          <p:spPr bwMode="auto">
            <a:xfrm>
              <a:off x="3359"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6" name="Rectangle 54"/>
            <p:cNvSpPr>
              <a:spLocks noChangeArrowheads="1"/>
            </p:cNvSpPr>
            <p:nvPr/>
          </p:nvSpPr>
          <p:spPr bwMode="auto">
            <a:xfrm>
              <a:off x="3672"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7" name="Rectangle 55"/>
            <p:cNvSpPr>
              <a:spLocks noChangeArrowheads="1"/>
            </p:cNvSpPr>
            <p:nvPr/>
          </p:nvSpPr>
          <p:spPr bwMode="auto">
            <a:xfrm>
              <a:off x="3814" y="1669"/>
              <a:ext cx="230" cy="221"/>
            </a:xfrm>
            <a:prstGeom prst="rect">
              <a:avLst/>
            </a:prstGeom>
            <a:noFill/>
            <a:ln w="9525">
              <a:noFill/>
              <a:miter lim="800000"/>
              <a:headEnd/>
              <a:tailEnd/>
            </a:ln>
          </p:spPr>
          <p:txBody>
            <a:bodyPr wrap="none" lIns="0" tIns="0" rIns="0" bIns="0">
              <a:spAutoFit/>
            </a:bodyPr>
            <a:lstStyle/>
            <a:p>
              <a:r>
                <a:rPr lang="en-US" sz="2300" b="1">
                  <a:solidFill>
                    <a:srgbClr val="000000"/>
                  </a:solidFill>
                </a:rPr>
                <a:t>1 0</a:t>
              </a:r>
              <a:endParaRPr lang="en-US" sz="2400"/>
            </a:p>
          </p:txBody>
        </p:sp>
        <p:sp>
          <p:nvSpPr>
            <p:cNvPr id="58" name="Rectangle 56"/>
            <p:cNvSpPr>
              <a:spLocks noChangeArrowheads="1"/>
            </p:cNvSpPr>
            <p:nvPr/>
          </p:nvSpPr>
          <p:spPr bwMode="auto">
            <a:xfrm>
              <a:off x="4054"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9" name="Rectangle 57"/>
            <p:cNvSpPr>
              <a:spLocks noChangeArrowheads="1"/>
            </p:cNvSpPr>
            <p:nvPr/>
          </p:nvSpPr>
          <p:spPr bwMode="auto">
            <a:xfrm>
              <a:off x="1056" y="1932"/>
              <a:ext cx="20" cy="96"/>
            </a:xfrm>
            <a:prstGeom prst="rect">
              <a:avLst/>
            </a:prstGeom>
            <a:noFill/>
            <a:ln w="9525">
              <a:noFill/>
              <a:miter lim="800000"/>
              <a:headEnd/>
              <a:tailEnd/>
            </a:ln>
          </p:spPr>
          <p:txBody>
            <a:bodyPr wrap="none" lIns="0" tIns="0" rIns="0" bIns="0">
              <a:spAutoFit/>
            </a:bodyPr>
            <a:lstStyle/>
            <a:p>
              <a:r>
                <a:rPr lang="en-US" sz="1000" b="1">
                  <a:solidFill>
                    <a:srgbClr val="000000"/>
                  </a:solidFill>
                </a:rPr>
                <a:t> </a:t>
              </a:r>
              <a:endParaRPr lang="en-US" sz="2400"/>
            </a:p>
          </p:txBody>
        </p:sp>
      </p:grpSp>
      <p:pic>
        <p:nvPicPr>
          <p:cNvPr id="2050" name="Picture 2"/>
          <p:cNvPicPr>
            <a:picLocks noChangeAspect="1" noChangeArrowheads="1"/>
          </p:cNvPicPr>
          <p:nvPr/>
        </p:nvPicPr>
        <p:blipFill>
          <a:blip r:embed="rId2" cstate="print"/>
          <a:srcRect/>
          <a:stretch>
            <a:fillRect/>
          </a:stretch>
        </p:blipFill>
        <p:spPr bwMode="auto">
          <a:xfrm>
            <a:off x="5781747" y="4293105"/>
            <a:ext cx="2162175" cy="1438275"/>
          </a:xfrm>
          <a:prstGeom prst="rect">
            <a:avLst/>
          </a:prstGeom>
          <a:noFill/>
          <a:ln w="9525">
            <a:no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6069782" y="1873611"/>
            <a:ext cx="2486025" cy="1371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12899</TotalTime>
  <Words>3613</Words>
  <Application>Microsoft Office PowerPoint</Application>
  <PresentationFormat>On-screen Show (4:3)</PresentationFormat>
  <Paragraphs>731</Paragraphs>
  <Slides>46</Slides>
  <Notes>0</Notes>
  <HiddenSlides>0</HiddenSlides>
  <MMClips>0</MMClips>
  <ScaleCrop>false</ScaleCrop>
  <HeadingPairs>
    <vt:vector size="6" baseType="variant">
      <vt:variant>
        <vt:lpstr>Theme</vt:lpstr>
      </vt:variant>
      <vt:variant>
        <vt:i4>1</vt:i4>
      </vt:variant>
      <vt:variant>
        <vt:lpstr>Slide Titles</vt:lpstr>
      </vt:variant>
      <vt:variant>
        <vt:i4>46</vt:i4>
      </vt:variant>
      <vt:variant>
        <vt:lpstr>Custom Shows</vt:lpstr>
      </vt:variant>
      <vt:variant>
        <vt:i4>1</vt:i4>
      </vt:variant>
    </vt:vector>
  </HeadingPairs>
  <TitlesOfParts>
    <vt:vector size="48" baseType="lpstr">
      <vt:lpstr>Default Design</vt:lpstr>
      <vt:lpstr>Arithmetic Functions &amp; Circuits</vt:lpstr>
      <vt:lpstr>Outline</vt:lpstr>
      <vt:lpstr>Hierarchical Design</vt:lpstr>
      <vt:lpstr>Hierarchical Design</vt:lpstr>
      <vt:lpstr>Advantages of the Hierarchical Approach to Design</vt:lpstr>
      <vt:lpstr>Iterative (Repetitive)  Arithmetic Combinational Circuits</vt:lpstr>
      <vt:lpstr>Iterative (Repetitive)  Arithmetic Combinational Circuits</vt:lpstr>
      <vt:lpstr>Functional Blocks: Addition</vt:lpstr>
      <vt:lpstr>Functional Block: Half-Adder</vt:lpstr>
      <vt:lpstr>Logic Simplification: Half-Adder</vt:lpstr>
      <vt:lpstr>Five Implementations: Half-Adder</vt:lpstr>
      <vt:lpstr>Implementations: Half-Adder</vt:lpstr>
      <vt:lpstr>Functional Block: Full-Adder</vt:lpstr>
      <vt:lpstr>Logic Optimization: Full-Adder</vt:lpstr>
      <vt:lpstr>Equations: Full-Adder</vt:lpstr>
      <vt:lpstr>Implementation: 1-bit Full Adder</vt:lpstr>
      <vt:lpstr>4-bit Ripple-Carry Adder (RCA)</vt:lpstr>
      <vt:lpstr>4-bit RCA: Carry Propagation &amp; Delay</vt:lpstr>
      <vt:lpstr>Carry Lookahead Adder (CLA)</vt:lpstr>
      <vt:lpstr>Carry Lookahead Development</vt:lpstr>
      <vt:lpstr>Carry Lookahead Development</vt:lpstr>
      <vt:lpstr>Carry Lookahead Development</vt:lpstr>
      <vt:lpstr>Carry Lookahead Development</vt:lpstr>
      <vt:lpstr>Delay for the 4-bit CLA Adder</vt:lpstr>
      <vt:lpstr>Signed Number Representation</vt:lpstr>
      <vt:lpstr>Sign-Magnitude Representation</vt:lpstr>
      <vt:lpstr>Signed-Magnitude Addition/Subtraction</vt:lpstr>
      <vt:lpstr>Signed-Magnitude Addition/Subtraction</vt:lpstr>
      <vt:lpstr>One’s Complement Representation</vt:lpstr>
      <vt:lpstr>Why is it called “one’s complement?”</vt:lpstr>
      <vt:lpstr>One’s Complement Representation</vt:lpstr>
      <vt:lpstr>One’s Complement Addition</vt:lpstr>
      <vt:lpstr>Two’s Complement Representation</vt:lpstr>
      <vt:lpstr>Two’s Complement Representation</vt:lpstr>
      <vt:lpstr>Two’s Complement Representation</vt:lpstr>
      <vt:lpstr>Two’s Complement Representation</vt:lpstr>
      <vt:lpstr>Two’s Complement Addition</vt:lpstr>
      <vt:lpstr>Signed Number Representation (n=4)</vt:lpstr>
      <vt:lpstr>Adder/Subtractor  for Signed 2’s Complement</vt:lpstr>
      <vt:lpstr>BCD Adder</vt:lpstr>
      <vt:lpstr>BCD Adder</vt:lpstr>
      <vt:lpstr>BCD Adder</vt:lpstr>
      <vt:lpstr>BCD Adder</vt:lpstr>
      <vt:lpstr>Binary Multiplier</vt:lpstr>
      <vt:lpstr>Binary Multiplier</vt:lpstr>
      <vt:lpstr>Binary Multiplier</vt:lpstr>
      <vt:lpstr>Shl</vt:lpstr>
    </vt:vector>
  </TitlesOfParts>
  <Company>KFUPM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dc:title>
  <dc:creator>Dr. Muhamed Mudawar</dc:creator>
  <cp:lastModifiedBy>Itc</cp:lastModifiedBy>
  <cp:revision>373</cp:revision>
  <dcterms:created xsi:type="dcterms:W3CDTF">2004-09-12T13:54:39Z</dcterms:created>
  <dcterms:modified xsi:type="dcterms:W3CDTF">2013-03-30T06:53:36Z</dcterms:modified>
</cp:coreProperties>
</file>