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62" r:id="rId3"/>
    <p:sldId id="344" r:id="rId4"/>
    <p:sldId id="345" r:id="rId5"/>
    <p:sldId id="351" r:id="rId6"/>
    <p:sldId id="352" r:id="rId7"/>
    <p:sldId id="379" r:id="rId8"/>
    <p:sldId id="374" r:id="rId9"/>
    <p:sldId id="353" r:id="rId10"/>
    <p:sldId id="354" r:id="rId11"/>
    <p:sldId id="355" r:id="rId12"/>
    <p:sldId id="357" r:id="rId13"/>
    <p:sldId id="356" r:id="rId14"/>
    <p:sldId id="358" r:id="rId15"/>
    <p:sldId id="359" r:id="rId16"/>
    <p:sldId id="360" r:id="rId17"/>
    <p:sldId id="361" r:id="rId18"/>
    <p:sldId id="362" r:id="rId19"/>
    <p:sldId id="364" r:id="rId20"/>
    <p:sldId id="363" r:id="rId21"/>
    <p:sldId id="365" r:id="rId22"/>
    <p:sldId id="366" r:id="rId23"/>
    <p:sldId id="367" r:id="rId24"/>
    <p:sldId id="368" r:id="rId25"/>
    <p:sldId id="380" r:id="rId26"/>
    <p:sldId id="369" r:id="rId27"/>
    <p:sldId id="370" r:id="rId28"/>
    <p:sldId id="375" r:id="rId29"/>
    <p:sldId id="381" r:id="rId30"/>
    <p:sldId id="377" r:id="rId31"/>
    <p:sldId id="378" r:id="rId32"/>
    <p:sldId id="376" r:id="rId33"/>
    <p:sldId id="371" r:id="rId34"/>
    <p:sldId id="372" r:id="rId35"/>
    <p:sldId id="373" r:id="rId36"/>
  </p:sldIdLst>
  <p:sldSz cx="9144000" cy="6858000" type="screen4x3"/>
  <p:notesSz cx="6858000" cy="9144000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99"/>
    <a:srgbClr val="FFAE5D"/>
    <a:srgbClr val="FFBA75"/>
    <a:srgbClr val="008000"/>
    <a:srgbClr val="FFCCFF"/>
    <a:srgbClr val="FFFF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301" autoAdjust="0"/>
    <p:restoredTop sz="94660"/>
  </p:normalViewPr>
  <p:slideViewPr>
    <p:cSldViewPr>
      <p:cViewPr varScale="1">
        <p:scale>
          <a:sx n="69" d="100"/>
          <a:sy n="69" d="100"/>
        </p:scale>
        <p:origin x="156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7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7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7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27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0F3FC046-F678-4AD6-A99F-CE4CE52D0662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780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86100"/>
            <a:ext cx="82296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43000"/>
            <a:ext cx="8229600" cy="51435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457200" y="6324600"/>
            <a:ext cx="8229600" cy="2444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3943350" algn="ctr"/>
                <a:tab pos="8050213" algn="r"/>
              </a:tabLst>
            </a:pP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Binary Logic and Gates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	                           COE </a:t>
            </a: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202– Digital Logic  Design 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– KFUPM                           	slide </a:t>
            </a:r>
            <a:fld id="{497C7F51-76D3-4B06-95E2-AD0B11897486}" type="slidenum">
              <a:rPr lang="ar-SA" sz="1000" i="1">
                <a:latin typeface="Times New Roman" pitchFamily="18" charset="0"/>
                <a:cs typeface="Times New Roman" pitchFamily="18" charset="0"/>
              </a:rPr>
              <a:pPr>
                <a:spcBef>
                  <a:spcPct val="50000"/>
                </a:spcBef>
                <a:tabLst>
                  <a:tab pos="3943350" algn="ctr"/>
                  <a:tab pos="8050213" algn="r"/>
                </a:tabLst>
              </a:pPr>
              <a:t>‹#›</a:t>
            </a:fld>
            <a:endParaRPr 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fontAlgn="base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fontAlgn="base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fontAlgn="base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fontAlgn="base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z="4400" dirty="0" smtClean="0"/>
              <a:t>Binary Logic and Gates</a:t>
            </a:r>
            <a:endParaRPr lang="en-US" sz="2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86100"/>
            <a:ext cx="8229600" cy="2971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COE </a:t>
            </a:r>
            <a:r>
              <a:rPr lang="en-US" dirty="0" smtClean="0"/>
              <a:t>202</a:t>
            </a:r>
            <a:endParaRPr lang="en-US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dirty="0" smtClean="0"/>
              <a:t>Digital Logic Design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sz="2000" dirty="0"/>
              <a:t>Dr. Aiman El-Maleh</a:t>
            </a:r>
          </a:p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en-US" sz="1800" dirty="0"/>
              <a:t>College of Computer Sciences and Engineering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King Fahd University of Petroleum and Minerals</a:t>
            </a:r>
          </a:p>
          <a:p>
            <a:pPr>
              <a:lnSpc>
                <a:spcPct val="90000"/>
              </a:lnSpc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Elements of Boolean Algebra (Binary Logic)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Physically</a:t>
            </a:r>
          </a:p>
          <a:p>
            <a:pPr lvl="1"/>
            <a:r>
              <a:rPr lang="en-US" dirty="0" smtClean="0"/>
              <a:t>Constants ⇒</a:t>
            </a:r>
          </a:p>
          <a:p>
            <a:pPr lvl="2"/>
            <a:r>
              <a:rPr lang="en-US" dirty="0" smtClean="0"/>
              <a:t>Power Supply Voltage (Logic 1)</a:t>
            </a:r>
          </a:p>
          <a:p>
            <a:pPr lvl="2"/>
            <a:r>
              <a:rPr lang="en-US" dirty="0" smtClean="0"/>
              <a:t>Ground Voltage (Logic 0)</a:t>
            </a:r>
          </a:p>
          <a:p>
            <a:pPr lvl="1"/>
            <a:r>
              <a:rPr lang="en-US" dirty="0" smtClean="0"/>
              <a:t>Variables ⇒ Signals (High = 1, Low = 0)</a:t>
            </a:r>
          </a:p>
          <a:p>
            <a:pPr lvl="1"/>
            <a:r>
              <a:rPr lang="en-US" dirty="0" smtClean="0"/>
              <a:t>Operators ⇒ Electronic Devices (Logic Gates)</a:t>
            </a:r>
          </a:p>
          <a:p>
            <a:pPr lvl="2"/>
            <a:r>
              <a:rPr lang="en-US" dirty="0" smtClean="0"/>
              <a:t>1. AND - Gate</a:t>
            </a:r>
          </a:p>
          <a:p>
            <a:pPr lvl="2"/>
            <a:r>
              <a:rPr lang="en-US" dirty="0" smtClean="0"/>
              <a:t>2. OR - Gate</a:t>
            </a:r>
          </a:p>
          <a:p>
            <a:pPr lvl="2"/>
            <a:r>
              <a:rPr lang="en-US" dirty="0" smtClean="0"/>
              <a:t>3. NOT - Gate (Inverter)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Gates &amp; Logic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921298" cy="51435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The AND Operation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If X and Y are two binary variables, the result of the operation X AND Y is 1 if and only if </a:t>
            </a:r>
            <a:r>
              <a:rPr lang="en-US" dirty="0" smtClean="0">
                <a:solidFill>
                  <a:srgbClr val="FF0000"/>
                </a:solidFill>
              </a:rPr>
              <a:t>both</a:t>
            </a:r>
            <a:r>
              <a:rPr lang="en-US" dirty="0" smtClean="0"/>
              <a:t> X = 1 </a:t>
            </a:r>
            <a:r>
              <a:rPr lang="en-US" dirty="0" smtClean="0">
                <a:solidFill>
                  <a:srgbClr val="FF0000"/>
                </a:solidFill>
              </a:rPr>
              <a:t>and</a:t>
            </a:r>
            <a:r>
              <a:rPr lang="en-US" dirty="0" smtClean="0"/>
              <a:t> Y = 1, and is 0 otherwise.</a:t>
            </a:r>
          </a:p>
          <a:p>
            <a:r>
              <a:rPr lang="en-US" dirty="0" smtClean="0"/>
              <a:t>In Boolean expressions, the AND operation is represented either by a “dot” or by the absence of an operator. Thus, X AND Y is written as X.Y or just XY.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2697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105" y="1124720"/>
            <a:ext cx="2981325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69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105" y="3659428"/>
            <a:ext cx="28956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Gates &amp; Logic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The AND Operation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The electronic device which performs the AND operation is called the AND gate.</a:t>
            </a:r>
          </a:p>
          <a:p>
            <a:r>
              <a:rPr lang="en-US" dirty="0" smtClean="0"/>
              <a:t>Symbols of 2-input and 3-input AND gates: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267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331" y="3429000"/>
            <a:ext cx="366712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14393" y="3429000"/>
            <a:ext cx="41719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Gates &amp; Logic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43000"/>
            <a:ext cx="5324548" cy="51435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The OR Operation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If X and Y are two binary variables, the result of the operation X AND Y is 1 if and only if </a:t>
            </a:r>
            <a:r>
              <a:rPr lang="en-US" dirty="0" smtClean="0">
                <a:solidFill>
                  <a:srgbClr val="FF0000"/>
                </a:solidFill>
              </a:rPr>
              <a:t>either</a:t>
            </a:r>
            <a:r>
              <a:rPr lang="en-US" dirty="0" smtClean="0"/>
              <a:t> X = 1 </a:t>
            </a:r>
            <a:r>
              <a:rPr lang="en-US" dirty="0" smtClean="0">
                <a:solidFill>
                  <a:srgbClr val="FF0000"/>
                </a:solidFill>
              </a:rPr>
              <a:t>or</a:t>
            </a:r>
            <a:r>
              <a:rPr lang="en-US" dirty="0" smtClean="0"/>
              <a:t> Y = 1, and is 0 otherwise.</a:t>
            </a:r>
          </a:p>
          <a:p>
            <a:r>
              <a:rPr lang="en-US" dirty="0" smtClean="0"/>
              <a:t>In Boolean expressions, the AND operation is represented either by a “plus” sign. Thus, X OR Y is written as X + Y.</a:t>
            </a:r>
          </a:p>
          <a:p>
            <a:r>
              <a:rPr lang="en-US" dirty="0" smtClean="0"/>
              <a:t>The electronic device which performs the OR operation is called the OR gate.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268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1747" y="1297541"/>
            <a:ext cx="29718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8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20891" y="4120284"/>
            <a:ext cx="34671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Gates &amp; Logic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2" y="1143000"/>
            <a:ext cx="5900616" cy="51435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The NOT Operation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NOT is a “</a:t>
            </a:r>
            <a:r>
              <a:rPr lang="en-US" i="1" dirty="0" smtClean="0"/>
              <a:t>unary” operator.</a:t>
            </a:r>
          </a:p>
          <a:p>
            <a:r>
              <a:rPr lang="en-US" dirty="0" smtClean="0"/>
              <a:t>IF Z=NOT X, then the value of Z is the complement of the value of X. If X = 0 then Z = 1, and if X = 1 then Z =0.</a:t>
            </a:r>
          </a:p>
          <a:p>
            <a:r>
              <a:rPr lang="en-US" dirty="0" smtClean="0"/>
              <a:t>In Boolean expressions, the NOT operation is represented by either a bar on top of the variable (e.g. Z=    ) or a prime (e.g. Z = X' ).</a:t>
            </a:r>
          </a:p>
          <a:p>
            <a:r>
              <a:rPr lang="en-US" dirty="0" smtClean="0"/>
              <a:t>The electronic device which performs the NOT operation is called the NOT gate, or simply INVERTER.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2693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642" y="4177891"/>
            <a:ext cx="295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93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0776" y="1470362"/>
            <a:ext cx="2576536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931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817" y="3198572"/>
            <a:ext cx="2315417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Logic Circuits and Boolean Expressions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Boolean expression (or a Boolean function) is a combination of </a:t>
            </a:r>
            <a:r>
              <a:rPr lang="en-US" dirty="0" smtClean="0">
                <a:solidFill>
                  <a:srgbClr val="FF0000"/>
                </a:solidFill>
              </a:rPr>
              <a:t>Boolean variables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AND</a:t>
            </a:r>
            <a:r>
              <a:rPr lang="en-US" dirty="0" smtClean="0"/>
              <a:t>-operators, </a:t>
            </a:r>
            <a:r>
              <a:rPr lang="en-US" dirty="0" smtClean="0">
                <a:solidFill>
                  <a:srgbClr val="FF0000"/>
                </a:solidFill>
              </a:rPr>
              <a:t>OR</a:t>
            </a:r>
            <a:r>
              <a:rPr lang="en-US" dirty="0" smtClean="0"/>
              <a:t>-operators, and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operators.</a:t>
            </a:r>
          </a:p>
          <a:p>
            <a:r>
              <a:rPr lang="en-US" dirty="0" smtClean="0"/>
              <a:t>Boolean Expressions (Functions) are fully defined by their truth tables.</a:t>
            </a:r>
          </a:p>
          <a:p>
            <a:r>
              <a:rPr lang="en-US" dirty="0" smtClean="0"/>
              <a:t>Each Boolean function (expression) can be implemented by a digital logic circuit which consists of logic gates.</a:t>
            </a:r>
          </a:p>
          <a:p>
            <a:pPr lvl="1"/>
            <a:r>
              <a:rPr lang="en-US" dirty="0" smtClean="0"/>
              <a:t>Variables of the function correspond to signals in the logic circuit,</a:t>
            </a:r>
          </a:p>
          <a:p>
            <a:pPr lvl="1"/>
            <a:r>
              <a:rPr lang="en-US" dirty="0" smtClean="0"/>
              <a:t>Operators of the function are converted into corresponding logic gates in the logic circuit.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Logic Circuits and Boolean Expressions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Example:</a:t>
            </a:r>
            <a:r>
              <a:rPr lang="en-US" dirty="0" smtClean="0"/>
              <a:t> Consider the function</a:t>
            </a:r>
          </a:p>
          <a:p>
            <a:r>
              <a:rPr lang="en-US" dirty="0" smtClean="0"/>
              <a:t>Logic circuit diagram of                     :</a:t>
            </a:r>
            <a:endParaRPr lang="en-US" dirty="0"/>
          </a:p>
        </p:txBody>
      </p:sp>
      <p:pic>
        <p:nvPicPr>
          <p:cNvPr id="270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63284" y="1182327"/>
            <a:ext cx="16764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1144" y="1700790"/>
            <a:ext cx="16764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0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45" y="2392074"/>
            <a:ext cx="4090097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034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90463" y="2104038"/>
            <a:ext cx="3860367" cy="422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Identities of Boolean 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AND Identities:</a:t>
            </a:r>
          </a:p>
          <a:p>
            <a:pPr lvl="1"/>
            <a:r>
              <a:rPr lang="en-US" i="1" dirty="0" smtClean="0"/>
              <a:t>0 . X = 0</a:t>
            </a:r>
          </a:p>
          <a:p>
            <a:pPr lvl="1"/>
            <a:r>
              <a:rPr lang="en-US" i="1" dirty="0" smtClean="0"/>
              <a:t>1 . X = X</a:t>
            </a:r>
          </a:p>
          <a:p>
            <a:pPr lvl="1"/>
            <a:r>
              <a:rPr lang="en-US" i="1" dirty="0" smtClean="0"/>
              <a:t>X . X = X</a:t>
            </a:r>
          </a:p>
          <a:p>
            <a:pPr lvl="1"/>
            <a:r>
              <a:rPr lang="en-US" i="1" dirty="0" smtClean="0"/>
              <a:t>       = 0</a:t>
            </a:r>
            <a:endParaRPr lang="en-US" dirty="0"/>
          </a:p>
        </p:txBody>
      </p:sp>
      <p:pic>
        <p:nvPicPr>
          <p:cNvPr id="271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895" y="1124720"/>
            <a:ext cx="2181225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1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69782" y="1124720"/>
            <a:ext cx="2105025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136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65502" y="3717035"/>
            <a:ext cx="205740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136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27389" y="3717035"/>
            <a:ext cx="202882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136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88401" y="2852930"/>
            <a:ext cx="5715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Identities of Boolean 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OR Identities:</a:t>
            </a:r>
          </a:p>
          <a:p>
            <a:pPr lvl="1"/>
            <a:r>
              <a:rPr lang="en-US" i="1" dirty="0" smtClean="0"/>
              <a:t>1 + X = 1</a:t>
            </a:r>
          </a:p>
          <a:p>
            <a:pPr lvl="1"/>
            <a:r>
              <a:rPr lang="en-US" i="1" dirty="0" smtClean="0"/>
              <a:t>0 + X = X</a:t>
            </a:r>
          </a:p>
          <a:p>
            <a:pPr lvl="1"/>
            <a:r>
              <a:rPr lang="en-US" i="1" dirty="0" smtClean="0"/>
              <a:t>X + X = X</a:t>
            </a:r>
          </a:p>
          <a:p>
            <a:pPr lvl="1"/>
            <a:r>
              <a:rPr lang="en-US" i="1" dirty="0" smtClean="0"/>
              <a:t>          = 1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72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8401" y="2852930"/>
            <a:ext cx="7715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2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5502" y="1182327"/>
            <a:ext cx="1905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238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96961" y="1182327"/>
            <a:ext cx="194310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238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65502" y="3717035"/>
            <a:ext cx="19050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239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1074" y="3717035"/>
            <a:ext cx="1914525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Identities of Boolean 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AND Identities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OR Identities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Another Important Identity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74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5214817"/>
            <a:ext cx="10191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4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3031" y="4581140"/>
            <a:ext cx="173355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443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366" y="1585576"/>
            <a:ext cx="15811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443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57973" y="3601821"/>
            <a:ext cx="150495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 smtClean="0"/>
              <a:t>Elements of Boolean Algebra (Binary Logic)</a:t>
            </a:r>
          </a:p>
          <a:p>
            <a:r>
              <a:rPr lang="en-US" dirty="0" smtClean="0"/>
              <a:t>Logic Gates &amp; Logic Operations</a:t>
            </a:r>
          </a:p>
          <a:p>
            <a:r>
              <a:rPr lang="en-US" dirty="0" smtClean="0"/>
              <a:t>Boolean Algebra</a:t>
            </a:r>
          </a:p>
          <a:p>
            <a:r>
              <a:rPr lang="en-US" dirty="0" smtClean="0"/>
              <a:t>Basic Identities of Boolean Algebra</a:t>
            </a:r>
          </a:p>
          <a:p>
            <a:r>
              <a:rPr lang="en-US" dirty="0" smtClean="0"/>
              <a:t>Duality Principle</a:t>
            </a:r>
          </a:p>
          <a:p>
            <a:r>
              <a:rPr lang="en-US" dirty="0" smtClean="0"/>
              <a:t>Operator Precedence</a:t>
            </a:r>
          </a:p>
          <a:p>
            <a:r>
              <a:rPr lang="en-US" dirty="0" smtClean="0"/>
              <a:t>Properties of Boolean Algebra</a:t>
            </a:r>
          </a:p>
          <a:p>
            <a:r>
              <a:rPr lang="en-US" dirty="0" smtClean="0"/>
              <a:t>Algebraic Manipulation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Duality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806084" cy="5143500"/>
          </a:xfrm>
        </p:spPr>
        <p:txBody>
          <a:bodyPr/>
          <a:lstStyle/>
          <a:p>
            <a:r>
              <a:rPr lang="en-US" dirty="0" smtClean="0"/>
              <a:t>Given a Boolean expression, its </a:t>
            </a:r>
            <a:r>
              <a:rPr lang="en-US" dirty="0" smtClean="0">
                <a:solidFill>
                  <a:srgbClr val="FF0000"/>
                </a:solidFill>
              </a:rPr>
              <a:t>dual</a:t>
            </a:r>
            <a:r>
              <a:rPr lang="en-US" dirty="0" smtClean="0"/>
              <a:t> is obtained by </a:t>
            </a:r>
          </a:p>
          <a:p>
            <a:pPr lvl="1"/>
            <a:r>
              <a:rPr lang="en-US" dirty="0" smtClean="0"/>
              <a:t>replacing each 1 with a 0, each 0 with a 1, </a:t>
            </a:r>
          </a:p>
          <a:p>
            <a:pPr lvl="1"/>
            <a:r>
              <a:rPr lang="en-US" dirty="0" smtClean="0"/>
              <a:t>each AND (.) with an OR (+), and each OR (+) with an AND(.).</a:t>
            </a:r>
          </a:p>
          <a:p>
            <a:r>
              <a:rPr lang="en-US" dirty="0" smtClean="0"/>
              <a:t>The dual of an identity is also an identity. This is known as the </a:t>
            </a:r>
            <a:r>
              <a:rPr lang="en-US" dirty="0" smtClean="0">
                <a:solidFill>
                  <a:srgbClr val="FF0000"/>
                </a:solidFill>
              </a:rPr>
              <a:t>duality principle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can be easily shown that the AND basic identities and the OR basic identities are duals.</a:t>
            </a:r>
            <a:endParaRPr lang="en-US" dirty="0"/>
          </a:p>
        </p:txBody>
      </p:sp>
      <p:pic>
        <p:nvPicPr>
          <p:cNvPr id="273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0891" y="1182327"/>
            <a:ext cx="3571635" cy="5093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Precedence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the Boolean expression X.Y + W.Z the order of applying the operators will affect the final value of the expression.</a:t>
            </a:r>
            <a:endParaRPr lang="en-US" dirty="0"/>
          </a:p>
        </p:txBody>
      </p:sp>
      <p:pic>
        <p:nvPicPr>
          <p:cNvPr id="2754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10" y="2449681"/>
            <a:ext cx="8020050" cy="380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Precedence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Boolean Algebra, the precedence rules for various operators are given below, in a decreasing order of priority:</a:t>
            </a:r>
            <a:endParaRPr lang="en-US" dirty="0"/>
          </a:p>
        </p:txBody>
      </p:sp>
      <p:pic>
        <p:nvPicPr>
          <p:cNvPr id="276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2758" y="2449680"/>
            <a:ext cx="7008643" cy="2246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Boolean Algebra</a:t>
            </a:r>
            <a:endParaRPr lang="en-US" dirty="0"/>
          </a:p>
        </p:txBody>
      </p:sp>
      <p:pic>
        <p:nvPicPr>
          <p:cNvPr id="277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63" y="1190625"/>
            <a:ext cx="8524875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Boolean 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Properties of Boolean Algebra can be easily proved using truth tables.</a:t>
            </a:r>
          </a:p>
          <a:p>
            <a:r>
              <a:rPr lang="en-US" dirty="0" smtClean="0"/>
              <a:t>The only difference between the </a:t>
            </a:r>
            <a:r>
              <a:rPr lang="en-US" dirty="0" smtClean="0">
                <a:solidFill>
                  <a:srgbClr val="FF0000"/>
                </a:solidFill>
              </a:rPr>
              <a:t>dual</a:t>
            </a:r>
            <a:r>
              <a:rPr lang="en-US" dirty="0" smtClean="0"/>
              <a:t> of an expression and the </a:t>
            </a:r>
            <a:r>
              <a:rPr lang="en-US" dirty="0" smtClean="0">
                <a:solidFill>
                  <a:srgbClr val="FF0000"/>
                </a:solidFill>
              </a:rPr>
              <a:t>complement</a:t>
            </a:r>
            <a:r>
              <a:rPr lang="en-US" dirty="0" smtClean="0"/>
              <a:t> of that expression is that</a:t>
            </a:r>
          </a:p>
          <a:p>
            <a:pPr lvl="1"/>
            <a:r>
              <a:rPr lang="en-US" dirty="0" smtClean="0"/>
              <a:t>in the dual variables are not complemented while in the complement expression, all variables are complemented.</a:t>
            </a:r>
          </a:p>
          <a:p>
            <a:r>
              <a:rPr lang="en-US" dirty="0" smtClean="0"/>
              <a:t>Using the Boolean Algebra properties, complex Boolean expressions can be manipulated into a simpler forms resulting in simpler logic circuit implementations.</a:t>
            </a:r>
          </a:p>
          <a:p>
            <a:r>
              <a:rPr lang="en-US" dirty="0" smtClean="0"/>
              <a:t>Simpler expressions are generally implemented by simpler logic circuits which are both faster and less expensive. 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Complementing Boolean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50636"/>
                <a:ext cx="8229600" cy="5143500"/>
              </a:xfrm>
            </p:spPr>
            <p:txBody>
              <a:bodyPr/>
              <a:lstStyle/>
              <a:p>
                <a:pPr>
                  <a:lnSpc>
                    <a:spcPct val="140000"/>
                  </a:lnSpc>
                  <a:spcBef>
                    <a:spcPts val="1500"/>
                  </a:spcBef>
                </a:pPr>
                <a:r>
                  <a:rPr lang="en-US" dirty="0" smtClean="0"/>
                  <a:t>What is the complement of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𝑓</m:t>
                    </m:r>
                    <m:r>
                      <a:rPr lang="en-US" i="1" dirty="0">
                        <a:latin typeface="Cambria Math"/>
                      </a:rPr>
                      <m:t>=(</m:t>
                    </m:r>
                    <m:r>
                      <a:rPr lang="en-US" i="1" dirty="0">
                        <a:latin typeface="Cambria Math"/>
                      </a:rPr>
                      <m:t>𝑎</m:t>
                    </m:r>
                    <m:r>
                      <a:rPr lang="en-US" i="1" dirty="0">
                        <a:latin typeface="Cambria Math"/>
                      </a:rPr>
                      <m:t>′</m:t>
                    </m:r>
                    <m:r>
                      <a:rPr lang="en-US" i="1" dirty="0">
                        <a:latin typeface="Cambria Math"/>
                      </a:rPr>
                      <m:t>+</m:t>
                    </m:r>
                    <m:r>
                      <a:rPr lang="en-US" i="1" dirty="0" err="1">
                        <a:latin typeface="Cambria Math"/>
                      </a:rPr>
                      <m:t>𝑏𝑐</m:t>
                    </m:r>
                    <m:r>
                      <a:rPr lang="en-US" i="1" dirty="0">
                        <a:latin typeface="Cambria Math"/>
                      </a:rPr>
                      <m:t>)</m:t>
                    </m:r>
                    <m:r>
                      <a:rPr lang="en-US" i="1" dirty="0" err="1">
                        <a:latin typeface="Cambria Math"/>
                      </a:rPr>
                      <m:t>𝑑</m:t>
                    </m:r>
                    <m:r>
                      <a:rPr lang="en-US" i="1" dirty="0" err="1">
                        <a:latin typeface="Cambria Math"/>
                      </a:rPr>
                      <m:t>′</m:t>
                    </m:r>
                    <m:r>
                      <a:rPr lang="en-US" i="1" dirty="0" err="1">
                        <a:latin typeface="Cambria Math"/>
                      </a:rPr>
                      <m:t>+</m:t>
                    </m:r>
                    <m:r>
                      <a:rPr lang="en-US" i="1" dirty="0" err="1">
                        <a:latin typeface="Cambria Math"/>
                      </a:rPr>
                      <m:t>𝑒</m:t>
                    </m:r>
                  </m:oMath>
                </a14:m>
                <a:r>
                  <a:rPr lang="en-US" dirty="0"/>
                  <a:t>?</a:t>
                </a:r>
              </a:p>
              <a:p>
                <a:pPr>
                  <a:lnSpc>
                    <a:spcPct val="140000"/>
                  </a:lnSpc>
                  <a:spcBef>
                    <a:spcPts val="1500"/>
                  </a:spcBef>
                </a:pPr>
                <a:r>
                  <a:rPr lang="en-US" dirty="0"/>
                  <a:t>Use </a:t>
                </a:r>
                <a:r>
                  <a:rPr lang="en-US" dirty="0" err="1"/>
                  <a:t>DeMorgan's</a:t>
                </a:r>
                <a:r>
                  <a:rPr lang="en-US" dirty="0"/>
                  <a:t> Theorem:</a:t>
                </a:r>
              </a:p>
              <a:p>
                <a:pPr lvl="1">
                  <a:lnSpc>
                    <a:spcPct val="140000"/>
                  </a:lnSpc>
                  <a:spcBef>
                    <a:spcPts val="1500"/>
                  </a:spcBef>
                </a:pPr>
                <a:r>
                  <a:rPr lang="en-US" dirty="0" smtClean="0"/>
                  <a:t>Put brackets around each AND operation</a:t>
                </a:r>
              </a:p>
              <a:p>
                <a:pPr lvl="1">
                  <a:lnSpc>
                    <a:spcPct val="140000"/>
                  </a:lnSpc>
                  <a:spcBef>
                    <a:spcPts val="1500"/>
                  </a:spcBef>
                </a:pPr>
                <a:r>
                  <a:rPr lang="en-US" dirty="0" smtClean="0"/>
                  <a:t>Complement </a:t>
                </a:r>
                <a:r>
                  <a:rPr lang="en-US" dirty="0"/>
                  <a:t>each variable and constant</a:t>
                </a:r>
              </a:p>
              <a:p>
                <a:pPr lvl="1">
                  <a:lnSpc>
                    <a:spcPct val="140000"/>
                  </a:lnSpc>
                  <a:spcBef>
                    <a:spcPts val="1500"/>
                  </a:spcBef>
                </a:pPr>
                <a:r>
                  <a:rPr lang="en-US" dirty="0"/>
                  <a:t>Interchange AND </a:t>
                </a:r>
                <a:r>
                  <a:rPr lang="en-US" dirty="0" err="1"/>
                  <a:t>and</a:t>
                </a:r>
                <a:r>
                  <a:rPr lang="en-US" dirty="0"/>
                  <a:t> OR </a:t>
                </a:r>
                <a:r>
                  <a:rPr lang="en-US" dirty="0" smtClean="0"/>
                  <a:t>operators</a:t>
                </a:r>
                <a:endParaRPr lang="en-US" dirty="0"/>
              </a:p>
              <a:p>
                <a:pPr>
                  <a:lnSpc>
                    <a:spcPct val="140000"/>
                  </a:lnSpc>
                  <a:spcBef>
                    <a:spcPts val="1500"/>
                  </a:spcBef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Answer: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dirty="0"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i="1" dirty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 dirty="0">
                        <a:latin typeface="Cambria Math"/>
                      </a:rPr>
                      <m:t>+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err="1">
                        <a:latin typeface="Cambria Math"/>
                      </a:rPr>
                      <m:t>𝑏𝑐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 dirty="0">
                        <a:latin typeface="Cambria Math"/>
                      </a:rPr>
                      <m:t>)</m:t>
                    </m:r>
                    <m:r>
                      <a:rPr lang="en-US" i="1" dirty="0" err="1">
                        <a:latin typeface="Cambria Math"/>
                      </a:rPr>
                      <m:t>𝑑</m:t>
                    </m:r>
                    <m:r>
                      <a:rPr lang="en-US" i="1" dirty="0" err="1">
                        <a:latin typeface="Cambria Math"/>
                      </a:rPr>
                      <m:t>′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 dirty="0" err="1">
                        <a:latin typeface="Cambria Math"/>
                      </a:rPr>
                      <m:t>+</m:t>
                    </m:r>
                    <m:r>
                      <a:rPr lang="en-US" i="1" dirty="0" err="1">
                        <a:latin typeface="Cambria Math"/>
                      </a:rPr>
                      <m:t>𝑒</m:t>
                    </m:r>
                  </m:oMath>
                </a14:m>
                <a:endParaRPr lang="en-US" dirty="0"/>
              </a:p>
              <a:p>
                <a:pPr marL="0" indent="0">
                  <a:lnSpc>
                    <a:spcPct val="140000"/>
                  </a:lnSpc>
                  <a:spcBef>
                    <a:spcPts val="1500"/>
                  </a:spcBef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dirty="0">
                        <a:latin typeface="Cambria Math"/>
                      </a:rPr>
                      <m:t>′</m:t>
                    </m:r>
                    <m:r>
                      <a:rPr lang="en-US" i="1" dirty="0">
                        <a:latin typeface="Cambria Math"/>
                      </a:rPr>
                      <m:t>=(</m:t>
                    </m:r>
                    <m:r>
                      <a:rPr lang="en-US" i="1" dirty="0">
                        <a:latin typeface="Cambria Math"/>
                      </a:rPr>
                      <m:t>𝑎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dirty="0" err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err="1">
                                <a:latin typeface="Cambria Math"/>
                              </a:rPr>
                              <m:t>𝑏</m:t>
                            </m:r>
                          </m:e>
                          <m:sup>
                            <m:r>
                              <a:rPr lang="en-US" i="1" dirty="0" err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i="1" dirty="0" err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err="1"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en-US" i="1" dirty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i="1" dirty="0">
                        <a:latin typeface="Cambria Math"/>
                      </a:rPr>
                      <m:t>+</m:t>
                    </m:r>
                    <m:r>
                      <a:rPr lang="en-US" i="1" dirty="0">
                        <a:latin typeface="Cambria Math"/>
                      </a:rPr>
                      <m:t>𝑑</m:t>
                    </m:r>
                    <m:r>
                      <a:rPr lang="en-US" i="1" dirty="0">
                        <a:latin typeface="Cambria Math"/>
                      </a:rPr>
                      <m:t>)</m:t>
                    </m:r>
                    <m:r>
                      <a:rPr lang="en-US" i="1" dirty="0">
                        <a:latin typeface="Cambria Math"/>
                      </a:rPr>
                      <m:t>𝑒</m:t>
                    </m:r>
                    <m:r>
                      <a:rPr lang="en-US" i="1" dirty="0">
                        <a:latin typeface="Cambria Math"/>
                      </a:rPr>
                      <m:t>′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50636"/>
                <a:ext cx="8229600" cy="5143500"/>
              </a:xfrm>
              <a:blipFill>
                <a:blip r:embed="rId2"/>
                <a:stretch>
                  <a:fillRect l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51614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Algebraic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objective here is to acquire some skills in manipulating Boolean expressions into simpler forms for more efficient implementations.</a:t>
            </a:r>
          </a:p>
          <a:p>
            <a:r>
              <a:rPr lang="en-US" dirty="0" smtClean="0"/>
              <a:t>Properties of Boolean algebra will be utilized for this purpose.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Example:</a:t>
            </a:r>
            <a:r>
              <a:rPr lang="en-US" dirty="0" smtClean="0"/>
              <a:t>  Prove that X + XY = X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Proof:</a:t>
            </a:r>
            <a:r>
              <a:rPr lang="en-US" dirty="0" smtClean="0"/>
              <a:t> </a:t>
            </a:r>
            <a:r>
              <a:rPr lang="es-ES" dirty="0" smtClean="0"/>
              <a:t>X + XY = X.1 + XY =X.(1 + Y) = X.1 = X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Example:</a:t>
            </a:r>
            <a:r>
              <a:rPr lang="en-US" dirty="0" smtClean="0"/>
              <a:t>  Prove that X + X`Y= X + 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Proof:</a:t>
            </a:r>
            <a:r>
              <a:rPr lang="en-US" dirty="0" smtClean="0"/>
              <a:t> X + X`Y= (X+ X</a:t>
            </a:r>
            <a:r>
              <a:rPr lang="en-US" b="1" dirty="0" smtClean="0"/>
              <a:t>`) </a:t>
            </a:r>
            <a:r>
              <a:rPr lang="en-US" dirty="0" smtClean="0"/>
              <a:t>(X + Y)= 1.(X + Y)= X + 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OR</a:t>
            </a:r>
            <a:r>
              <a:rPr lang="en-US" dirty="0" smtClean="0"/>
              <a:t> X + X`Y= X.1 + X`Y= X.(1+Y) + X`Y= X + XY + X`Y= X + (XY +X`Y)= X + Y(X +X`)= X + 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Algebraic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Example: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Consensus Theorem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pl-PL" dirty="0" smtClean="0">
                <a:solidFill>
                  <a:srgbClr val="FF0000"/>
                </a:solidFill>
              </a:rPr>
              <a:t>X</a:t>
            </a:r>
            <a:r>
              <a:rPr lang="pl-PL" dirty="0" smtClean="0">
                <a:solidFill>
                  <a:srgbClr val="000099"/>
                </a:solidFill>
              </a:rPr>
              <a:t>Y</a:t>
            </a:r>
            <a:r>
              <a:rPr lang="pl-PL" dirty="0" smtClean="0"/>
              <a:t> + </a:t>
            </a:r>
            <a:r>
              <a:rPr lang="pl-PL" dirty="0" smtClean="0">
                <a:solidFill>
                  <a:srgbClr val="FF0000"/>
                </a:solidFill>
              </a:rPr>
              <a:t>X`</a:t>
            </a:r>
            <a:r>
              <a:rPr lang="pl-PL" dirty="0" smtClean="0">
                <a:solidFill>
                  <a:srgbClr val="000099"/>
                </a:solidFill>
              </a:rPr>
              <a:t>Z</a:t>
            </a:r>
            <a:r>
              <a:rPr lang="pl-PL" dirty="0" smtClean="0"/>
              <a:t> + </a:t>
            </a:r>
            <a:r>
              <a:rPr lang="pl-PL" dirty="0" smtClean="0">
                <a:solidFill>
                  <a:srgbClr val="000099"/>
                </a:solidFill>
              </a:rPr>
              <a:t>YZ</a:t>
            </a:r>
            <a:r>
              <a:rPr lang="pl-PL" dirty="0" smtClean="0"/>
              <a:t> = </a:t>
            </a:r>
            <a:r>
              <a:rPr lang="pl-PL" dirty="0" smtClean="0">
                <a:solidFill>
                  <a:srgbClr val="FF0000"/>
                </a:solidFill>
              </a:rPr>
              <a:t>X</a:t>
            </a:r>
            <a:r>
              <a:rPr lang="pl-PL" dirty="0" smtClean="0">
                <a:solidFill>
                  <a:srgbClr val="000099"/>
                </a:solidFill>
              </a:rPr>
              <a:t>Y</a:t>
            </a:r>
            <a:r>
              <a:rPr lang="pl-PL" dirty="0" smtClean="0"/>
              <a:t> + </a:t>
            </a:r>
            <a:r>
              <a:rPr lang="pl-PL" dirty="0" smtClean="0">
                <a:solidFill>
                  <a:srgbClr val="FF0000"/>
                </a:solidFill>
              </a:rPr>
              <a:t>X`</a:t>
            </a:r>
            <a:r>
              <a:rPr lang="pl-PL" dirty="0" smtClean="0">
                <a:solidFill>
                  <a:srgbClr val="000099"/>
                </a:solidFill>
              </a:rPr>
              <a:t>Z</a:t>
            </a:r>
            <a:r>
              <a:rPr lang="pl-PL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78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6009" y="2276859"/>
            <a:ext cx="6394376" cy="3920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Properties, Postulates &amp; Theorems of Boolean Algebra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1147257"/>
            <a:ext cx="9086850" cy="52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38203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Algebraic Manipulation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Check if Absorption can be applied</a:t>
            </a:r>
          </a:p>
          <a:p>
            <a:pPr marL="457200" indent="-457200">
              <a:buAutoNum type="arabicPeriod"/>
            </a:pPr>
            <a:r>
              <a:rPr lang="en-US" dirty="0" smtClean="0"/>
              <a:t>Check if simplification can be applied</a:t>
            </a:r>
          </a:p>
          <a:p>
            <a:pPr marL="457200" indent="-457200">
              <a:buAutoNum type="arabicPeriod"/>
            </a:pPr>
            <a:r>
              <a:rPr lang="en-US" dirty="0" smtClean="0"/>
              <a:t>Check if taking a common factor allows </a:t>
            </a:r>
            <a:r>
              <a:rPr lang="en-US" smtClean="0"/>
              <a:t>minimization or simplification </a:t>
            </a:r>
            <a:r>
              <a:rPr lang="en-US" dirty="0" smtClean="0"/>
              <a:t>to be applied</a:t>
            </a:r>
          </a:p>
          <a:p>
            <a:pPr marL="457200" indent="-457200">
              <a:buAutoNum type="arabicPeriod"/>
            </a:pPr>
            <a:r>
              <a:rPr lang="en-US" dirty="0" smtClean="0"/>
              <a:t>Check if consensus can be applied to remove an existing term</a:t>
            </a:r>
          </a:p>
          <a:p>
            <a:pPr marL="457200" indent="-457200">
              <a:buAutoNum type="arabicPeriod"/>
            </a:pPr>
            <a:r>
              <a:rPr lang="en-US" dirty="0" smtClean="0"/>
              <a:t>Check if consensus could be applied to add an extra term than can be used to simplify an existing term</a:t>
            </a:r>
          </a:p>
          <a:p>
            <a:pPr marL="457200" indent="-457200">
              <a:buAutoNum type="arabicPeriod"/>
            </a:pPr>
            <a:r>
              <a:rPr lang="en-US" dirty="0" smtClean="0"/>
              <a:t>Repeat 1-5 after each simplification done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875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Our objective is to learn how to design </a:t>
            </a:r>
            <a:r>
              <a:rPr lang="en-US" sz="2000" b="1" i="1" dirty="0" smtClean="0"/>
              <a:t>digital circuits.</a:t>
            </a:r>
          </a:p>
          <a:p>
            <a:r>
              <a:rPr lang="en-US" sz="2000" dirty="0" smtClean="0"/>
              <a:t>These circuits use </a:t>
            </a:r>
            <a:r>
              <a:rPr lang="en-US" sz="2000" b="1" i="1" dirty="0" smtClean="0"/>
              <a:t>binary systems.</a:t>
            </a:r>
          </a:p>
          <a:p>
            <a:r>
              <a:rPr lang="en-US" sz="2000" dirty="0" smtClean="0"/>
              <a:t>Signals in such binary systems may represent only one of 2 possible values </a:t>
            </a:r>
            <a:r>
              <a:rPr lang="en-US" sz="2000" i="1" dirty="0" smtClean="0"/>
              <a:t>0 or 1.</a:t>
            </a:r>
          </a:p>
          <a:p>
            <a:r>
              <a:rPr lang="en-US" sz="2000" dirty="0" smtClean="0"/>
              <a:t>Physically, these signals are electrical voltage signals</a:t>
            </a:r>
          </a:p>
          <a:p>
            <a:r>
              <a:rPr lang="en-US" sz="2000" dirty="0" smtClean="0"/>
              <a:t>These signals may assume either a high or a Low voltage value.</a:t>
            </a:r>
          </a:p>
          <a:p>
            <a:r>
              <a:rPr lang="en-US" sz="2000" dirty="0" smtClean="0"/>
              <a:t>The </a:t>
            </a:r>
            <a:r>
              <a:rPr lang="en-US" sz="2000" dirty="0" smtClean="0">
                <a:solidFill>
                  <a:srgbClr val="FF0000"/>
                </a:solidFill>
              </a:rPr>
              <a:t>High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voltage</a:t>
            </a:r>
            <a:r>
              <a:rPr lang="en-US" sz="2000" dirty="0" smtClean="0"/>
              <a:t> value typically equals the voltage of the power supply (e.g. 5 volts or 3.3 volts), and the </a:t>
            </a:r>
            <a:r>
              <a:rPr lang="en-US" sz="2000" dirty="0" smtClean="0">
                <a:solidFill>
                  <a:srgbClr val="FF0000"/>
                </a:solidFill>
              </a:rPr>
              <a:t>Low voltage </a:t>
            </a:r>
            <a:r>
              <a:rPr lang="en-US" sz="2000" dirty="0" smtClean="0"/>
              <a:t>value is typically 0 volts (or Ground).</a:t>
            </a:r>
          </a:p>
          <a:p>
            <a:r>
              <a:rPr lang="en-US" sz="2000" dirty="0" smtClean="0"/>
              <a:t>When a signal is at the High voltage value, we say that the signal has a </a:t>
            </a:r>
            <a:r>
              <a:rPr lang="en-US" sz="2000" dirty="0" smtClean="0">
                <a:solidFill>
                  <a:srgbClr val="FF0000"/>
                </a:solidFill>
              </a:rPr>
              <a:t>Logic 1</a:t>
            </a:r>
            <a:r>
              <a:rPr lang="en-US" sz="2000" dirty="0" smtClean="0"/>
              <a:t> value</a:t>
            </a:r>
            <a:r>
              <a:rPr lang="en-US" sz="2000" i="1" dirty="0" smtClean="0"/>
              <a:t>.</a:t>
            </a:r>
          </a:p>
          <a:p>
            <a:r>
              <a:rPr lang="en-US" sz="2000" dirty="0" smtClean="0"/>
              <a:t>When a signal is at the Low voltage value, we say that the signal has a </a:t>
            </a:r>
            <a:r>
              <a:rPr lang="en-US" sz="2000" dirty="0" smtClean="0">
                <a:solidFill>
                  <a:srgbClr val="FF0000"/>
                </a:solidFill>
              </a:rPr>
              <a:t>Logic 0 </a:t>
            </a:r>
            <a:r>
              <a:rPr lang="en-US" sz="2000" dirty="0" smtClean="0"/>
              <a:t>value.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Algebraic Manipulation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Example:</a:t>
                </a:r>
                <a:r>
                  <a:rPr lang="en-US" dirty="0"/>
                  <a:t> Simplify the </a:t>
                </a:r>
                <a:r>
                  <a:rPr lang="en-US" dirty="0" smtClean="0"/>
                  <a:t>function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F </a:t>
                </a:r>
                <a:r>
                  <a:rPr lang="en-US" dirty="0"/>
                  <a:t>= (A + C)’ + (A’+ C’)                    </a:t>
                </a:r>
                <a:r>
                  <a:rPr lang="en-US" dirty="0">
                    <a:solidFill>
                      <a:srgbClr val="FF0000"/>
                    </a:solidFill>
                  </a:rPr>
                  <a:t>by simplification </a:t>
                </a:r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= </a:t>
                </a:r>
                <a:r>
                  <a:rPr lang="en-US" dirty="0"/>
                  <a:t>A’ C’ + A’+ C’	                   </a:t>
                </a:r>
                <a:r>
                  <a:rPr lang="en-US" dirty="0" smtClean="0"/>
                  <a:t>   </a:t>
                </a:r>
                <a:r>
                  <a:rPr lang="en-US" dirty="0">
                    <a:solidFill>
                      <a:srgbClr val="FF0000"/>
                    </a:solidFill>
                  </a:rPr>
                  <a:t>by </a:t>
                </a:r>
                <a:r>
                  <a:rPr lang="en-US" dirty="0" err="1">
                    <a:solidFill>
                      <a:srgbClr val="FF0000"/>
                    </a:solidFill>
                  </a:rPr>
                  <a:t>Demorgan</a:t>
                </a:r>
                <a:r>
                  <a:rPr lang="en-US" dirty="0">
                    <a:solidFill>
                      <a:srgbClr val="FF0000"/>
                    </a:solidFill>
                  </a:rPr>
                  <a:t> law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= </a:t>
                </a:r>
                <a:r>
                  <a:rPr lang="en-US" dirty="0"/>
                  <a:t>A’+ C’			       </a:t>
                </a:r>
                <a:r>
                  <a:rPr lang="en-US" dirty="0" smtClean="0"/>
                  <a:t>    </a:t>
                </a:r>
                <a:r>
                  <a:rPr lang="en-US" dirty="0">
                    <a:solidFill>
                      <a:srgbClr val="FF0000"/>
                    </a:solidFill>
                  </a:rPr>
                  <a:t>by absorption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11" t="-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71422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Algebraic Manipulation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Example:</a:t>
                </a:r>
                <a:r>
                  <a:rPr lang="en-US" dirty="0"/>
                  <a:t> Simplify the function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+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F </a:t>
                </a:r>
                <a:r>
                  <a:rPr lang="en-US" dirty="0"/>
                  <a:t>= A’ B’ + B’ C + A B’ C’ + A B + B’ C’	</a:t>
                </a:r>
                <a:r>
                  <a:rPr lang="en-US" dirty="0">
                    <a:solidFill>
                      <a:srgbClr val="FF0000"/>
                    </a:solidFill>
                  </a:rPr>
                  <a:t>by consensus</a:t>
                </a:r>
              </a:p>
              <a:p>
                <a:pPr marL="0" indent="0">
                  <a:buNone/>
                </a:pPr>
                <a:r>
                  <a:rPr lang="en-US" dirty="0" smtClean="0"/>
                  <a:t>= </a:t>
                </a:r>
                <a:r>
                  <a:rPr lang="en-US" dirty="0"/>
                  <a:t>A’ B’ + B’ [C+C’] + A B’ C’ + A B		</a:t>
                </a:r>
                <a:r>
                  <a:rPr lang="en-US" dirty="0">
                    <a:solidFill>
                      <a:srgbClr val="FF0000"/>
                    </a:solidFill>
                  </a:rPr>
                  <a:t>by distributive law</a:t>
                </a:r>
              </a:p>
              <a:p>
                <a:pPr marL="0" indent="0">
                  <a:buNone/>
                </a:pPr>
                <a:r>
                  <a:rPr lang="en-US" dirty="0" smtClean="0"/>
                  <a:t>= </a:t>
                </a:r>
                <a:r>
                  <a:rPr lang="en-US" dirty="0"/>
                  <a:t>A’ B’ + B’ + A B’ C’ + A B	 </a:t>
                </a:r>
                <a:r>
                  <a:rPr lang="en-US" dirty="0" smtClean="0"/>
                  <a:t>   </a:t>
                </a:r>
                <a:r>
                  <a:rPr lang="en-US" dirty="0">
                    <a:solidFill>
                      <a:srgbClr val="FF0000"/>
                    </a:solidFill>
                  </a:rPr>
                  <a:t>by complement &amp; OR identity</a:t>
                </a:r>
              </a:p>
              <a:p>
                <a:pPr marL="0" indent="0">
                  <a:buNone/>
                </a:pPr>
                <a:r>
                  <a:rPr lang="en-US" dirty="0" smtClean="0"/>
                  <a:t>= </a:t>
                </a:r>
                <a:r>
                  <a:rPr lang="en-US" dirty="0"/>
                  <a:t>B’ + A B					</a:t>
                </a:r>
                <a:r>
                  <a:rPr lang="en-US" dirty="0">
                    <a:solidFill>
                      <a:srgbClr val="FF0000"/>
                    </a:solidFill>
                  </a:rPr>
                  <a:t>by absorption</a:t>
                </a:r>
              </a:p>
              <a:p>
                <a:pPr marL="0" indent="0">
                  <a:buNone/>
                </a:pPr>
                <a:r>
                  <a:rPr lang="en-US" dirty="0" smtClean="0"/>
                  <a:t>= </a:t>
                </a:r>
                <a:r>
                  <a:rPr lang="en-US" dirty="0"/>
                  <a:t>B’ + A					</a:t>
                </a:r>
                <a:r>
                  <a:rPr lang="en-US" dirty="0">
                    <a:solidFill>
                      <a:srgbClr val="FF0000"/>
                    </a:solidFill>
                  </a:rPr>
                  <a:t>by simplification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11" t="-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95716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Algebraic Manipulation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Example:</a:t>
                </a:r>
                <a:r>
                  <a:rPr lang="en-US" dirty="0"/>
                  <a:t> Simplify the </a:t>
                </a:r>
                <a:r>
                  <a:rPr lang="en-US" dirty="0" smtClean="0"/>
                  <a:t>function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We first take the </a:t>
                </a:r>
                <a:r>
                  <a:rPr lang="en-US" dirty="0">
                    <a:solidFill>
                      <a:srgbClr val="FF0000"/>
                    </a:solidFill>
                  </a:rPr>
                  <a:t>dual</a:t>
                </a:r>
                <a:r>
                  <a:rPr lang="en-US" dirty="0"/>
                  <a:t> of </a:t>
                </a:r>
                <a:r>
                  <a:rPr lang="en-US" dirty="0" smtClean="0"/>
                  <a:t>F </a:t>
                </a:r>
                <a:r>
                  <a:rPr lang="en-US" dirty="0"/>
                  <a:t>and we get:</a:t>
                </a:r>
              </a:p>
              <a:p>
                <a:pPr marL="0" indent="0">
                  <a:buNone/>
                </a:pPr>
                <a:r>
                  <a:rPr lang="en-US" dirty="0"/>
                  <a:t> A’ B’ C’ + A C’ + B C’ +B’ C	</a:t>
                </a:r>
              </a:p>
              <a:p>
                <a:pPr marL="0" indent="0">
                  <a:buNone/>
                </a:pPr>
                <a:r>
                  <a:rPr lang="en-US" dirty="0"/>
                  <a:t>= C’ [A’ B’ + A + B] + B’C			</a:t>
                </a:r>
                <a:r>
                  <a:rPr lang="en-US" dirty="0">
                    <a:solidFill>
                      <a:srgbClr val="FF0000"/>
                    </a:solidFill>
                  </a:rPr>
                  <a:t>by distributive law</a:t>
                </a:r>
              </a:p>
              <a:p>
                <a:pPr marL="0" indent="0">
                  <a:buNone/>
                </a:pPr>
                <a:r>
                  <a:rPr lang="en-US" dirty="0"/>
                  <a:t>= C’ [B’ + A + B]	+ B’C			</a:t>
                </a:r>
                <a:r>
                  <a:rPr lang="en-US" dirty="0">
                    <a:solidFill>
                      <a:srgbClr val="FF0000"/>
                    </a:solidFill>
                  </a:rPr>
                  <a:t>by simplification</a:t>
                </a:r>
              </a:p>
              <a:p>
                <a:pPr marL="0" indent="0">
                  <a:buNone/>
                </a:pPr>
                <a:r>
                  <a:rPr lang="en-US" dirty="0"/>
                  <a:t>= C’ [1 + A]+ B’C				</a:t>
                </a:r>
                <a:r>
                  <a:rPr lang="en-US" dirty="0">
                    <a:solidFill>
                      <a:srgbClr val="FF0000"/>
                    </a:solidFill>
                  </a:rPr>
                  <a:t>by complement</a:t>
                </a:r>
              </a:p>
              <a:p>
                <a:pPr marL="0" indent="0">
                  <a:buNone/>
                </a:pPr>
                <a:r>
                  <a:rPr lang="en-US" dirty="0"/>
                  <a:t>= C’ + B’C					</a:t>
                </a:r>
                <a:r>
                  <a:rPr lang="en-US" dirty="0">
                    <a:solidFill>
                      <a:srgbClr val="FF0000"/>
                    </a:solidFill>
                  </a:rPr>
                  <a:t>by OR identity</a:t>
                </a:r>
              </a:p>
              <a:p>
                <a:pPr marL="0" indent="0">
                  <a:buNone/>
                </a:pPr>
                <a:r>
                  <a:rPr lang="en-US" dirty="0"/>
                  <a:t>= C’ + B’					</a:t>
                </a:r>
                <a:r>
                  <a:rPr lang="en-US" dirty="0">
                    <a:solidFill>
                      <a:srgbClr val="FF0000"/>
                    </a:solidFill>
                  </a:rPr>
                  <a:t>by simplification</a:t>
                </a:r>
              </a:p>
              <a:p>
                <a:pPr marL="0" indent="0">
                  <a:buNone/>
                </a:pPr>
                <a:r>
                  <a:rPr lang="en-US" dirty="0"/>
                  <a:t> </a:t>
                </a:r>
                <a:r>
                  <a:rPr lang="en-US" dirty="0" smtClean="0"/>
                  <a:t>Then</a:t>
                </a:r>
                <a:r>
                  <a:rPr lang="en-US" dirty="0"/>
                  <a:t>, we take the </a:t>
                </a:r>
                <a:r>
                  <a:rPr lang="en-US" dirty="0">
                    <a:solidFill>
                      <a:srgbClr val="FF0000"/>
                    </a:solidFill>
                  </a:rPr>
                  <a:t>dual</a:t>
                </a:r>
                <a:r>
                  <a:rPr lang="en-US" dirty="0"/>
                  <a:t> again, this leads to </a:t>
                </a:r>
                <a:r>
                  <a:rPr lang="en-US" dirty="0" smtClean="0"/>
                  <a:t>F </a:t>
                </a:r>
                <a:r>
                  <a:rPr lang="en-US" dirty="0"/>
                  <a:t>= B’C’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11" t="-830" b="-13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56919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Algebraic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Example:</a:t>
            </a:r>
            <a:r>
              <a:rPr lang="en-US" dirty="0" smtClean="0"/>
              <a:t> Simplify the function</a:t>
            </a:r>
            <a:endParaRPr lang="en-US" dirty="0"/>
          </a:p>
        </p:txBody>
      </p:sp>
      <p:pic>
        <p:nvPicPr>
          <p:cNvPr id="279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75249" y="1166933"/>
            <a:ext cx="3543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9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331" y="1873611"/>
            <a:ext cx="634365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955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45" y="4984389"/>
            <a:ext cx="72294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Algebraic Manipulation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584" y="1357313"/>
            <a:ext cx="585787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Algebraic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Example:</a:t>
            </a:r>
            <a:r>
              <a:rPr lang="en-US" dirty="0" smtClean="0"/>
              <a:t> Simplify the function</a:t>
            </a:r>
          </a:p>
          <a:p>
            <a:endParaRPr lang="en-US" dirty="0"/>
          </a:p>
        </p:txBody>
      </p:sp>
      <p:pic>
        <p:nvPicPr>
          <p:cNvPr id="281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70" y="1067113"/>
            <a:ext cx="3802062" cy="633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1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366" y="1816004"/>
            <a:ext cx="6622761" cy="2073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160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8401" y="4293105"/>
            <a:ext cx="6336770" cy="155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Circuits</a:t>
            </a:r>
            <a:endParaRPr lang="en-US" dirty="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physical value of a signal is the actual voltage value it carries, while its Logic value is either 1 (High) or 0 (Low).</a:t>
            </a:r>
            <a:endParaRPr lang="en-US" dirty="0"/>
          </a:p>
          <a:p>
            <a:r>
              <a:rPr lang="en-US" dirty="0" smtClean="0"/>
              <a:t>Digital circuits process (or manipulate) input binary signals and produce the required output binary signals.</a:t>
            </a:r>
          </a:p>
        </p:txBody>
      </p:sp>
      <p:pic>
        <p:nvPicPr>
          <p:cNvPr id="132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331" y="3371393"/>
            <a:ext cx="7488910" cy="2707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Generally, the circuit will have a number of input signals (say n of them) as 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up to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, and a number of output signals (say m ) </a:t>
            </a:r>
            <a:r>
              <a:rPr lang="pl-PL" dirty="0" smtClean="0"/>
              <a:t>Z</a:t>
            </a:r>
            <a:r>
              <a:rPr lang="pl-PL" baseline="-25000" dirty="0" smtClean="0"/>
              <a:t>1</a:t>
            </a:r>
            <a:r>
              <a:rPr lang="pl-PL" dirty="0" smtClean="0"/>
              <a:t>, Z</a:t>
            </a:r>
            <a:r>
              <a:rPr lang="pl-PL" baseline="-25000" dirty="0" smtClean="0"/>
              <a:t>2</a:t>
            </a:r>
            <a:r>
              <a:rPr lang="pl-PL" dirty="0" smtClean="0"/>
              <a:t>, up to Z</a:t>
            </a:r>
            <a:r>
              <a:rPr lang="pl-PL" baseline="-25000" dirty="0" smtClean="0"/>
              <a:t>m</a:t>
            </a:r>
            <a:r>
              <a:rPr lang="pl-PL" dirty="0" smtClean="0"/>
              <a:t>.</a:t>
            </a:r>
            <a:endParaRPr lang="en-US" dirty="0" smtClean="0"/>
          </a:p>
          <a:p>
            <a:r>
              <a:rPr lang="en-US" dirty="0" smtClean="0"/>
              <a:t>The value assumed by the </a:t>
            </a:r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output signal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smtClean="0"/>
              <a:t> depends on the values of the input signals 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up to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other words, we can say that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smtClean="0"/>
              <a:t> is a function of the n input signals 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up to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. Or we can write:</a:t>
            </a:r>
          </a:p>
          <a:p>
            <a:pPr>
              <a:buNone/>
            </a:pPr>
            <a:r>
              <a:rPr lang="en-US" b="1" i="1" dirty="0" smtClean="0"/>
              <a:t>	</a:t>
            </a:r>
            <a:r>
              <a:rPr lang="en-US" b="1" i="1" dirty="0" err="1" smtClean="0">
                <a:solidFill>
                  <a:srgbClr val="FF0000"/>
                </a:solidFill>
              </a:rPr>
              <a:t>Z</a:t>
            </a:r>
            <a:r>
              <a:rPr lang="en-US" b="1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b="1" i="1" baseline="-25000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= </a:t>
            </a:r>
            <a:r>
              <a:rPr lang="en-US" b="1" i="1" dirty="0" err="1" smtClean="0">
                <a:solidFill>
                  <a:srgbClr val="FF0000"/>
                </a:solidFill>
              </a:rPr>
              <a:t>F</a:t>
            </a:r>
            <a:r>
              <a:rPr lang="en-US" b="1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b="1" i="1" baseline="-25000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(x</a:t>
            </a:r>
            <a:r>
              <a:rPr lang="en-US" b="1" i="1" baseline="-25000" dirty="0" smtClean="0">
                <a:solidFill>
                  <a:srgbClr val="FF0000"/>
                </a:solidFill>
              </a:rPr>
              <a:t>1</a:t>
            </a:r>
            <a:r>
              <a:rPr lang="en-US" b="1" i="1" dirty="0" smtClean="0">
                <a:solidFill>
                  <a:srgbClr val="FF0000"/>
                </a:solidFill>
              </a:rPr>
              <a:t>, x</a:t>
            </a:r>
            <a:r>
              <a:rPr lang="en-US" b="1" i="1" baseline="-25000" dirty="0" smtClean="0">
                <a:solidFill>
                  <a:srgbClr val="FF0000"/>
                </a:solidFill>
              </a:rPr>
              <a:t>2</a:t>
            </a:r>
            <a:r>
              <a:rPr lang="en-US" b="1" i="1" dirty="0" smtClean="0">
                <a:solidFill>
                  <a:srgbClr val="FF0000"/>
                </a:solidFill>
              </a:rPr>
              <a:t>, ……, </a:t>
            </a:r>
            <a:r>
              <a:rPr lang="en-US" b="1" i="1" dirty="0" err="1" smtClean="0">
                <a:solidFill>
                  <a:srgbClr val="FF0000"/>
                </a:solidFill>
              </a:rPr>
              <a:t>x</a:t>
            </a:r>
            <a:r>
              <a:rPr lang="en-US" b="1" i="1" baseline="-25000" dirty="0" err="1" smtClean="0">
                <a:solidFill>
                  <a:srgbClr val="FF0000"/>
                </a:solidFill>
              </a:rPr>
              <a:t>n</a:t>
            </a:r>
            <a:r>
              <a:rPr lang="en-US" b="1" i="1" dirty="0" smtClean="0">
                <a:solidFill>
                  <a:srgbClr val="FF0000"/>
                </a:solidFill>
              </a:rPr>
              <a:t> ) for </a:t>
            </a:r>
            <a:r>
              <a:rPr lang="en-US" b="1" i="1" dirty="0" err="1" smtClean="0">
                <a:solidFill>
                  <a:srgbClr val="FF0000"/>
                </a:solidFill>
              </a:rPr>
              <a:t>i</a:t>
            </a:r>
            <a:r>
              <a:rPr lang="en-US" b="1" i="1" dirty="0" smtClean="0">
                <a:solidFill>
                  <a:srgbClr val="FF0000"/>
                </a:solidFill>
              </a:rPr>
              <a:t> = 1, 2, 3, ….m</a:t>
            </a:r>
          </a:p>
          <a:p>
            <a:r>
              <a:rPr lang="en-US" dirty="0" smtClean="0"/>
              <a:t>The m output functions (</a:t>
            </a:r>
            <a:r>
              <a:rPr lang="en-US" dirty="0" err="1" smtClean="0"/>
              <a:t>F</a:t>
            </a:r>
            <a:r>
              <a:rPr lang="en-US" baseline="-25000" dirty="0" err="1" smtClean="0"/>
              <a:t>i</a:t>
            </a:r>
            <a:r>
              <a:rPr lang="en-US" dirty="0" smtClean="0"/>
              <a:t>) are functions of </a:t>
            </a:r>
            <a:r>
              <a:rPr lang="en-US" dirty="0" smtClean="0">
                <a:solidFill>
                  <a:srgbClr val="FF0000"/>
                </a:solidFill>
              </a:rPr>
              <a:t>binary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signals</a:t>
            </a:r>
            <a:r>
              <a:rPr lang="en-US" dirty="0" smtClean="0"/>
              <a:t> and each produces a single binary output signal.</a:t>
            </a:r>
          </a:p>
          <a:p>
            <a:r>
              <a:rPr lang="en-US" dirty="0" smtClean="0"/>
              <a:t>Thus, these functions are </a:t>
            </a:r>
            <a:r>
              <a:rPr lang="en-US" dirty="0" smtClean="0">
                <a:solidFill>
                  <a:srgbClr val="FF0000"/>
                </a:solidFill>
              </a:rPr>
              <a:t>binary functions </a:t>
            </a:r>
            <a:r>
              <a:rPr lang="en-US" dirty="0" smtClean="0"/>
              <a:t>and require </a:t>
            </a:r>
            <a:r>
              <a:rPr lang="en-US" dirty="0" smtClean="0">
                <a:solidFill>
                  <a:srgbClr val="FF0000"/>
                </a:solidFill>
              </a:rPr>
              <a:t>binary logic algebra </a:t>
            </a:r>
            <a:r>
              <a:rPr lang="en-US" dirty="0" smtClean="0"/>
              <a:t>for their derivation and manipulation.</a:t>
            </a:r>
          </a:p>
          <a:p>
            <a:pPr>
              <a:buNone/>
            </a:pPr>
            <a:endParaRPr lang="pl-PL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Boolean Algebra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binary system algebra is commonly referred to as </a:t>
            </a:r>
            <a:r>
              <a:rPr lang="en-US" dirty="0" smtClean="0">
                <a:solidFill>
                  <a:srgbClr val="FF0000"/>
                </a:solidFill>
              </a:rPr>
              <a:t>Boolean Algebra </a:t>
            </a:r>
            <a:r>
              <a:rPr lang="en-US" dirty="0" smtClean="0"/>
              <a:t>after the mathematician George Boole. </a:t>
            </a:r>
          </a:p>
          <a:p>
            <a:r>
              <a:rPr lang="en-US" dirty="0" smtClean="0"/>
              <a:t>The functions are known as </a:t>
            </a:r>
            <a:r>
              <a:rPr lang="en-US" dirty="0" smtClean="0">
                <a:solidFill>
                  <a:srgbClr val="FF0000"/>
                </a:solidFill>
              </a:rPr>
              <a:t>Boolean functions </a:t>
            </a:r>
            <a:r>
              <a:rPr lang="en-US" dirty="0" smtClean="0"/>
              <a:t>while the binary signals are represented by </a:t>
            </a:r>
            <a:r>
              <a:rPr lang="en-US" dirty="0" smtClean="0">
                <a:solidFill>
                  <a:srgbClr val="FF0000"/>
                </a:solidFill>
              </a:rPr>
              <a:t>Boolean variables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 be able to design a digital circuit, we must learn how to derive the Boolean  function implemented by this circuit.</a:t>
            </a:r>
          </a:p>
          <a:p>
            <a:r>
              <a:rPr lang="en-US" dirty="0" smtClean="0"/>
              <a:t>Systems manipulating Binary Logic Signals are commonly referred to as </a:t>
            </a:r>
            <a:r>
              <a:rPr lang="en-US" dirty="0" smtClean="0">
                <a:solidFill>
                  <a:srgbClr val="FF0000"/>
                </a:solidFill>
              </a:rPr>
              <a:t>Binary Logic systems.</a:t>
            </a:r>
          </a:p>
          <a:p>
            <a:r>
              <a:rPr lang="en-US" dirty="0" smtClean="0"/>
              <a:t>Digital circuits implementing a particular Binary (Boolean) function are commonly known as </a:t>
            </a:r>
            <a:r>
              <a:rPr lang="en-US" dirty="0" smtClean="0">
                <a:solidFill>
                  <a:srgbClr val="FF0000"/>
                </a:solidFill>
              </a:rPr>
              <a:t>Logic Circuits.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 Algebra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spcBef>
                    <a:spcPts val="1500"/>
                  </a:spcBef>
                </a:pPr>
                <a:r>
                  <a:rPr lang="en-US" dirty="0"/>
                  <a:t>Introduced by George Boole in 1854</a:t>
                </a:r>
              </a:p>
              <a:p>
                <a:pPr>
                  <a:spcBef>
                    <a:spcPts val="1500"/>
                  </a:spcBef>
                </a:pPr>
                <a:r>
                  <a:rPr lang="en-US" dirty="0" smtClean="0"/>
                  <a:t>A </a:t>
                </a:r>
                <a:r>
                  <a:rPr lang="en-US" dirty="0"/>
                  <a:t>set of two values: </a:t>
                </a:r>
                <a:r>
                  <a:rPr lang="en-US" i="1" dirty="0"/>
                  <a:t>B</a:t>
                </a:r>
                <a:r>
                  <a:rPr lang="en-US" dirty="0"/>
                  <a:t> = {0, 1</a:t>
                </a:r>
                <a:r>
                  <a:rPr lang="en-US" dirty="0" smtClean="0"/>
                  <a:t>}</a:t>
                </a:r>
              </a:p>
              <a:p>
                <a:pPr lvl="1">
                  <a:spcBef>
                    <a:spcPts val="1500"/>
                  </a:spcBef>
                </a:pPr>
                <a:r>
                  <a:rPr lang="en-US" dirty="0"/>
                  <a:t>Two-valued Boolean algebra is also called switching </a:t>
                </a:r>
                <a:r>
                  <a:rPr lang="en-US" dirty="0" smtClean="0"/>
                  <a:t>algebra</a:t>
                </a:r>
                <a:endParaRPr lang="en-US" dirty="0"/>
              </a:p>
              <a:p>
                <a:pPr>
                  <a:spcBef>
                    <a:spcPts val="1500"/>
                  </a:spcBef>
                </a:pPr>
                <a:r>
                  <a:rPr lang="en-US" dirty="0" smtClean="0"/>
                  <a:t>Three </a:t>
                </a:r>
                <a:r>
                  <a:rPr lang="en-US" dirty="0"/>
                  <a:t>basic operations: </a:t>
                </a:r>
                <a:r>
                  <a:rPr lang="en-US" b="1" dirty="0">
                    <a:solidFill>
                      <a:srgbClr val="FF0000"/>
                    </a:solidFill>
                  </a:rPr>
                  <a:t>AND</a:t>
                </a:r>
                <a:r>
                  <a:rPr lang="en-US" dirty="0"/>
                  <a:t>, </a:t>
                </a:r>
                <a:r>
                  <a:rPr lang="en-US" b="1" dirty="0">
                    <a:solidFill>
                      <a:srgbClr val="FF0000"/>
                    </a:solidFill>
                  </a:rPr>
                  <a:t>OR</a:t>
                </a:r>
                <a:r>
                  <a:rPr lang="en-US" dirty="0"/>
                  <a:t>, and </a:t>
                </a:r>
                <a:r>
                  <a:rPr lang="en-US" b="1" dirty="0">
                    <a:solidFill>
                      <a:srgbClr val="FF0000"/>
                    </a:solidFill>
                  </a:rPr>
                  <a:t>NOT</a:t>
                </a:r>
              </a:p>
              <a:p>
                <a:pPr>
                  <a:spcBef>
                    <a:spcPts val="1500"/>
                  </a:spcBef>
                </a:pPr>
                <a:r>
                  <a:rPr lang="en-US" dirty="0"/>
                  <a:t>The </a:t>
                </a:r>
                <a:r>
                  <a:rPr lang="en-US" b="1" dirty="0">
                    <a:solidFill>
                      <a:srgbClr val="FF0000"/>
                    </a:solidFill>
                  </a:rPr>
                  <a:t>AND</a:t>
                </a:r>
                <a:r>
                  <a:rPr lang="en-US" dirty="0"/>
                  <a:t> operator is denoted by a dot (</a:t>
                </a:r>
                <a:r>
                  <a:rPr lang="en-US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·</a:t>
                </a:r>
                <a:r>
                  <a:rPr lang="en-US" dirty="0">
                    <a:cs typeface="Consolas" panose="020B0609020204030204" pitchFamily="49" charset="0"/>
                  </a:rPr>
                  <a:t>)</a:t>
                </a:r>
              </a:p>
              <a:p>
                <a:pPr lvl="1">
                  <a:spcBef>
                    <a:spcPts val="1500"/>
                  </a:spcBef>
                </a:pP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</a:rPr>
                      <m:t>·</m:t>
                    </m:r>
                    <m:r>
                      <a:rPr lang="en-US" i="1" dirty="0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/>
                  <a:t> or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𝑥𝑦</m:t>
                    </m:r>
                  </m:oMath>
                </a14:m>
                <a:r>
                  <a:rPr lang="en-US" dirty="0"/>
                  <a:t> is read: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>
                    <a:solidFill>
                      <a:srgbClr val="FF0000"/>
                    </a:solidFill>
                  </a:rPr>
                  <a:t>AND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endParaRPr lang="en-US" i="1" dirty="0"/>
              </a:p>
              <a:p>
                <a:pPr>
                  <a:spcBef>
                    <a:spcPts val="1500"/>
                  </a:spcBef>
                </a:pPr>
                <a:r>
                  <a:rPr lang="en-US" dirty="0"/>
                  <a:t>The </a:t>
                </a:r>
                <a:r>
                  <a:rPr lang="en-US" b="1" dirty="0">
                    <a:solidFill>
                      <a:srgbClr val="FF0000"/>
                    </a:solidFill>
                  </a:rPr>
                  <a:t>OR</a:t>
                </a:r>
                <a:r>
                  <a:rPr lang="en-US" dirty="0"/>
                  <a:t> operator is denoted by a plus (</a:t>
                </a:r>
                <a:r>
                  <a:rPr lang="en-US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+</a:t>
                </a:r>
                <a:r>
                  <a:rPr lang="en-US" dirty="0"/>
                  <a:t>)</a:t>
                </a:r>
              </a:p>
              <a:p>
                <a:pPr lvl="1">
                  <a:spcBef>
                    <a:spcPts val="1500"/>
                  </a:spcBef>
                </a:pP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</a:rPr>
                      <m:t>+</m:t>
                    </m:r>
                    <m:r>
                      <a:rPr lang="en-US" i="1" dirty="0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/>
                  <a:t> is read: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>
                    <a:solidFill>
                      <a:srgbClr val="FF0000"/>
                    </a:solidFill>
                  </a:rPr>
                  <a:t>OR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𝑦</m:t>
                    </m:r>
                  </m:oMath>
                </a14:m>
                <a:endParaRPr lang="en-US" dirty="0"/>
              </a:p>
              <a:p>
                <a:pPr>
                  <a:spcBef>
                    <a:spcPts val="1500"/>
                  </a:spcBef>
                </a:pPr>
                <a:r>
                  <a:rPr lang="en-US" dirty="0"/>
                  <a:t>The </a:t>
                </a:r>
                <a:r>
                  <a:rPr lang="en-US" b="1" dirty="0">
                    <a:solidFill>
                      <a:srgbClr val="FF0000"/>
                    </a:solidFill>
                  </a:rPr>
                  <a:t>NOT</a:t>
                </a:r>
                <a:r>
                  <a:rPr lang="en-US" dirty="0"/>
                  <a:t> operator is denoted by (</a:t>
                </a:r>
                <a:r>
                  <a:rPr lang="en-US" b="1" dirty="0">
                    <a:latin typeface="Consolas" panose="020B0609020204030204" pitchFamily="49" charset="0"/>
                    <a:cs typeface="Consolas" panose="020B0609020204030204" pitchFamily="49" charset="0"/>
                  </a:rPr>
                  <a:t>'</a:t>
                </a:r>
                <a:r>
                  <a:rPr lang="en-US" dirty="0"/>
                  <a:t>) or an overbar (</a:t>
                </a:r>
                <a:r>
                  <a:rPr lang="en-US" altLang="en-US" b="1" dirty="0">
                    <a:cs typeface="Times New Roman" pitchFamily="18" charset="0"/>
                  </a:rPr>
                  <a:t>¯</a:t>
                </a:r>
                <a:r>
                  <a:rPr lang="en-US" dirty="0"/>
                  <a:t>).</a:t>
                </a:r>
              </a:p>
              <a:p>
                <a:pPr lvl="1">
                  <a:spcBef>
                    <a:spcPts val="1500"/>
                  </a:spcBef>
                </a:pP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i="1" dirty="0">
                        <a:latin typeface="Cambria Math"/>
                        <a:cs typeface="Times New Roman" panose="020206030504050203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or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i="1" dirty="0">
                            <a:latin typeface="Cambria Math"/>
                          </a:rPr>
                          <m:t>𝑥</m:t>
                        </m:r>
                      </m:e>
                    </m:bar>
                  </m:oMath>
                </a14:m>
                <a:r>
                  <a:rPr lang="en-US" dirty="0"/>
                  <a:t> is the complement of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𝑥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3" t="-830" b="-3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8116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Postulates of Boolean Algebra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67113"/>
                <a:ext cx="8229600" cy="5143500"/>
              </a:xfrm>
            </p:spPr>
            <p:txBody>
              <a:bodyPr/>
              <a:lstStyle/>
              <a:p>
                <a:pPr marL="357188" indent="-357188">
                  <a:lnSpc>
                    <a:spcPct val="120000"/>
                  </a:lnSpc>
                  <a:spcBef>
                    <a:spcPts val="1500"/>
                  </a:spcBef>
                  <a:buNone/>
                </a:pPr>
                <a:r>
                  <a:rPr lang="en-US" dirty="0" smtClean="0"/>
                  <a:t>1.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Closure</a:t>
                </a:r>
                <a:r>
                  <a:rPr lang="en-US" dirty="0"/>
                  <a:t>: </a:t>
                </a:r>
                <a:r>
                  <a:rPr lang="en-US" dirty="0" smtClean="0"/>
                  <a:t>result </a:t>
                </a:r>
                <a:r>
                  <a:rPr lang="en-US" dirty="0"/>
                  <a:t>of any Boolean operation is in </a:t>
                </a:r>
                <a:r>
                  <a:rPr lang="en-US" i="1" dirty="0"/>
                  <a:t>B</a:t>
                </a:r>
                <a:r>
                  <a:rPr lang="en-US" dirty="0"/>
                  <a:t> = {0, 1}</a:t>
                </a:r>
              </a:p>
              <a:p>
                <a:pPr marL="357188" indent="-357188">
                  <a:lnSpc>
                    <a:spcPct val="120000"/>
                  </a:lnSpc>
                  <a:spcBef>
                    <a:spcPts val="1500"/>
                  </a:spcBef>
                  <a:buNone/>
                </a:pPr>
                <a:r>
                  <a:rPr lang="en-US" dirty="0" smtClean="0"/>
                  <a:t>2.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	Identity </a:t>
                </a:r>
                <a:r>
                  <a:rPr lang="en-US" dirty="0">
                    <a:solidFill>
                      <a:srgbClr val="FF0000"/>
                    </a:solidFill>
                  </a:rPr>
                  <a:t>element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with </a:t>
                </a:r>
                <a:r>
                  <a:rPr lang="en-US" dirty="0">
                    <a:solidFill>
                      <a:srgbClr val="FF0000"/>
                    </a:solidFill>
                  </a:rPr>
                  <a:t>respect to </a:t>
                </a:r>
                <a:r>
                  <a:rPr lang="en-US" dirty="0">
                    <a:solidFill>
                      <a:srgbClr val="FF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+</a:t>
                </a:r>
                <a:r>
                  <a:rPr lang="en-US" dirty="0">
                    <a:solidFill>
                      <a:srgbClr val="FF0000"/>
                    </a:solidFill>
                  </a:rPr>
                  <a:t> is 0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</a:rPr>
                      <m:t>+</m:t>
                    </m:r>
                    <m:r>
                      <a:rPr lang="en-US" i="1" dirty="0">
                        <a:latin typeface="Cambria Math"/>
                      </a:rPr>
                      <m:t>0</m:t>
                    </m:r>
                    <m:r>
                      <a:rPr lang="en-US" i="1" dirty="0">
                        <a:latin typeface="Cambria Math"/>
                      </a:rPr>
                      <m:t>=</m:t>
                    </m:r>
                    <m:r>
                      <a:rPr lang="en-US" i="1" dirty="0">
                        <a:latin typeface="Cambria Math"/>
                      </a:rPr>
                      <m:t>0</m:t>
                    </m:r>
                    <m:r>
                      <a:rPr lang="en-US" i="1" dirty="0">
                        <a:latin typeface="Cambria Math"/>
                      </a:rPr>
                      <m:t>+</m:t>
                    </m:r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</a:rPr>
                      <m:t>=</m:t>
                    </m:r>
                    <m:r>
                      <a:rPr lang="en-US" i="1" dirty="0">
                        <a:latin typeface="Cambria Math"/>
                      </a:rPr>
                      <m:t>𝑥</m:t>
                    </m:r>
                  </m:oMath>
                </a14:m>
                <a:endParaRPr lang="en-US" dirty="0"/>
              </a:p>
              <a:p>
                <a:pPr marL="357188" indent="-357188">
                  <a:lnSpc>
                    <a:spcPct val="120000"/>
                  </a:lnSpc>
                  <a:spcBef>
                    <a:spcPts val="1500"/>
                  </a:spcBef>
                  <a:buNone/>
                </a:pPr>
                <a:r>
                  <a:rPr lang="en-US" dirty="0" smtClean="0"/>
                  <a:t>	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Identity element </a:t>
                </a:r>
                <a:r>
                  <a:rPr lang="en-US" dirty="0">
                    <a:solidFill>
                      <a:srgbClr val="FF0000"/>
                    </a:solidFill>
                  </a:rPr>
                  <a:t>with respect to </a:t>
                </a:r>
                <a:r>
                  <a:rPr lang="en-US" dirty="0">
                    <a:solidFill>
                      <a:srgbClr val="FF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·</a:t>
                </a:r>
                <a:r>
                  <a:rPr lang="en-US" dirty="0">
                    <a:solidFill>
                      <a:srgbClr val="FF0000"/>
                    </a:solidFill>
                  </a:rPr>
                  <a:t> is 1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  <a:cs typeface="Consolas" panose="020B0609020204030204" pitchFamily="49" charset="0"/>
                      </a:rPr>
                      <m:t>·</m:t>
                    </m:r>
                    <m:r>
                      <a:rPr lang="en-US" i="1" dirty="0">
                        <a:latin typeface="Cambria Math"/>
                      </a:rPr>
                      <m:t>1</m:t>
                    </m:r>
                    <m:r>
                      <a:rPr lang="en-US" i="1" dirty="0">
                        <a:latin typeface="Cambria Math"/>
                      </a:rPr>
                      <m:t>=</m:t>
                    </m:r>
                    <m:r>
                      <a:rPr lang="en-US" i="1" dirty="0">
                        <a:latin typeface="Cambria Math"/>
                      </a:rPr>
                      <m:t>1</m:t>
                    </m:r>
                    <m:r>
                      <a:rPr lang="en-US" i="1" dirty="0">
                        <a:latin typeface="Cambria Math"/>
                        <a:cs typeface="Consolas" panose="020B0609020204030204" pitchFamily="49" charset="0"/>
                      </a:rPr>
                      <m:t>·</m:t>
                    </m:r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</a:rPr>
                      <m:t>=</m:t>
                    </m:r>
                    <m:r>
                      <a:rPr lang="en-US" i="1" dirty="0">
                        <a:latin typeface="Cambria Math"/>
                      </a:rPr>
                      <m:t>𝑥</m:t>
                    </m:r>
                  </m:oMath>
                </a14:m>
                <a:endParaRPr lang="en-US" dirty="0"/>
              </a:p>
              <a:p>
                <a:pPr marL="357188" indent="-357188">
                  <a:lnSpc>
                    <a:spcPct val="120000"/>
                  </a:lnSpc>
                  <a:spcBef>
                    <a:spcPts val="1500"/>
                  </a:spcBef>
                  <a:buNone/>
                </a:pPr>
                <a:r>
                  <a:rPr lang="en-US" dirty="0"/>
                  <a:t>3.	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Commutative with respect to +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</a:rPr>
                      <m:t>+</m:t>
                    </m:r>
                    <m:r>
                      <a:rPr lang="en-US" i="1" dirty="0">
                        <a:latin typeface="Cambria Math"/>
                      </a:rPr>
                      <m:t>𝑦</m:t>
                    </m:r>
                    <m:r>
                      <a:rPr lang="en-US" i="1" dirty="0">
                        <a:latin typeface="Cambria Math"/>
                      </a:rPr>
                      <m:t>=</m:t>
                    </m:r>
                    <m:r>
                      <a:rPr lang="en-US" i="1" dirty="0" err="1">
                        <a:latin typeface="Cambria Math"/>
                      </a:rPr>
                      <m:t>𝑦</m:t>
                    </m:r>
                    <m:r>
                      <a:rPr lang="en-US" i="1" dirty="0" err="1">
                        <a:latin typeface="Cambria Math"/>
                      </a:rPr>
                      <m:t>+</m:t>
                    </m:r>
                    <m:r>
                      <a:rPr lang="en-US" i="1" dirty="0" err="1">
                        <a:latin typeface="Cambria Math"/>
                      </a:rPr>
                      <m:t>𝑥</m:t>
                    </m:r>
                  </m:oMath>
                </a14:m>
                <a:endParaRPr lang="en-US" dirty="0"/>
              </a:p>
              <a:p>
                <a:pPr marL="357188" indent="-357188">
                  <a:lnSpc>
                    <a:spcPct val="120000"/>
                  </a:lnSpc>
                  <a:spcBef>
                    <a:spcPts val="1500"/>
                  </a:spcBef>
                  <a:buNone/>
                </a:pPr>
                <a:r>
                  <a:rPr lang="en-US" dirty="0"/>
                  <a:t>	</a:t>
                </a:r>
                <a:r>
                  <a:rPr lang="en-US" dirty="0">
                    <a:solidFill>
                      <a:srgbClr val="FF0000"/>
                    </a:solidFill>
                  </a:rPr>
                  <a:t>Commutative with respect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to </a:t>
                </a:r>
                <a:r>
                  <a:rPr lang="en-US" dirty="0" smtClean="0">
                    <a:solidFill>
                      <a:srgbClr val="FF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·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dirty="0" err="1">
                        <a:latin typeface="Cambria Math"/>
                        <a:cs typeface="Consolas" panose="020B0609020204030204" pitchFamily="49" charset="0"/>
                      </a:rPr>
                      <m:t>·</m:t>
                    </m:r>
                    <m:r>
                      <a:rPr lang="en-US" i="1" dirty="0" err="1">
                        <a:latin typeface="Cambria Math"/>
                        <a:cs typeface="Consolas" panose="020B0609020204030204" pitchFamily="49" charset="0"/>
                      </a:rPr>
                      <m:t>𝑦</m:t>
                    </m:r>
                    <m:r>
                      <a:rPr lang="en-US" i="1" dirty="0">
                        <a:latin typeface="Cambria Math"/>
                        <a:cs typeface="Consolas" panose="020B0609020204030204" pitchFamily="49" charset="0"/>
                      </a:rPr>
                      <m:t> = </m:t>
                    </m:r>
                    <m:r>
                      <a:rPr lang="en-US" i="1" dirty="0" err="1">
                        <a:latin typeface="Cambria Math"/>
                        <a:cs typeface="Consolas" panose="020B0609020204030204" pitchFamily="49" charset="0"/>
                      </a:rPr>
                      <m:t>𝑦</m:t>
                    </m:r>
                    <m:r>
                      <a:rPr lang="en-US" i="1" dirty="0" err="1">
                        <a:latin typeface="Cambria Math"/>
                        <a:cs typeface="Consolas" panose="020B0609020204030204" pitchFamily="49" charset="0"/>
                      </a:rPr>
                      <m:t>·</m:t>
                    </m:r>
                    <m:r>
                      <a:rPr lang="en-US" i="1" dirty="0" err="1">
                        <a:latin typeface="Cambria Math"/>
                        <a:cs typeface="Consolas" panose="020B0609020204030204" pitchFamily="49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pPr marL="357188" indent="-357188">
                  <a:lnSpc>
                    <a:spcPct val="120000"/>
                  </a:lnSpc>
                  <a:spcBef>
                    <a:spcPts val="1500"/>
                  </a:spcBef>
                  <a:buNone/>
                </a:pPr>
                <a:r>
                  <a:rPr lang="en-US" dirty="0">
                    <a:cs typeface="Times New Roman" panose="02020603050405020304" pitchFamily="18" charset="0"/>
                  </a:rPr>
                  <a:t>4.	</a:t>
                </a:r>
                <a:r>
                  <a:rPr lang="en-US" dirty="0">
                    <a:solidFill>
                      <a:srgbClr val="FF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·</a:t>
                </a:r>
                <a:r>
                  <a:rPr lang="en-US" dirty="0">
                    <a:solidFill>
                      <a:srgbClr val="FF0000"/>
                    </a:solidFill>
                  </a:rPr>
                  <a:t> is distributive over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+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  <a:cs typeface="Consolas" panose="020B0609020204030204" pitchFamily="49" charset="0"/>
                      </a:rPr>
                      <m:t>·</m:t>
                    </m:r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i="1" dirty="0" err="1">
                        <a:latin typeface="Cambria Math"/>
                      </a:rPr>
                      <m:t>𝑦</m:t>
                    </m:r>
                    <m:r>
                      <a:rPr lang="en-US" i="1" dirty="0" err="1">
                        <a:latin typeface="Cambria Math"/>
                      </a:rPr>
                      <m:t>+</m:t>
                    </m:r>
                    <m:r>
                      <a:rPr lang="en-US" i="1" dirty="0" err="1">
                        <a:latin typeface="Cambria Math"/>
                      </a:rPr>
                      <m:t>𝑧</m:t>
                    </m:r>
                    <m:r>
                      <a:rPr lang="en-US" i="1" dirty="0">
                        <a:latin typeface="Cambria Math"/>
                      </a:rPr>
                      <m:t>)=(</m:t>
                    </m:r>
                    <m:r>
                      <a:rPr lang="en-US" i="1" dirty="0" err="1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  <a:cs typeface="Consolas" panose="020B0609020204030204" pitchFamily="49" charset="0"/>
                      </a:rPr>
                      <m:t>·</m:t>
                    </m:r>
                    <m:r>
                      <a:rPr lang="en-US" i="1" dirty="0" err="1">
                        <a:latin typeface="Cambria Math"/>
                      </a:rPr>
                      <m:t>𝑦</m:t>
                    </m:r>
                    <m:r>
                      <a:rPr lang="en-US" i="1" dirty="0">
                        <a:latin typeface="Cambria Math"/>
                      </a:rPr>
                      <m:t>)+(</m:t>
                    </m:r>
                    <m:r>
                      <a:rPr lang="en-US" i="1" dirty="0" err="1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  <a:cs typeface="Consolas" panose="020B0609020204030204" pitchFamily="49" charset="0"/>
                      </a:rPr>
                      <m:t>·</m:t>
                    </m:r>
                    <m:r>
                      <a:rPr lang="en-US" i="1" dirty="0" err="1">
                        <a:latin typeface="Cambria Math"/>
                      </a:rPr>
                      <m:t>𝑧</m:t>
                    </m:r>
                    <m:r>
                      <a:rPr lang="en-US" i="1" dirty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pPr marL="357188" indent="-357188">
                  <a:lnSpc>
                    <a:spcPct val="120000"/>
                  </a:lnSpc>
                  <a:spcBef>
                    <a:spcPts val="1500"/>
                  </a:spcBef>
                  <a:buNone/>
                </a:pPr>
                <a:r>
                  <a:rPr lang="en-US" dirty="0"/>
                  <a:t>	</a:t>
                </a:r>
                <a:r>
                  <a:rPr lang="en-US" dirty="0">
                    <a:solidFill>
                      <a:srgbClr val="FF0000"/>
                    </a:solidFill>
                  </a:rPr>
                  <a:t>+ is distributive over </a:t>
                </a:r>
                <a:r>
                  <a:rPr lang="en-US" dirty="0" smtClean="0">
                    <a:solidFill>
                      <a:srgbClr val="FF0000"/>
                    </a:solidFill>
                    <a:latin typeface="Consolas" panose="020B0609020204030204" pitchFamily="49" charset="0"/>
                    <a:cs typeface="Consolas" panose="020B0609020204030204" pitchFamily="49" charset="0"/>
                  </a:rPr>
                  <a:t>·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</a:rPr>
                      <m:t>+(</m:t>
                    </m:r>
                    <m:r>
                      <a:rPr lang="en-US" i="1" dirty="0" err="1">
                        <a:latin typeface="Cambria Math"/>
                      </a:rPr>
                      <m:t>𝑦</m:t>
                    </m:r>
                    <m:r>
                      <a:rPr lang="en-US" i="1" dirty="0" err="1">
                        <a:latin typeface="Cambria Math"/>
                        <a:cs typeface="Consolas" panose="020B0609020204030204" pitchFamily="49" charset="0"/>
                      </a:rPr>
                      <m:t>·</m:t>
                    </m:r>
                    <m:r>
                      <a:rPr lang="en-US" i="1" dirty="0" err="1">
                        <a:latin typeface="Cambria Math"/>
                      </a:rPr>
                      <m:t>𝑧</m:t>
                    </m:r>
                    <m:r>
                      <a:rPr lang="en-US" i="1" dirty="0">
                        <a:latin typeface="Cambria Math"/>
                      </a:rPr>
                      <m:t>)=(</m:t>
                    </m:r>
                    <m:r>
                      <a:rPr lang="en-US" i="1" dirty="0" err="1">
                        <a:latin typeface="Cambria Math"/>
                      </a:rPr>
                      <m:t>𝑥</m:t>
                    </m:r>
                    <m:r>
                      <a:rPr lang="en-US" i="1" dirty="0" err="1">
                        <a:latin typeface="Cambria Math"/>
                      </a:rPr>
                      <m:t>+</m:t>
                    </m:r>
                    <m:r>
                      <a:rPr lang="en-US" i="1" dirty="0" err="1">
                        <a:latin typeface="Cambria Math"/>
                      </a:rPr>
                      <m:t>𝑦</m:t>
                    </m:r>
                    <m:r>
                      <a:rPr lang="en-US" i="1" dirty="0">
                        <a:latin typeface="Cambria Math"/>
                      </a:rPr>
                      <m:t>)</m:t>
                    </m:r>
                    <m:r>
                      <a:rPr lang="en-US" i="1" dirty="0">
                        <a:latin typeface="Cambria Math"/>
                        <a:cs typeface="Consolas" panose="020B0609020204030204" pitchFamily="49" charset="0"/>
                      </a:rPr>
                      <m:t>·</m:t>
                    </m:r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i="1" dirty="0" err="1">
                        <a:latin typeface="Cambria Math"/>
                      </a:rPr>
                      <m:t>𝑥</m:t>
                    </m:r>
                    <m:r>
                      <a:rPr lang="en-US" i="1" dirty="0" err="1">
                        <a:latin typeface="Cambria Math"/>
                      </a:rPr>
                      <m:t>+</m:t>
                    </m:r>
                    <m:r>
                      <a:rPr lang="en-US" i="1" dirty="0" err="1">
                        <a:latin typeface="Cambria Math"/>
                      </a:rPr>
                      <m:t>𝑧</m:t>
                    </m:r>
                    <m:r>
                      <a:rPr lang="en-US" i="1" dirty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pPr marL="357188" indent="-357188">
                  <a:lnSpc>
                    <a:spcPct val="120000"/>
                  </a:lnSpc>
                  <a:spcBef>
                    <a:spcPts val="1500"/>
                  </a:spcBef>
                  <a:buNone/>
                </a:pPr>
                <a:r>
                  <a:rPr lang="en-US" dirty="0"/>
                  <a:t>5.	For every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 in B, there exists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</a:rPr>
                      <m:t>′</m:t>
                    </m:r>
                  </m:oMath>
                </a14:m>
                <a:r>
                  <a:rPr lang="en-US" dirty="0"/>
                  <a:t> in B (called </a:t>
                </a:r>
                <a:r>
                  <a:rPr lang="en-US" dirty="0">
                    <a:solidFill>
                      <a:srgbClr val="FF0000"/>
                    </a:solidFill>
                  </a:rPr>
                  <a:t>complement</a:t>
                </a:r>
                <a:r>
                  <a:rPr lang="en-US" dirty="0"/>
                  <a:t> of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) such that: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</a:rPr>
                      <m:t>+</m:t>
                    </m:r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</a:rPr>
                      <m:t>′</m:t>
                    </m:r>
                    <m:r>
                      <a:rPr lang="en-US" i="1" dirty="0">
                        <a:latin typeface="Cambria Math"/>
                      </a:rPr>
                      <m:t>=</m:t>
                    </m:r>
                    <m:r>
                      <a:rPr lang="en-US" i="1" dirty="0">
                        <a:latin typeface="Cambria Math"/>
                      </a:rPr>
                      <m:t>1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  <a:cs typeface="Consolas" panose="020B0609020204030204" pitchFamily="49" charset="0"/>
                      </a:rPr>
                      <m:t>·</m:t>
                    </m:r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</a:rPr>
                      <m:t>′</m:t>
                    </m:r>
                    <m:r>
                      <a:rPr lang="en-US" i="1" dirty="0">
                        <a:latin typeface="Cambria Math"/>
                      </a:rPr>
                      <m:t>=</m:t>
                    </m:r>
                    <m:r>
                      <a:rPr lang="en-US" i="1" dirty="0">
                        <a:latin typeface="Cambria Math"/>
                      </a:rPr>
                      <m:t>0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67113"/>
                <a:ext cx="8229600" cy="5143500"/>
              </a:xfrm>
              <a:blipFill>
                <a:blip r:embed="rId2"/>
                <a:stretch>
                  <a:fillRect l="-1111" t="-237" b="-6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5933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Elements of Boolean Algebra (Binary Logic)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in standard algebra, Boolean algebra has 3 main elements:</a:t>
            </a:r>
          </a:p>
          <a:p>
            <a:pPr lvl="1"/>
            <a:r>
              <a:rPr lang="en-US" dirty="0" smtClean="0"/>
              <a:t>1. Constants,</a:t>
            </a:r>
          </a:p>
          <a:p>
            <a:pPr lvl="1"/>
            <a:r>
              <a:rPr lang="en-US" dirty="0" smtClean="0"/>
              <a:t>2. Variables, and</a:t>
            </a:r>
          </a:p>
          <a:p>
            <a:pPr lvl="1"/>
            <a:r>
              <a:rPr lang="en-US" dirty="0" smtClean="0"/>
              <a:t>3. Operators.</a:t>
            </a:r>
          </a:p>
          <a:p>
            <a:r>
              <a:rPr lang="en-US" dirty="0" smtClean="0"/>
              <a:t>Logically</a:t>
            </a:r>
          </a:p>
          <a:p>
            <a:pPr lvl="1"/>
            <a:r>
              <a:rPr lang="en-US" dirty="0" smtClean="0"/>
              <a:t>Constant Values are either 0 or 1</a:t>
            </a:r>
          </a:p>
          <a:p>
            <a:pPr lvl="1"/>
            <a:r>
              <a:rPr lang="en-US" dirty="0" smtClean="0"/>
              <a:t>Binary Variables ∈{ 0, 1}</a:t>
            </a:r>
          </a:p>
          <a:p>
            <a:pPr lvl="1"/>
            <a:r>
              <a:rPr lang="en-US" dirty="0" smtClean="0"/>
              <a:t>3 Possible Operators: The </a:t>
            </a:r>
            <a:r>
              <a:rPr lang="en-US" dirty="0" smtClean="0">
                <a:solidFill>
                  <a:srgbClr val="FF0000"/>
                </a:solidFill>
              </a:rPr>
              <a:t>AND</a:t>
            </a:r>
            <a:r>
              <a:rPr lang="en-US" dirty="0" smtClean="0"/>
              <a:t> operator, the </a:t>
            </a:r>
            <a:r>
              <a:rPr lang="en-US" dirty="0" smtClean="0">
                <a:solidFill>
                  <a:srgbClr val="FF0000"/>
                </a:solidFill>
              </a:rPr>
              <a:t>OR</a:t>
            </a:r>
            <a:r>
              <a:rPr lang="en-US" dirty="0" smtClean="0"/>
              <a:t> operator, and the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operator.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11717</TotalTime>
  <Words>1389</Words>
  <Application>Microsoft Office PowerPoint</Application>
  <PresentationFormat>On-screen Show (4:3)</PresentationFormat>
  <Paragraphs>214</Paragraphs>
  <Slides>35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  <vt:variant>
        <vt:lpstr>Custom Shows</vt:lpstr>
      </vt:variant>
      <vt:variant>
        <vt:i4>1</vt:i4>
      </vt:variant>
    </vt:vector>
  </HeadingPairs>
  <TitlesOfParts>
    <vt:vector size="43" baseType="lpstr">
      <vt:lpstr>Arial</vt:lpstr>
      <vt:lpstr>Cambria Math</vt:lpstr>
      <vt:lpstr>Comic Sans MS</vt:lpstr>
      <vt:lpstr>Consolas</vt:lpstr>
      <vt:lpstr>Times New Roman</vt:lpstr>
      <vt:lpstr>Wingdings</vt:lpstr>
      <vt:lpstr>Default Design</vt:lpstr>
      <vt:lpstr>Binary Logic and Gates</vt:lpstr>
      <vt:lpstr>Outline</vt:lpstr>
      <vt:lpstr>Introduction</vt:lpstr>
      <vt:lpstr>Digital Circuits</vt:lpstr>
      <vt:lpstr>Digital Circuits</vt:lpstr>
      <vt:lpstr>Boolean Algebra</vt:lpstr>
      <vt:lpstr>Boolean Algebra</vt:lpstr>
      <vt:lpstr>Postulates of Boolean Algebra</vt:lpstr>
      <vt:lpstr>Elements of Boolean Algebra (Binary Logic)</vt:lpstr>
      <vt:lpstr>Elements of Boolean Algebra (Binary Logic)</vt:lpstr>
      <vt:lpstr>Logic Gates &amp; Logic Operations</vt:lpstr>
      <vt:lpstr>Logic Gates &amp; Logic Operations</vt:lpstr>
      <vt:lpstr>Logic Gates &amp; Logic Operations</vt:lpstr>
      <vt:lpstr>Logic Gates &amp; Logic Operations</vt:lpstr>
      <vt:lpstr>Logic Circuits and Boolean Expressions</vt:lpstr>
      <vt:lpstr>Logic Circuits and Boolean Expressions</vt:lpstr>
      <vt:lpstr>Basic Identities of Boolean Algebra</vt:lpstr>
      <vt:lpstr>Basic Identities of Boolean Algebra</vt:lpstr>
      <vt:lpstr>Basic Identities of Boolean Algebra</vt:lpstr>
      <vt:lpstr>Duality Principle</vt:lpstr>
      <vt:lpstr>Operator Precedence</vt:lpstr>
      <vt:lpstr>Operator Precedence</vt:lpstr>
      <vt:lpstr>Properties of Boolean Algebra</vt:lpstr>
      <vt:lpstr>Properties of Boolean Algebra</vt:lpstr>
      <vt:lpstr>Complementing Boolean Functions</vt:lpstr>
      <vt:lpstr>Algebraic Manipulation</vt:lpstr>
      <vt:lpstr>Algebraic Manipulation</vt:lpstr>
      <vt:lpstr>Properties, Postulates &amp; Theorems of Boolean Algebra</vt:lpstr>
      <vt:lpstr>Algebraic Manipulation Guidelines</vt:lpstr>
      <vt:lpstr>Algebraic Manipulation</vt:lpstr>
      <vt:lpstr>Algebraic Manipulation</vt:lpstr>
      <vt:lpstr>Algebraic Manipulation</vt:lpstr>
      <vt:lpstr>Algebraic Manipulation</vt:lpstr>
      <vt:lpstr>Algebraic Manipulation</vt:lpstr>
      <vt:lpstr>Algebraic Manipulation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Concepts</dc:title>
  <dc:creator>Dr. Muhamed Mudawar</dc:creator>
  <cp:lastModifiedBy>aimane (Aiman El-Maleh)</cp:lastModifiedBy>
  <cp:revision>321</cp:revision>
  <dcterms:created xsi:type="dcterms:W3CDTF">2004-09-12T13:54:39Z</dcterms:created>
  <dcterms:modified xsi:type="dcterms:W3CDTF">2020-02-02T18:38:14Z</dcterms:modified>
</cp:coreProperties>
</file>